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530" r:id="rId2"/>
    <p:sldId id="392" r:id="rId3"/>
    <p:sldId id="504" r:id="rId4"/>
    <p:sldId id="503" r:id="rId5"/>
    <p:sldId id="501" r:id="rId6"/>
    <p:sldId id="505" r:id="rId7"/>
    <p:sldId id="506" r:id="rId8"/>
    <p:sldId id="508" r:id="rId9"/>
    <p:sldId id="502" r:id="rId10"/>
    <p:sldId id="507" r:id="rId11"/>
    <p:sldId id="515" r:id="rId12"/>
    <p:sldId id="432" r:id="rId13"/>
    <p:sldId id="429" r:id="rId14"/>
    <p:sldId id="430" r:id="rId15"/>
    <p:sldId id="514" r:id="rId16"/>
    <p:sldId id="443" r:id="rId17"/>
    <p:sldId id="516" r:id="rId18"/>
    <p:sldId id="520" r:id="rId19"/>
    <p:sldId id="526" r:id="rId20"/>
    <p:sldId id="527" r:id="rId21"/>
    <p:sldId id="521" r:id="rId22"/>
    <p:sldId id="489" r:id="rId23"/>
    <p:sldId id="522" r:id="rId24"/>
    <p:sldId id="509" r:id="rId25"/>
    <p:sldId id="510" r:id="rId26"/>
    <p:sldId id="511" r:id="rId27"/>
    <p:sldId id="519" r:id="rId28"/>
    <p:sldId id="518" r:id="rId29"/>
    <p:sldId id="517" r:id="rId30"/>
    <p:sldId id="524" r:id="rId31"/>
    <p:sldId id="528" r:id="rId32"/>
    <p:sldId id="529" r:id="rId33"/>
    <p:sldId id="453" r:id="rId34"/>
  </p:sldIdLst>
  <p:sldSz cx="9144000" cy="5143500" type="screen16x9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6281" autoAdjust="0"/>
  </p:normalViewPr>
  <p:slideViewPr>
    <p:cSldViewPr>
      <p:cViewPr varScale="1">
        <p:scale>
          <a:sx n="163" d="100"/>
          <a:sy n="163" d="100"/>
        </p:scale>
        <p:origin x="5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C8317A-01E3-4C88-A836-CE3C212D126C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99662-088B-4DF0-B9BA-95F87E5E31F6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62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650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966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994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615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24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068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9662-088B-4DF0-B9BA-95F87E5E31F6}" type="slidenum">
              <a:rPr lang="es-GT" smtClean="0"/>
              <a:pPr/>
              <a:t>31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509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Folk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139702"/>
            <a:ext cx="7293496" cy="85725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 dirty="0"/>
          </a:p>
        </p:txBody>
      </p:sp>
      <p:pic>
        <p:nvPicPr>
          <p:cNvPr id="4" name="3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259632" y="2895786"/>
            <a:ext cx="7437512" cy="857250"/>
          </a:xfrm>
        </p:spPr>
        <p:txBody>
          <a:bodyPr/>
          <a:lstStyle>
            <a:lvl1pPr algn="ctr">
              <a:defRPr baseline="0">
                <a:solidFill>
                  <a:srgbClr val="002060"/>
                </a:solidFill>
                <a:latin typeface="Tw Cen MT" pitchFamily="34" charset="0"/>
              </a:defRPr>
            </a:lvl1pPr>
          </a:lstStyle>
          <a:p>
            <a:r>
              <a:rPr lang="es-ES" dirty="0"/>
              <a:t>Texto inicio</a:t>
            </a:r>
            <a:endParaRPr lang="es-GT" dirty="0"/>
          </a:p>
        </p:txBody>
      </p:sp>
      <p:pic>
        <p:nvPicPr>
          <p:cNvPr id="5" name="4 Imagen" descr="Logo CIEN azul y letra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-236562"/>
            <a:ext cx="5756636" cy="478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99592" y="2643758"/>
            <a:ext cx="7437512" cy="1728192"/>
          </a:xfrm>
          <a:ln>
            <a:noFill/>
          </a:ln>
        </p:spPr>
        <p:txBody>
          <a:bodyPr/>
          <a:lstStyle>
            <a:lvl1pPr algn="ctr">
              <a:defRPr baseline="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r>
              <a:rPr lang="es-ES" dirty="0"/>
              <a:t>Texto inicio</a:t>
            </a:r>
            <a:endParaRPr lang="es-GT" dirty="0"/>
          </a:p>
        </p:txBody>
      </p:sp>
      <p:sp>
        <p:nvSpPr>
          <p:cNvPr id="6" name="1 Título"/>
          <p:cNvSpPr txBox="1">
            <a:spLocks/>
          </p:cNvSpPr>
          <p:nvPr userDrawn="1"/>
        </p:nvSpPr>
        <p:spPr>
          <a:xfrm>
            <a:off x="899592" y="1642492"/>
            <a:ext cx="7437512" cy="857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Postura Institucional</a:t>
            </a:r>
            <a:endParaRPr kumimoji="0" lang="es-G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" name="6 Imagen" descr="Logo CIEN azul y letras 2.png"/>
          <p:cNvPicPr>
            <a:picLocks noChangeAspect="1"/>
          </p:cNvPicPr>
          <p:nvPr userDrawn="1"/>
        </p:nvPicPr>
        <p:blipFill>
          <a:blip r:embed="rId2" cstate="print"/>
          <a:srcRect b="31127"/>
          <a:stretch>
            <a:fillRect/>
          </a:stretch>
        </p:blipFill>
        <p:spPr>
          <a:xfrm>
            <a:off x="2987824" y="0"/>
            <a:ext cx="3092340" cy="1771239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1547664" y="2427734"/>
            <a:ext cx="5976664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008" y="1852027"/>
            <a:ext cx="9672600" cy="42505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002060"/>
                </a:solidFill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436096" y="141481"/>
            <a:ext cx="3138736" cy="1620181"/>
          </a:xfrm>
        </p:spPr>
        <p:txBody>
          <a:bodyPr/>
          <a:lstStyle>
            <a:lvl1pPr marL="0" indent="0">
              <a:buNone/>
              <a:defRPr sz="32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03648" y="2389260"/>
            <a:ext cx="7200800" cy="237626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Tw Cen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2247714"/>
            <a:ext cx="8136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9" name="8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rtura y cierr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Logo CIEN azul y letra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236538"/>
            <a:ext cx="5756275" cy="47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8" name="7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Tw Cen MT" pitchFamily="34" charset="0"/>
              </a:defRPr>
            </a:lvl1pPr>
            <a:lvl2pPr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defRPr sz="1800">
                <a:latin typeface="Tw Cen MT" pitchFamily="34" charset="0"/>
              </a:defRPr>
            </a:lvl4pPr>
            <a:lvl5pPr>
              <a:defRPr sz="18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9" name="8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11" name="10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6" name="5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>
                <a:latin typeface="Tw Cen MT" pitchFamily="34" charset="0"/>
              </a:defRPr>
            </a:lvl1pPr>
            <a:lvl2pPr>
              <a:defRPr sz="2800">
                <a:latin typeface="Tw Cen MT" pitchFamily="34" charset="0"/>
              </a:defRPr>
            </a:lvl2pPr>
            <a:lvl3pPr>
              <a:defRPr sz="2400">
                <a:latin typeface="Tw Cen MT" pitchFamily="34" charset="0"/>
              </a:defRPr>
            </a:lvl3pPr>
            <a:lvl4pPr>
              <a:defRPr sz="2000">
                <a:latin typeface="Tw Cen MT" pitchFamily="34" charset="0"/>
              </a:defRPr>
            </a:lvl4pPr>
            <a:lvl5pPr>
              <a:defRPr sz="200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9" name="8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Tw Cen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9" name="8 Imagen" descr="Logo CI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266" y="4299943"/>
            <a:ext cx="694230" cy="6995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50000"/>
                <a:alpha val="76000"/>
              </a:schemeClr>
            </a:gs>
            <a:gs pos="62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28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2CE9-5E1C-4421-8017-F1541FB79D6A}" type="datetimeFigureOut">
              <a:rPr lang="es-GT" smtClean="0"/>
              <a:pPr/>
              <a:t>13/11/22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281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2817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BCD-A6C2-4F36-9D09-3A7A23D47F2A}" type="slidenum">
              <a:rPr lang="es-GT" smtClean="0"/>
              <a:pPr/>
              <a:t>‹Nº›</a:t>
            </a:fld>
            <a:endParaRPr lang="es-GT"/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4623978"/>
            <a:ext cx="8136904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4623978"/>
            <a:ext cx="9144000" cy="519522"/>
          </a:xfrm>
          <a:prstGeom prst="rect">
            <a:avLst/>
          </a:prstGeom>
          <a:solidFill>
            <a:srgbClr val="005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8 Imagen" descr="Marcando el rumbo.png"/>
          <p:cNvPicPr>
            <a:picLocks noChangeAspect="1"/>
          </p:cNvPicPr>
          <p:nvPr userDrawn="1"/>
        </p:nvPicPr>
        <p:blipFill>
          <a:blip r:embed="rId18" cstate="print">
            <a:biLevel thresh="50000"/>
          </a:blip>
          <a:stretch>
            <a:fillRect/>
          </a:stretch>
        </p:blipFill>
        <p:spPr>
          <a:xfrm>
            <a:off x="35496" y="4587974"/>
            <a:ext cx="2843808" cy="499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2F1D52-1A10-4A6E-D363-8C63E74E6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14" y="84355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GT" dirty="0"/>
              <a:t>Tendencias Globales en Materia de Comercio de Energía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AEF5FA7-0349-0E00-7F7E-4DDC913AF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2571750"/>
            <a:ext cx="7488832" cy="1872208"/>
          </a:xfrm>
        </p:spPr>
        <p:txBody>
          <a:bodyPr>
            <a:normAutofit lnSpcReduction="10000"/>
          </a:bodyPr>
          <a:lstStyle/>
          <a:p>
            <a:r>
              <a:rPr lang="es-GT" sz="2600" b="1" dirty="0">
                <a:solidFill>
                  <a:schemeClr val="accent1">
                    <a:lumMod val="75000"/>
                  </a:schemeClr>
                </a:solidFill>
              </a:rPr>
              <a:t>Hugo Maul R.</a:t>
            </a:r>
            <a:endParaRPr lang="es-G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Director Área Económica</a:t>
            </a:r>
          </a:p>
          <a:p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Centro de Investigaciones Económicas Nacionales</a:t>
            </a:r>
          </a:p>
          <a:p>
            <a:r>
              <a:rPr lang="es-GT" sz="2000" b="1" dirty="0"/>
              <a:t>XV Congreso Industrial</a:t>
            </a:r>
          </a:p>
          <a:p>
            <a:r>
              <a:rPr lang="es-GT" sz="2000" b="1" dirty="0"/>
              <a:t>Tegucigalpa, 14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215609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7EB795-2607-86E5-D403-772CEAEF8B73}"/>
              </a:ext>
            </a:extLst>
          </p:cNvPr>
          <p:cNvSpPr txBox="1"/>
          <p:nvPr/>
        </p:nvSpPr>
        <p:spPr>
          <a:xfrm>
            <a:off x="539552" y="843558"/>
            <a:ext cx="2231861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Consumo Mundial por Tipo de Energía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514D2E-2F22-0B94-BFD9-7427CAF2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-35350"/>
            <a:ext cx="4680520" cy="51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>
                <a:latin typeface="Georgia" charset="0"/>
              </a:rPr>
              <a:t>disrupciones en la cadena </a:t>
            </a:r>
            <a:r>
              <a:rPr lang="es-ES_tradnl" sz="3600" dirty="0">
                <a:latin typeface="Georgia" charset="0"/>
              </a:rPr>
              <a:t>de suministros</a:t>
            </a:r>
            <a:endParaRPr lang="es-GT" sz="3600" dirty="0">
              <a:noFill/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59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0CDC884-E1FF-8931-29B2-9EC92834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67"/>
            <a:ext cx="6858000" cy="84269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GT" sz="2550" dirty="0">
                <a:solidFill>
                  <a:schemeClr val="bg1"/>
                </a:solidFill>
              </a:rPr>
              <a:t>Cadena Global de Suministros: Indicadores Clave</a:t>
            </a:r>
            <a:br>
              <a:rPr lang="es-GT" sz="255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(Markit Purchansig Manager Index)</a:t>
            </a:r>
            <a:endParaRPr lang="es-GT" sz="255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C850BA-A296-F71F-B1E9-7FA41C16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43559"/>
            <a:ext cx="6858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3655-D9A6-5957-2DD3-C305AC60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955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Aumento Consumo de Bienes Durables y Servicios</a:t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(USA Billones de US$)</a:t>
            </a:r>
            <a:endParaRPr lang="es-GT" sz="24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140C4CD-99BF-19D7-A657-6B7B6A1C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8" y="789553"/>
            <a:ext cx="6524625" cy="37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3655-D9A6-5957-2DD3-C305AC60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955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s-MX" sz="2100" dirty="0">
                <a:solidFill>
                  <a:schemeClr val="bg1"/>
                </a:solidFill>
              </a:rPr>
              <a:t>Relación entre Tiempos de Entrega y Precios de Insumos</a:t>
            </a:r>
            <a:br>
              <a:rPr lang="es-MX" sz="21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(Markit Purchansig Manager Index)</a:t>
            </a:r>
            <a:endParaRPr lang="es-GT" sz="13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D4421D-948C-FE30-449A-9E6F0293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871270"/>
            <a:ext cx="6365282" cy="37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55A67-ACEB-3109-89C8-FF3F6B1C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54006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GT" sz="2700" dirty="0">
                <a:solidFill>
                  <a:schemeClr val="bg1"/>
                </a:solidFill>
              </a:rPr>
              <a:t>Aumento en la Inflación por Aumento de Precio de Fletes</a:t>
            </a:r>
            <a:br>
              <a:rPr lang="es-GT" sz="2700" dirty="0">
                <a:solidFill>
                  <a:schemeClr val="bg1"/>
                </a:solidFill>
              </a:rPr>
            </a:br>
            <a:r>
              <a:rPr lang="es-GT" sz="1800" dirty="0">
                <a:solidFill>
                  <a:schemeClr val="bg1"/>
                </a:solidFill>
              </a:rPr>
              <a:t>(incremento de una desviación estándar)</a:t>
            </a:r>
            <a:endParaRPr lang="es-GT" sz="27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395706-6703-E629-4DFF-D3AD0255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57154"/>
            <a:ext cx="6372745" cy="39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E73A4AF-B5FA-FAF9-9D48-E56ABF85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"/>
            <a:ext cx="6858000" cy="66927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GT" sz="2700" dirty="0">
                <a:solidFill>
                  <a:schemeClr val="bg1"/>
                </a:solidFill>
              </a:rPr>
              <a:t>Pronósticos Precios Commodities</a:t>
            </a:r>
            <a:br>
              <a:rPr lang="es-GT" sz="2700" dirty="0">
                <a:solidFill>
                  <a:schemeClr val="bg1"/>
                </a:solidFill>
              </a:rPr>
            </a:br>
            <a:r>
              <a:rPr lang="es-GT" sz="1800" dirty="0">
                <a:solidFill>
                  <a:schemeClr val="bg1"/>
                </a:solidFill>
              </a:rPr>
              <a:t>(Índices 2010=100)</a:t>
            </a:r>
            <a:endParaRPr lang="es-GT" sz="27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D3572B-E13F-C728-23E5-DFC845775062}"/>
              </a:ext>
            </a:extLst>
          </p:cNvPr>
          <p:cNvSpPr txBox="1"/>
          <p:nvPr/>
        </p:nvSpPr>
        <p:spPr>
          <a:xfrm>
            <a:off x="5814138" y="4935751"/>
            <a:ext cx="2106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900" dirty="0"/>
              <a:t>Fuente: CMO, WB, Abril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B983D9-DC8A-3ECE-5BD1-53C01DF9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8" y="669277"/>
            <a:ext cx="6524625" cy="39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0143C5C-2F00-67BA-8297-BD2C3FC8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26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GT" sz="3000" dirty="0">
                <a:solidFill>
                  <a:schemeClr val="bg1"/>
                </a:solidFill>
              </a:rPr>
              <a:t>Impactos Diferenciados por Producto</a:t>
            </a:r>
            <a:br>
              <a:rPr lang="es-GT" sz="3600" dirty="0">
                <a:solidFill>
                  <a:schemeClr val="bg1"/>
                </a:solidFill>
              </a:rPr>
            </a:br>
            <a:r>
              <a:rPr lang="es-GT" sz="1800" dirty="0">
                <a:solidFill>
                  <a:schemeClr val="bg1"/>
                </a:solidFill>
              </a:rPr>
              <a:t>(Ìndice 2014-2016=100)</a:t>
            </a:r>
            <a:endParaRPr lang="es-GT" sz="3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D9F2E8-6CC6-B8B1-7E58-4AB3AEF42F63}"/>
              </a:ext>
            </a:extLst>
          </p:cNvPr>
          <p:cNvSpPr txBox="1"/>
          <p:nvPr/>
        </p:nvSpPr>
        <p:spPr>
          <a:xfrm>
            <a:off x="6408204" y="4948015"/>
            <a:ext cx="14041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825" dirty="0"/>
              <a:t>Fuente: FAO, April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ED86EE-5D4F-FECD-C832-EE8B3F9A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624267"/>
            <a:ext cx="6524625" cy="39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 dirty="0">
                <a:latin typeface="Georgia" charset="0"/>
              </a:rPr>
              <a:t>CONSECUENCIAS ECONÓMICAS DE LA GUERRA</a:t>
            </a:r>
            <a:endParaRPr lang="es-GT" sz="3600" dirty="0">
              <a:noFill/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82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E982E1F-60CA-35E9-499A-B11181337BD4}"/>
              </a:ext>
            </a:extLst>
          </p:cNvPr>
          <p:cNvSpPr txBox="1"/>
          <p:nvPr/>
        </p:nvSpPr>
        <p:spPr>
          <a:xfrm>
            <a:off x="6516216" y="411510"/>
            <a:ext cx="252028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CRISIS DIFERENTE A LA DE LOS 70´S: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</a:rPr>
              <a:t>INTENSIDAD DE USO DEL PETRÓLEO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</a:rPr>
              <a:t>1971-1921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D79D93-44C0-4900-0956-46B484EA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69"/>
            <a:ext cx="6300192" cy="45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 dirty="0">
                <a:latin typeface="Georgia" charset="0"/>
              </a:rPr>
              <a:t>Aumento en la demanda de energía eléctrica</a:t>
            </a:r>
            <a:endParaRPr lang="es-GT" sz="3600" dirty="0">
              <a:noFill/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3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E982E1F-60CA-35E9-499A-B11181337BD4}"/>
              </a:ext>
            </a:extLst>
          </p:cNvPr>
          <p:cNvSpPr txBox="1"/>
          <p:nvPr/>
        </p:nvSpPr>
        <p:spPr>
          <a:xfrm>
            <a:off x="6516216" y="411510"/>
            <a:ext cx="252028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HISTORIA CONTRARIA EN EL USO DEL GAS: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</a:rPr>
              <a:t>INTENSIDAD DEl USO DEL GAS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</a:rPr>
              <a:t>1971-1921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C919D-7DE0-DBAD-A211-518E78E0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0"/>
            <a:ext cx="6295643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8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5E00E-F0BE-AD38-378C-DF8E20878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1470"/>
            <a:ext cx="6480720" cy="43924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5FA399-DED0-1733-3964-A2B492820F4D}"/>
              </a:ext>
            </a:extLst>
          </p:cNvPr>
          <p:cNvSpPr txBox="1"/>
          <p:nvPr/>
        </p:nvSpPr>
        <p:spPr>
          <a:xfrm>
            <a:off x="6804248" y="843558"/>
            <a:ext cx="216024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TURBULENCIA EXACERBADA EN EL MERCADO DE GAS NATURAL EN EUROPA</a:t>
            </a:r>
          </a:p>
        </p:txBody>
      </p:sp>
    </p:spTree>
    <p:extLst>
      <p:ext uri="{BB962C8B-B14F-4D97-AF65-F5344CB8AC3E}">
        <p14:creationId xmlns:p14="http://schemas.microsoft.com/office/powerpoint/2010/main" val="327024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538253F-658C-99F6-A46D-4C0E2825B9F4}"/>
              </a:ext>
            </a:extLst>
          </p:cNvPr>
          <p:cNvSpPr txBox="1"/>
          <p:nvPr/>
        </p:nvSpPr>
        <p:spPr>
          <a:xfrm>
            <a:off x="0" y="0"/>
            <a:ext cx="9108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</a:rPr>
              <a:t>RELACIÓN ENTRE INFLACIÓN EN ALIMENTOS Y ENERGÍA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541AEA-2542-E4BA-E1D6-DE42A567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7534"/>
            <a:ext cx="77724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9BFE90-9896-25B2-7551-BA64A619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" y="51470"/>
            <a:ext cx="6710391" cy="45365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982E1F-60CA-35E9-499A-B11181337BD4}"/>
              </a:ext>
            </a:extLst>
          </p:cNvPr>
          <p:cNvSpPr txBox="1"/>
          <p:nvPr/>
        </p:nvSpPr>
        <p:spPr>
          <a:xfrm>
            <a:off x="6876256" y="411510"/>
            <a:ext cx="216024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PRECIO MAYORISTA ENERGÍA ELÉCTRICA 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</a:rPr>
              <a:t>UE 2002/1SEM</a:t>
            </a:r>
          </a:p>
        </p:txBody>
      </p:sp>
    </p:spTree>
    <p:extLst>
      <p:ext uri="{BB962C8B-B14F-4D97-AF65-F5344CB8AC3E}">
        <p14:creationId xmlns:p14="http://schemas.microsoft.com/office/powerpoint/2010/main" val="67504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 dirty="0">
                <a:latin typeface="Georgia" charset="0"/>
              </a:rPr>
              <a:t>¿Un verde y brillante futuro?</a:t>
            </a:r>
            <a:endParaRPr lang="es-GT" sz="3600" dirty="0">
              <a:noFill/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856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5894EC-BC46-29AE-5225-B54FAF71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7926691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0D0095-BEFC-AA05-9B81-2FF3C896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0"/>
            <a:ext cx="5328592" cy="4659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FCD80E-6B22-342A-3CF6-6307435DEC0B}"/>
              </a:ext>
            </a:extLst>
          </p:cNvPr>
          <p:cNvSpPr txBox="1"/>
          <p:nvPr/>
        </p:nvSpPr>
        <p:spPr>
          <a:xfrm>
            <a:off x="179512" y="987574"/>
            <a:ext cx="2735917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Consumo Global de Energía por Tipo de Origen </a:t>
            </a:r>
          </a:p>
        </p:txBody>
      </p:sp>
    </p:spTree>
    <p:extLst>
      <p:ext uri="{BB962C8B-B14F-4D97-AF65-F5344CB8AC3E}">
        <p14:creationId xmlns:p14="http://schemas.microsoft.com/office/powerpoint/2010/main" val="705215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3509A3-3172-7B2D-EC74-00C8E888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3478"/>
            <a:ext cx="6408712" cy="44547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28CB87-7E87-8AC9-DB76-371667AA2373}"/>
              </a:ext>
            </a:extLst>
          </p:cNvPr>
          <p:cNvSpPr txBox="1"/>
          <p:nvPr/>
        </p:nvSpPr>
        <p:spPr>
          <a:xfrm>
            <a:off x="6588224" y="915566"/>
            <a:ext cx="2520280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INCREMENTO EN COSTOS DE GENERACIÓN</a:t>
            </a:r>
          </a:p>
        </p:txBody>
      </p:sp>
    </p:spTree>
    <p:extLst>
      <p:ext uri="{BB962C8B-B14F-4D97-AF65-F5344CB8AC3E}">
        <p14:creationId xmlns:p14="http://schemas.microsoft.com/office/powerpoint/2010/main" val="2358937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5AA9C4-B380-4786-F6B4-BD007A7E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32240" cy="45879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BC2FF2-9F75-1549-A17A-F41CE88547B5}"/>
              </a:ext>
            </a:extLst>
          </p:cNvPr>
          <p:cNvSpPr txBox="1"/>
          <p:nvPr/>
        </p:nvSpPr>
        <p:spPr>
          <a:xfrm>
            <a:off x="7018040" y="1131590"/>
            <a:ext cx="212596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INVERSIÓN GLOBAL EN ENERGÍA</a:t>
            </a:r>
          </a:p>
        </p:txBody>
      </p:sp>
    </p:spTree>
    <p:extLst>
      <p:ext uri="{BB962C8B-B14F-4D97-AF65-F5344CB8AC3E}">
        <p14:creationId xmlns:p14="http://schemas.microsoft.com/office/powerpoint/2010/main" val="207057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BAFFAA-288D-CA58-477A-38613C50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6120680" cy="45879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EF04BF-10A3-B5B1-4A0F-DC0E657F1C0F}"/>
              </a:ext>
            </a:extLst>
          </p:cNvPr>
          <p:cNvSpPr txBox="1"/>
          <p:nvPr/>
        </p:nvSpPr>
        <p:spPr>
          <a:xfrm>
            <a:off x="6372587" y="195486"/>
            <a:ext cx="2735917" cy="40318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IMPACTO SOBRE CADENA DE SUMINISTROS PARA APROVECHAR ENERGIAS RENOVABLES</a:t>
            </a:r>
          </a:p>
        </p:txBody>
      </p:sp>
    </p:spTree>
    <p:extLst>
      <p:ext uri="{BB962C8B-B14F-4D97-AF65-F5344CB8AC3E}">
        <p14:creationId xmlns:p14="http://schemas.microsoft.com/office/powerpoint/2010/main" val="413321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2BC08A-A637-C5F9-61AF-E5D8324C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0"/>
            <a:ext cx="5472608" cy="5143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B4FED8-FD36-7112-F19B-E525255599C8}"/>
              </a:ext>
            </a:extLst>
          </p:cNvPr>
          <p:cNvSpPr txBox="1"/>
          <p:nvPr/>
        </p:nvSpPr>
        <p:spPr>
          <a:xfrm>
            <a:off x="107504" y="1635646"/>
            <a:ext cx="220369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963844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EF04BF-10A3-B5B1-4A0F-DC0E657F1C0F}"/>
              </a:ext>
            </a:extLst>
          </p:cNvPr>
          <p:cNvSpPr txBox="1"/>
          <p:nvPr/>
        </p:nvSpPr>
        <p:spPr>
          <a:xfrm>
            <a:off x="6228184" y="195486"/>
            <a:ext cx="2736304" cy="40318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OFERTA DE ENERGIA GLOBAL SEGÚN ESCENARIOS DE REDUCCIÓN DE EMISIONES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A6F5C-FEC5-778B-92B5-FB1F8724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86"/>
            <a:ext cx="5868144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 dirty="0">
                <a:solidFill>
                  <a:schemeClr val="accent1">
                    <a:lumMod val="75000"/>
                  </a:schemeClr>
                </a:solidFill>
                <a:latin typeface="Georgia" charset="0"/>
                <a:cs typeface="Tw Cen MT"/>
              </a:rPr>
              <a:t>¿quo </a:t>
            </a:r>
            <a:r>
              <a:rPr lang="es-ES_tradnl" sz="3600" dirty="0" err="1">
                <a:solidFill>
                  <a:schemeClr val="accent1">
                    <a:lumMod val="75000"/>
                  </a:schemeClr>
                </a:solidFill>
                <a:latin typeface="Georgia" charset="0"/>
                <a:cs typeface="Tw Cen MT"/>
              </a:rPr>
              <a:t>vadis</a:t>
            </a:r>
            <a:r>
              <a:rPr lang="es-ES_tradnl" sz="3600" dirty="0">
                <a:solidFill>
                  <a:schemeClr val="accent1">
                    <a:lumMod val="75000"/>
                  </a:schemeClr>
                </a:solidFill>
                <a:latin typeface="Georgia" charset="0"/>
                <a:cs typeface="Tw Cen MT"/>
              </a:rPr>
              <a:t>?</a:t>
            </a:r>
            <a:endParaRPr lang="es-GT" sz="3600" dirty="0">
              <a:solidFill>
                <a:schemeClr val="accent1">
                  <a:lumMod val="7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04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7C6B8D-AD64-ED32-14C0-6DA02C83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470"/>
            <a:ext cx="8507288" cy="4543153"/>
          </a:xfrm>
        </p:spPr>
        <p:txBody>
          <a:bodyPr>
            <a:normAutofit lnSpcReduction="10000"/>
          </a:bodyPr>
          <a:lstStyle/>
          <a:p>
            <a:r>
              <a:rPr lang="es-GT" dirty="0"/>
              <a:t>Aumentar la eficiencia energética</a:t>
            </a:r>
          </a:p>
          <a:p>
            <a:pPr lvl="1"/>
            <a:r>
              <a:rPr lang="es-GT" dirty="0"/>
              <a:t>En consumo y producción</a:t>
            </a:r>
          </a:p>
          <a:p>
            <a:r>
              <a:rPr lang="es-GT" dirty="0"/>
              <a:t>Avanzar hacia energías limpias</a:t>
            </a:r>
          </a:p>
          <a:p>
            <a:pPr lvl="1"/>
            <a:r>
              <a:rPr lang="es-GT" dirty="0"/>
              <a:t>Compliance Ambiental en Materia Comercial</a:t>
            </a:r>
          </a:p>
          <a:p>
            <a:pPr lvl="1"/>
            <a:r>
              <a:rPr lang="es-GT" dirty="0"/>
              <a:t>Hasta cuando es negocio invertir en combustibles fósiles</a:t>
            </a:r>
          </a:p>
          <a:p>
            <a:r>
              <a:rPr lang="es-GT" dirty="0"/>
              <a:t>Energías Renovables son de Naturaleza Regional</a:t>
            </a:r>
          </a:p>
          <a:p>
            <a:pPr lvl="1"/>
            <a:r>
              <a:rPr lang="es-GT" dirty="0"/>
              <a:t>Desarrollo económico de los dos últimos siglos basados en combustibles “globales”</a:t>
            </a: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7787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2856DC-EEF5-701A-22DF-7577DC11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74" y="0"/>
            <a:ext cx="7093052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D790DC-169B-177D-0B43-7B342A8D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0"/>
            <a:ext cx="54006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244CF9-2068-716D-AC41-91D19F334DAE}"/>
              </a:ext>
            </a:extLst>
          </p:cNvPr>
          <p:cNvSpPr txBox="1"/>
          <p:nvPr/>
        </p:nvSpPr>
        <p:spPr>
          <a:xfrm>
            <a:off x="251520" y="892914"/>
            <a:ext cx="2448272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INYECCIONES DIARIAS AL MERCADO ELECTRICO REGIONAL 2019-2022</a:t>
            </a:r>
          </a:p>
        </p:txBody>
      </p:sp>
    </p:spTree>
    <p:extLst>
      <p:ext uri="{BB962C8B-B14F-4D97-AF65-F5344CB8AC3E}">
        <p14:creationId xmlns:p14="http://schemas.microsoft.com/office/powerpoint/2010/main" val="213510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2244CF9-2068-716D-AC41-91D19F334DAE}"/>
              </a:ext>
            </a:extLst>
          </p:cNvPr>
          <p:cNvSpPr txBox="1"/>
          <p:nvPr/>
        </p:nvSpPr>
        <p:spPr>
          <a:xfrm>
            <a:off x="35883" y="771550"/>
            <a:ext cx="1943829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Consumo Mundial de Energía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522630-E4DA-1A06-5152-6BC8424E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0"/>
            <a:ext cx="6048672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3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63644"/>
            <a:ext cx="7772400" cy="1512162"/>
          </a:xfrm>
        </p:spPr>
        <p:txBody>
          <a:bodyPr>
            <a:noAutofit/>
          </a:bodyPr>
          <a:lstStyle/>
          <a:p>
            <a:pPr algn="r"/>
            <a:r>
              <a:rPr lang="es-ES_tradnl" sz="3600" dirty="0">
                <a:latin typeface="Georgia" charset="0"/>
              </a:rPr>
              <a:t>Origen de la energía consumida</a:t>
            </a:r>
            <a:endParaRPr lang="es-GT" sz="3600" dirty="0">
              <a:noFill/>
              <a:latin typeface="Tw Cen MT"/>
              <a:cs typeface="Tw Cen MT"/>
            </a:endParaRPr>
          </a:p>
        </p:txBody>
      </p:sp>
      <p:sp>
        <p:nvSpPr>
          <p:cNvPr id="11266" name="AutoShape 2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68" name="AutoShape 4" descr="Logo CIE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0" name="AutoShape 6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2" name="AutoShape 8" descr="https://mail-attachment.googleusercontent.com/attachment/u/1/?ui=2&amp;ik=84802aab94&amp;view=att&amp;th=1394b1772ec2a949&amp;attid=0.1&amp;disp=inline&amp;realattid=f_h65ibgal0&amp;safe=1&amp;zw&amp;saduie=AG9B_P8bAFQM-tU3eGLV94ni8fpG&amp;sadet=1349273445092&amp;sads=OhapRhRFTnJu_eUxGo4SCnLzXz4&amp;sadssc=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4" name="AutoShape 10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1276" name="AutoShape 12" descr="https://mail-attachment.googleusercontent.com/attachment/u/1/?ui=2&amp;ik=84802aab94&amp;view=att&amp;th=1394b1772ec2a949&amp;attid=0.1&amp;disp=inline&amp;realattid=f_h65ibgal0&amp;safe=1&amp;zw&amp;saduie=AG9B_P8bAFQM-tU3eGLV94ni8fpG&amp;sadet=1349273464009&amp;sads=76IWMEWuxeqCDfWF5x7iIplIj5c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A3C01-A1AA-BFCB-CF26-817BE2B84BEA}"/>
              </a:ext>
            </a:extLst>
          </p:cNvPr>
          <p:cNvGrpSpPr/>
          <p:nvPr/>
        </p:nvGrpSpPr>
        <p:grpSpPr>
          <a:xfrm>
            <a:off x="1257400" y="2753592"/>
            <a:ext cx="7211520" cy="1440159"/>
            <a:chOff x="1257400" y="2753592"/>
            <a:chExt cx="7211520" cy="1440159"/>
          </a:xfrm>
        </p:grpSpPr>
        <p:sp>
          <p:nvSpPr>
            <p:cNvPr id="11" name="10 Forma libre"/>
            <p:cNvSpPr/>
            <p:nvPr/>
          </p:nvSpPr>
          <p:spPr>
            <a:xfrm rot="16200000">
              <a:off x="544078" y="3473751"/>
              <a:ext cx="144000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Forma libre"/>
            <p:cNvSpPr/>
            <p:nvPr/>
          </p:nvSpPr>
          <p:spPr>
            <a:xfrm rot="10800000">
              <a:off x="1257400" y="2753592"/>
              <a:ext cx="7211520" cy="0"/>
            </a:xfrm>
            <a:custGeom>
              <a:avLst/>
              <a:gdLst>
                <a:gd name="connsiteX0" fmla="*/ 0 w 6785811"/>
                <a:gd name="connsiteY0" fmla="*/ 0 h 24063"/>
                <a:gd name="connsiteX1" fmla="*/ 6785811 w 6785811"/>
                <a:gd name="connsiteY1" fmla="*/ 24063 h 24063"/>
                <a:gd name="connsiteX2" fmla="*/ 6785811 w 6785811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5811" h="24063">
                  <a:moveTo>
                    <a:pt x="0" y="0"/>
                  </a:moveTo>
                  <a:lnTo>
                    <a:pt x="6785811" y="24063"/>
                  </a:lnTo>
                  <a:lnTo>
                    <a:pt x="6785811" y="2406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06600" y="7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84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F4CE57-FB48-FF98-B20E-7E02701A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" y="2499742"/>
            <a:ext cx="3547195" cy="1800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EB795-2607-86E5-D403-772CEAEF8B73}"/>
              </a:ext>
            </a:extLst>
          </p:cNvPr>
          <p:cNvSpPr txBox="1"/>
          <p:nvPr/>
        </p:nvSpPr>
        <p:spPr>
          <a:xfrm>
            <a:off x="683568" y="195486"/>
            <a:ext cx="2231861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Guatemala: Matriz Energética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5A0196-5B7A-F2E3-AA6F-131F54F9C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1470"/>
            <a:ext cx="5421457" cy="49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266A8F-5266-809C-790C-53A8250E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411510"/>
            <a:ext cx="5539201" cy="37294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713C29-E4EB-9478-3E06-AB5326C8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1851669"/>
            <a:ext cx="3351508" cy="22691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DB68C0-5428-489A-9415-751A97BF9950}"/>
              </a:ext>
            </a:extLst>
          </p:cNvPr>
          <p:cNvSpPr txBox="1"/>
          <p:nvPr/>
        </p:nvSpPr>
        <p:spPr>
          <a:xfrm>
            <a:off x="6156176" y="411510"/>
            <a:ext cx="237626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</a:rPr>
              <a:t>HONDURAS 2022</a:t>
            </a:r>
          </a:p>
        </p:txBody>
      </p:sp>
    </p:spTree>
    <p:extLst>
      <p:ext uri="{BB962C8B-B14F-4D97-AF65-F5344CB8AC3E}">
        <p14:creationId xmlns:p14="http://schemas.microsoft.com/office/powerpoint/2010/main" val="4266797051"/>
      </p:ext>
    </p:extLst>
  </p:cSld>
  <p:clrMapOvr>
    <a:masterClrMapping/>
  </p:clrMapOvr>
</p:sld>
</file>

<file path=ppt/theme/theme1.xml><?xml version="1.0" encoding="utf-8"?>
<a:theme xmlns:a="http://schemas.openxmlformats.org/drawingml/2006/main" name="1_CIEN">
  <a:themeElements>
    <a:clrScheme name="CIEN 1">
      <a:dk1>
        <a:srgbClr val="005E84"/>
      </a:dk1>
      <a:lt1>
        <a:srgbClr val="FFFFFF"/>
      </a:lt1>
      <a:dk2>
        <a:srgbClr val="00425C"/>
      </a:dk2>
      <a:lt2>
        <a:srgbClr val="B2B3B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CIEN</Template>
  <TotalTime>22789</TotalTime>
  <Words>321</Words>
  <Application>Microsoft Macintosh PowerPoint</Application>
  <PresentationFormat>Presentación en pantalla (16:9)</PresentationFormat>
  <Paragraphs>54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Folks</vt:lpstr>
      <vt:lpstr>Georgia</vt:lpstr>
      <vt:lpstr>Tw Cen MT</vt:lpstr>
      <vt:lpstr>1_CIEN</vt:lpstr>
      <vt:lpstr>Tendencias Globales en Materia de Comercio de Energía</vt:lpstr>
      <vt:lpstr>Aumento en la demanda de energía eléctrica</vt:lpstr>
      <vt:lpstr>Presentación de PowerPoint</vt:lpstr>
      <vt:lpstr>Presentación de PowerPoint</vt:lpstr>
      <vt:lpstr>Presentación de PowerPoint</vt:lpstr>
      <vt:lpstr>Presentación de PowerPoint</vt:lpstr>
      <vt:lpstr>Origen de la energía consumida</vt:lpstr>
      <vt:lpstr>Presentación de PowerPoint</vt:lpstr>
      <vt:lpstr>Presentación de PowerPoint</vt:lpstr>
      <vt:lpstr>Presentación de PowerPoint</vt:lpstr>
      <vt:lpstr>disrupciones en la cadena de suministros</vt:lpstr>
      <vt:lpstr>Cadena Global de Suministros: Indicadores Clave (Markit Purchansig Manager Index)</vt:lpstr>
      <vt:lpstr>Aumento Consumo de Bienes Durables y Servicios (USA Billones de US$)</vt:lpstr>
      <vt:lpstr>Relación entre Tiempos de Entrega y Precios de Insumos (Markit Purchansig Manager Index)</vt:lpstr>
      <vt:lpstr>Aumento en la Inflación por Aumento de Precio de Fletes (incremento de una desviación estándar)</vt:lpstr>
      <vt:lpstr>Pronósticos Precios Commodities (Índices 2010=100)</vt:lpstr>
      <vt:lpstr>Impactos Diferenciados por Producto (Ìndice 2014-2016=100)</vt:lpstr>
      <vt:lpstr>CONSECUENCIAS ECONÓMICAS DE LA GUERRA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¿Un verde y brillante futuro?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¿quo vadis?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país más competitivo y una ciudadanía satisfecha</dc:title>
  <dc:creator>Vaio</dc:creator>
  <cp:lastModifiedBy>hugo maul</cp:lastModifiedBy>
  <cp:revision>342</cp:revision>
  <cp:lastPrinted>2013-04-25T02:01:59Z</cp:lastPrinted>
  <dcterms:created xsi:type="dcterms:W3CDTF">2012-10-03T13:17:43Z</dcterms:created>
  <dcterms:modified xsi:type="dcterms:W3CDTF">2022-11-14T22:01:14Z</dcterms:modified>
</cp:coreProperties>
</file>