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handoutMasterIdLst>
    <p:handoutMasterId r:id="rId55"/>
  </p:handoutMasterIdLst>
  <p:sldIdLst>
    <p:sldId id="306" r:id="rId2"/>
    <p:sldId id="307" r:id="rId3"/>
    <p:sldId id="308" r:id="rId4"/>
    <p:sldId id="309" r:id="rId5"/>
    <p:sldId id="310" r:id="rId6"/>
    <p:sldId id="311" r:id="rId7"/>
    <p:sldId id="312" r:id="rId8"/>
    <p:sldId id="313" r:id="rId9"/>
    <p:sldId id="314" r:id="rId10"/>
    <p:sldId id="315" r:id="rId11"/>
    <p:sldId id="316" r:id="rId12"/>
    <p:sldId id="317" r:id="rId13"/>
    <p:sldId id="318" r:id="rId14"/>
    <p:sldId id="320" r:id="rId15"/>
    <p:sldId id="323" r:id="rId16"/>
    <p:sldId id="324" r:id="rId17"/>
    <p:sldId id="321" r:id="rId18"/>
    <p:sldId id="322" r:id="rId19"/>
    <p:sldId id="325" r:id="rId20"/>
    <p:sldId id="326" r:id="rId21"/>
    <p:sldId id="327" r:id="rId22"/>
    <p:sldId id="328" r:id="rId23"/>
    <p:sldId id="329" r:id="rId24"/>
    <p:sldId id="333" r:id="rId25"/>
    <p:sldId id="334" r:id="rId26"/>
    <p:sldId id="335" r:id="rId27"/>
    <p:sldId id="336" r:id="rId28"/>
    <p:sldId id="337" r:id="rId29"/>
    <p:sldId id="338" r:id="rId30"/>
    <p:sldId id="279" r:id="rId31"/>
    <p:sldId id="301" r:id="rId32"/>
    <p:sldId id="298" r:id="rId33"/>
    <p:sldId id="296" r:id="rId34"/>
    <p:sldId id="290" r:id="rId35"/>
    <p:sldId id="297" r:id="rId36"/>
    <p:sldId id="302" r:id="rId37"/>
    <p:sldId id="280" r:id="rId38"/>
    <p:sldId id="259" r:id="rId39"/>
    <p:sldId id="288" r:id="rId40"/>
    <p:sldId id="303" r:id="rId41"/>
    <p:sldId id="304" r:id="rId42"/>
    <p:sldId id="305" r:id="rId43"/>
    <p:sldId id="284" r:id="rId44"/>
    <p:sldId id="285" r:id="rId45"/>
    <p:sldId id="286" r:id="rId46"/>
    <p:sldId id="295" r:id="rId47"/>
    <p:sldId id="292" r:id="rId48"/>
    <p:sldId id="330" r:id="rId49"/>
    <p:sldId id="319" r:id="rId50"/>
    <p:sldId id="339" r:id="rId51"/>
    <p:sldId id="331" r:id="rId52"/>
    <p:sldId id="332" r:id="rId53"/>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car estuardo villagran garcia" initials="oevg" lastIdx="1" clrIdx="0">
    <p:extLst>
      <p:ext uri="{19B8F6BF-5375-455C-9EA6-DF929625EA0E}">
        <p15:presenceInfo xmlns:p15="http://schemas.microsoft.com/office/powerpoint/2012/main" userId="471a5ba542d356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5000" autoAdjust="0"/>
  </p:normalViewPr>
  <p:slideViewPr>
    <p:cSldViewPr>
      <p:cViewPr varScale="1">
        <p:scale>
          <a:sx n="74" d="100"/>
          <a:sy n="74" d="100"/>
        </p:scale>
        <p:origin x="90" y="708"/>
      </p:cViewPr>
      <p:guideLst>
        <p:guide orient="horz" pos="2160"/>
        <p:guide pos="3839"/>
      </p:guideLst>
    </p:cSldViewPr>
  </p:slideViewPr>
  <p:notesTextViewPr>
    <p:cViewPr>
      <p:scale>
        <a:sx n="1" d="1"/>
        <a:sy n="1" d="1"/>
      </p:scale>
      <p:origin x="0" y="0"/>
    </p:cViewPr>
  </p:notesTextViewPr>
  <p:sorterViewPr>
    <p:cViewPr varScale="1">
      <p:scale>
        <a:sx n="1" d="1"/>
        <a:sy n="1" d="1"/>
      </p:scale>
      <p:origin x="0" y="-3744"/>
    </p:cViewPr>
  </p:sorterViewPr>
  <p:notesViewPr>
    <p:cSldViewPr>
      <p:cViewPr varScale="1">
        <p:scale>
          <a:sx n="72" d="100"/>
          <a:sy n="72" d="100"/>
        </p:scale>
        <p:origin x="325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F:\INFEST20210101_01(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GT">
                <a:solidFill>
                  <a:schemeClr val="accent1"/>
                </a:solidFill>
              </a:rPr>
              <a:t>PARTICIPACIÓN</a:t>
            </a:r>
            <a:r>
              <a:rPr lang="es-GT" baseline="0">
                <a:solidFill>
                  <a:schemeClr val="accent1"/>
                </a:solidFill>
              </a:rPr>
              <a:t> EN </a:t>
            </a:r>
            <a:r>
              <a:rPr lang="es-GT">
                <a:solidFill>
                  <a:schemeClr val="accent1"/>
                </a:solidFill>
              </a:rPr>
              <a:t>PRODUCCIÓN </a:t>
            </a:r>
          </a:p>
          <a:p>
            <a:pPr>
              <a:defRPr/>
            </a:pPr>
            <a:r>
              <a:rPr lang="es-GT">
                <a:solidFill>
                  <a:schemeClr val="accent1"/>
                </a:solidFill>
              </a:rPr>
              <a:t>DE ENERGÍA POR </a:t>
            </a:r>
          </a:p>
          <a:p>
            <a:pPr>
              <a:defRPr/>
            </a:pPr>
            <a:r>
              <a:rPr lang="es-GT">
                <a:solidFill>
                  <a:schemeClr val="accent1"/>
                </a:solidFill>
              </a:rPr>
              <a:t>TIPO</a:t>
            </a:r>
            <a:r>
              <a:rPr lang="es-GT" baseline="0">
                <a:solidFill>
                  <a:schemeClr val="accent1"/>
                </a:solidFill>
              </a:rPr>
              <a:t> DE TECNOLOGÍA </a:t>
            </a:r>
            <a:endParaRPr lang="es-GT">
              <a:solidFill>
                <a:schemeClr val="accent1"/>
              </a:solidFill>
            </a:endParaRPr>
          </a:p>
        </c:rich>
      </c:tx>
      <c:layout>
        <c:manualLayout>
          <c:xMode val="edge"/>
          <c:yMode val="edge"/>
          <c:x val="2.29500177201389E-4"/>
          <c:y val="0.100983596129227"/>
        </c:manualLayout>
      </c:layout>
      <c:overlay val="0"/>
    </c:title>
    <c:autoTitleDeleted val="0"/>
    <c:plotArea>
      <c:layout>
        <c:manualLayout>
          <c:layoutTarget val="inner"/>
          <c:xMode val="edge"/>
          <c:yMode val="edge"/>
          <c:x val="0.38761263181755101"/>
          <c:y val="3.1369827688047698E-2"/>
          <c:w val="0.431951791216449"/>
          <c:h val="0.90689621015845601"/>
        </c:manualLayout>
      </c:layout>
      <c:pieChart>
        <c:varyColors val="1"/>
        <c:ser>
          <c:idx val="0"/>
          <c:order val="0"/>
          <c:dPt>
            <c:idx val="1"/>
            <c:bubble3D val="0"/>
            <c:extLst>
              <c:ext xmlns:c16="http://schemas.microsoft.com/office/drawing/2014/chart" uri="{C3380CC4-5D6E-409C-BE32-E72D297353CC}">
                <c16:uniqueId val="{00000000-0A3D-4131-A374-C55C87504F64}"/>
              </c:ext>
            </c:extLst>
          </c:dPt>
          <c:dPt>
            <c:idx val="2"/>
            <c:bubble3D val="0"/>
            <c:extLst>
              <c:ext xmlns:c16="http://schemas.microsoft.com/office/drawing/2014/chart" uri="{C3380CC4-5D6E-409C-BE32-E72D297353CC}">
                <c16:uniqueId val="{00000001-0A3D-4131-A374-C55C87504F64}"/>
              </c:ext>
            </c:extLst>
          </c:dPt>
          <c:dPt>
            <c:idx val="3"/>
            <c:bubble3D val="0"/>
            <c:extLst>
              <c:ext xmlns:c16="http://schemas.microsoft.com/office/drawing/2014/chart" uri="{C3380CC4-5D6E-409C-BE32-E72D297353CC}">
                <c16:uniqueId val="{00000002-0A3D-4131-A374-C55C87504F64}"/>
              </c:ext>
            </c:extLst>
          </c:dPt>
          <c:dPt>
            <c:idx val="4"/>
            <c:bubble3D val="0"/>
            <c:extLst>
              <c:ext xmlns:c16="http://schemas.microsoft.com/office/drawing/2014/chart" uri="{C3380CC4-5D6E-409C-BE32-E72D297353CC}">
                <c16:uniqueId val="{00000003-0A3D-4131-A374-C55C87504F64}"/>
              </c:ext>
            </c:extLst>
          </c:dPt>
          <c:dPt>
            <c:idx val="5"/>
            <c:bubble3D val="0"/>
            <c:extLst>
              <c:ext xmlns:c16="http://schemas.microsoft.com/office/drawing/2014/chart" uri="{C3380CC4-5D6E-409C-BE32-E72D297353CC}">
                <c16:uniqueId val="{00000004-0A3D-4131-A374-C55C87504F64}"/>
              </c:ext>
            </c:extLst>
          </c:dPt>
          <c:dPt>
            <c:idx val="6"/>
            <c:bubble3D val="0"/>
            <c:extLst>
              <c:ext xmlns:c16="http://schemas.microsoft.com/office/drawing/2014/chart" uri="{C3380CC4-5D6E-409C-BE32-E72D297353CC}">
                <c16:uniqueId val="{00000005-0A3D-4131-A374-C55C87504F64}"/>
              </c:ext>
            </c:extLst>
          </c:dPt>
          <c:dLbls>
            <c:dLbl>
              <c:idx val="0"/>
              <c:layout>
                <c:manualLayout>
                  <c:x val="0.12365942524117116"/>
                  <c:y val="0.2652840386412804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0A3D-4131-A374-C55C87504F64}"/>
                </c:ext>
              </c:extLst>
            </c:dLbl>
            <c:dLbl>
              <c:idx val="1"/>
              <c:layout>
                <c:manualLayout>
                  <c:x val="-0.15160326425050125"/>
                  <c:y val="1.05570241222663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A3D-4131-A374-C55C87504F64}"/>
                </c:ext>
              </c:extLst>
            </c:dLbl>
            <c:dLbl>
              <c:idx val="2"/>
              <c:layout>
                <c:manualLayout>
                  <c:x val="-8.293665605370526E-2"/>
                  <c:y val="-0.19449439027540336"/>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3D-4131-A374-C55C87504F64}"/>
                </c:ext>
              </c:extLst>
            </c:dLbl>
            <c:dLbl>
              <c:idx val="3"/>
              <c:layout>
                <c:manualLayout>
                  <c:x val="0.13262992719141342"/>
                  <c:y val="3.120988689897416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A3D-4131-A374-C55C87504F64}"/>
                </c:ext>
              </c:extLst>
            </c:dLbl>
            <c:dLbl>
              <c:idx val="4"/>
              <c:layout>
                <c:manualLayout>
                  <c:x val="-1.5022541494911421E-2"/>
                  <c:y val="5.80700494033669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A3D-4131-A374-C55C87504F64}"/>
                </c:ext>
              </c:extLst>
            </c:dLbl>
            <c:dLbl>
              <c:idx val="5"/>
              <c:layout>
                <c:manualLayout>
                  <c:x val="-5.8126258207028277E-2"/>
                  <c:y val="5.27223185642032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A3D-4131-A374-C55C87504F64}"/>
                </c:ext>
              </c:extLst>
            </c:dLbl>
            <c:dLbl>
              <c:idx val="6"/>
              <c:layout>
                <c:manualLayout>
                  <c:x val="-6.905454898993299E-2"/>
                  <c:y val="3.7648461991518448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A3D-4131-A374-C55C87504F64}"/>
                </c:ext>
              </c:extLst>
            </c:dLbl>
            <c:dLbl>
              <c:idx val="7"/>
              <c:layout>
                <c:manualLayout>
                  <c:x val="-8.3628776150819636E-2"/>
                  <c:y val="-5.422383359532709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3D-4131-A374-C55C87504F64}"/>
                </c:ext>
              </c:extLst>
            </c:dLbl>
            <c:dLbl>
              <c:idx val="8"/>
              <c:layout>
                <c:manualLayout>
                  <c:x val="-7.9579805594478845E-2"/>
                  <c:y val="-5.078228141269655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0A3D-4131-A374-C55C87504F64}"/>
                </c:ext>
              </c:extLst>
            </c:dLbl>
            <c:dLbl>
              <c:idx val="9"/>
              <c:layout>
                <c:manualLayout>
                  <c:x val="-5.1500941976811966E-2"/>
                  <c:y val="-6.924881379220325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A3D-4131-A374-C55C87504F64}"/>
                </c:ext>
              </c:extLst>
            </c:dLbl>
            <c:numFmt formatCode="0.00%" sourceLinked="0"/>
            <c:spPr>
              <a:noFill/>
              <a:ln>
                <a:noFill/>
              </a:ln>
              <a:effectLst/>
            </c:spPr>
            <c:txPr>
              <a:bodyPr wrap="square" lIns="38100" tIns="19050" rIns="38100" bIns="19050" anchor="ctr">
                <a:spAutoFit/>
              </a:bodyPr>
              <a:lstStyle/>
              <a:p>
                <a:pPr>
                  <a:defRPr sz="1400" baseline="0"/>
                </a:pPr>
                <a:endParaRPr lang="es-ES_tradnl"/>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'Pag2'!$E$12:$E$21</c:f>
              <c:strCache>
                <c:ptCount val="10"/>
                <c:pt idx="0">
                  <c:v>PLANTAS HIDRÁULICAS</c:v>
                </c:pt>
                <c:pt idx="1">
                  <c:v>TURBINAS DE VAPOR</c:v>
                </c:pt>
                <c:pt idx="2">
                  <c:v>COGENERADORES (**)</c:v>
                </c:pt>
                <c:pt idx="3">
                  <c:v>MOTORES RECIPROCANTES</c:v>
                </c:pt>
                <c:pt idx="4">
                  <c:v>EÓLICA</c:v>
                </c:pt>
                <c:pt idx="5">
                  <c:v>GEOTÉRMICAS</c:v>
                </c:pt>
                <c:pt idx="6">
                  <c:v>FOTOVOLTAÍCA</c:v>
                </c:pt>
                <c:pt idx="7">
                  <c:v>TURBINAS DE GAS</c:v>
                </c:pt>
                <c:pt idx="8">
                  <c:v>IMPORTACIONES</c:v>
                </c:pt>
                <c:pt idx="9">
                  <c:v>DESVIACIONES</c:v>
                </c:pt>
              </c:strCache>
            </c:strRef>
          </c:cat>
          <c:val>
            <c:numRef>
              <c:f>'Pag2'!$F$12:$F$21</c:f>
              <c:numCache>
                <c:formatCode>0.0%</c:formatCode>
                <c:ptCount val="10"/>
                <c:pt idx="0">
                  <c:v>0.45247875870813692</c:v>
                </c:pt>
                <c:pt idx="1">
                  <c:v>0.18906867049803694</c:v>
                </c:pt>
                <c:pt idx="2">
                  <c:v>0.18254420045737624</c:v>
                </c:pt>
                <c:pt idx="3">
                  <c:v>1.9182383421784736E-2</c:v>
                </c:pt>
                <c:pt idx="4">
                  <c:v>2.4581091149354792E-2</c:v>
                </c:pt>
                <c:pt idx="5">
                  <c:v>2.0115205741160016E-2</c:v>
                </c:pt>
                <c:pt idx="6">
                  <c:v>1.7430226879507262E-2</c:v>
                </c:pt>
                <c:pt idx="7">
                  <c:v>1.2644666444875283E-3</c:v>
                </c:pt>
                <c:pt idx="8">
                  <c:v>8.6614993446840996E-2</c:v>
                </c:pt>
                <c:pt idx="9">
                  <c:v>6.7200030533143343E-3</c:v>
                </c:pt>
              </c:numCache>
            </c:numRef>
          </c:val>
          <c:extLst>
            <c:ext xmlns:c16="http://schemas.microsoft.com/office/drawing/2014/chart" uri="{C3380CC4-5D6E-409C-BE32-E72D297353CC}">
              <c16:uniqueId val="{0000000A-0A3D-4131-A374-C55C87504F64}"/>
            </c:ext>
          </c:extLst>
        </c:ser>
        <c:dLbls>
          <c:showLegendKey val="0"/>
          <c:showVal val="0"/>
          <c:showCatName val="1"/>
          <c:showSerName val="0"/>
          <c:showPercent val="1"/>
          <c:showBubbleSize val="0"/>
          <c:showLeaderLines val="1"/>
        </c:dLbls>
        <c:firstSliceAng val="255"/>
      </c:pieChart>
      <c:spPr>
        <a:noFill/>
      </c:spPr>
    </c:plotArea>
    <c:plotVisOnly val="1"/>
    <c:dispBlanksAs val="zero"/>
    <c:showDLblsOverMax val="0"/>
  </c:chart>
  <c:spPr>
    <a:noFill/>
    <a:ln>
      <a:noFill/>
    </a:ln>
    <a:effectLst/>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62BE65-FFB4-401A-B614-AECAF5A5F17D}"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s-ES_tradnl"/>
        </a:p>
      </dgm:t>
    </dgm:pt>
    <dgm:pt modelId="{94D5A0A7-31BC-44C8-84B4-FB2E1E3FFC54}">
      <dgm:prSet phldrT="[Texto]"/>
      <dgm:spPr/>
      <dgm:t>
        <a:bodyPr/>
        <a:lstStyle/>
        <a:p>
          <a:pPr algn="just"/>
          <a:r>
            <a:rPr lang="es-ES_tradnl" dirty="0">
              <a:solidFill>
                <a:schemeClr val="tx2"/>
              </a:solidFill>
            </a:rPr>
            <a:t>INDE (Instituto Nacional de Electrificación) Rector de sector (generación, transmisión y distribución en 19 departamentos del país). Monopolio, sin capacidad financiera, sector eléctrico financieramente quebrado y sin participación privada</a:t>
          </a:r>
        </a:p>
      </dgm:t>
    </dgm:pt>
    <dgm:pt modelId="{549D8110-E5F1-4C81-92FF-48F95D71238D}" type="parTrans" cxnId="{B6A2CE26-CA34-4EDD-BB7F-CE2CABA2D8B0}">
      <dgm:prSet/>
      <dgm:spPr/>
      <dgm:t>
        <a:bodyPr/>
        <a:lstStyle/>
        <a:p>
          <a:endParaRPr lang="es-ES_tradnl"/>
        </a:p>
      </dgm:t>
    </dgm:pt>
    <dgm:pt modelId="{996FEA21-ABC1-4285-9FE0-B1DF7147A41A}" type="sibTrans" cxnId="{B6A2CE26-CA34-4EDD-BB7F-CE2CABA2D8B0}">
      <dgm:prSet/>
      <dgm:spPr/>
      <dgm:t>
        <a:bodyPr/>
        <a:lstStyle/>
        <a:p>
          <a:endParaRPr lang="es-ES_tradnl"/>
        </a:p>
      </dgm:t>
    </dgm:pt>
    <dgm:pt modelId="{7D1B76ED-8F35-4280-960C-17F1DE2D0851}">
      <dgm:prSet phldrT="[Texto]"/>
      <dgm:spPr/>
      <dgm:t>
        <a:bodyPr/>
        <a:lstStyle/>
        <a:p>
          <a:r>
            <a:rPr lang="es-ES_tradnl" dirty="0">
              <a:solidFill>
                <a:schemeClr val="tx2"/>
              </a:solidFill>
            </a:rPr>
            <a:t>EEGSA (Empresa Electrica de Guatemala), Distribuidora en 3 departamentos del país (Guatemala, Sacatepéquez, Escuintla) con capital mixto</a:t>
          </a:r>
        </a:p>
      </dgm:t>
    </dgm:pt>
    <dgm:pt modelId="{275AC8B6-334F-41D3-B3D3-5313A88A6910}" type="parTrans" cxnId="{E4E1C386-0BF3-41E3-A171-CD2F5E7F80F9}">
      <dgm:prSet/>
      <dgm:spPr/>
      <dgm:t>
        <a:bodyPr/>
        <a:lstStyle/>
        <a:p>
          <a:endParaRPr lang="es-ES_tradnl"/>
        </a:p>
      </dgm:t>
    </dgm:pt>
    <dgm:pt modelId="{16D5C95D-DFDE-4DA8-BFBE-9E552C9BA8D0}" type="sibTrans" cxnId="{E4E1C386-0BF3-41E3-A171-CD2F5E7F80F9}">
      <dgm:prSet/>
      <dgm:spPr/>
      <dgm:t>
        <a:bodyPr/>
        <a:lstStyle/>
        <a:p>
          <a:endParaRPr lang="es-ES_tradnl"/>
        </a:p>
      </dgm:t>
    </dgm:pt>
    <dgm:pt modelId="{34ACBD65-7A6D-45DA-89CA-6E6FC9B14E90}">
      <dgm:prSet phldrT="[Texto]"/>
      <dgm:spPr/>
      <dgm:t>
        <a:bodyPr/>
        <a:lstStyle/>
        <a:p>
          <a:pPr algn="just"/>
          <a:r>
            <a:rPr lang="es-ES_tradnl" dirty="0">
              <a:solidFill>
                <a:schemeClr val="tx2"/>
              </a:solidFill>
            </a:rPr>
            <a:t>Oferta de energía y potencia insuficiente, 4 años de racionamientos a todo el país por periodos de 4 a 12 horas. Tarifas con manejo político y sobre todo insuficientes. Los sistemas de generación y </a:t>
          </a:r>
          <a:r>
            <a:rPr lang="es-ES_tradnl" dirty="0" err="1">
              <a:solidFill>
                <a:schemeClr val="tx2"/>
              </a:solidFill>
            </a:rPr>
            <a:t>transmision</a:t>
          </a:r>
          <a:r>
            <a:rPr lang="es-ES_tradnl" dirty="0">
              <a:solidFill>
                <a:schemeClr val="tx2"/>
              </a:solidFill>
            </a:rPr>
            <a:t> sin mantenimiento. Alguna empresas municipales de distribución con condiciones financieras extremas</a:t>
          </a:r>
        </a:p>
      </dgm:t>
    </dgm:pt>
    <dgm:pt modelId="{AB01609B-7564-466B-A100-D49131C82AE0}" type="parTrans" cxnId="{502ECBEC-5EC0-4BDB-8EF8-AD76E19C142A}">
      <dgm:prSet/>
      <dgm:spPr/>
      <dgm:t>
        <a:bodyPr/>
        <a:lstStyle/>
        <a:p>
          <a:endParaRPr lang="es-ES_tradnl"/>
        </a:p>
      </dgm:t>
    </dgm:pt>
    <dgm:pt modelId="{8DE6765A-4B45-4836-8761-5FBDE1BEDEA3}" type="sibTrans" cxnId="{502ECBEC-5EC0-4BDB-8EF8-AD76E19C142A}">
      <dgm:prSet/>
      <dgm:spPr/>
      <dgm:t>
        <a:bodyPr/>
        <a:lstStyle/>
        <a:p>
          <a:endParaRPr lang="es-ES_tradnl"/>
        </a:p>
      </dgm:t>
    </dgm:pt>
    <dgm:pt modelId="{2BA1D137-0A2B-4BB1-8EC9-E9E5E63A3586}" type="pres">
      <dgm:prSet presAssocID="{8862BE65-FFB4-401A-B614-AECAF5A5F17D}" presName="outerComposite" presStyleCnt="0">
        <dgm:presLayoutVars>
          <dgm:chMax val="5"/>
          <dgm:dir/>
          <dgm:resizeHandles val="exact"/>
        </dgm:presLayoutVars>
      </dgm:prSet>
      <dgm:spPr/>
    </dgm:pt>
    <dgm:pt modelId="{5A0388FC-4DE9-4DD4-A9E2-8A279A6E4418}" type="pres">
      <dgm:prSet presAssocID="{8862BE65-FFB4-401A-B614-AECAF5A5F17D}" presName="dummyMaxCanvas" presStyleCnt="0">
        <dgm:presLayoutVars/>
      </dgm:prSet>
      <dgm:spPr/>
    </dgm:pt>
    <dgm:pt modelId="{53E7CE38-3CF2-49A1-B1D1-7937493ECEF8}" type="pres">
      <dgm:prSet presAssocID="{8862BE65-FFB4-401A-B614-AECAF5A5F17D}" presName="ThreeNodes_1" presStyleLbl="node1" presStyleIdx="0" presStyleCnt="3">
        <dgm:presLayoutVars>
          <dgm:bulletEnabled val="1"/>
        </dgm:presLayoutVars>
      </dgm:prSet>
      <dgm:spPr/>
    </dgm:pt>
    <dgm:pt modelId="{0C68F8EB-F505-4100-86E0-870DBD17D4B9}" type="pres">
      <dgm:prSet presAssocID="{8862BE65-FFB4-401A-B614-AECAF5A5F17D}" presName="ThreeNodes_2" presStyleLbl="node1" presStyleIdx="1" presStyleCnt="3">
        <dgm:presLayoutVars>
          <dgm:bulletEnabled val="1"/>
        </dgm:presLayoutVars>
      </dgm:prSet>
      <dgm:spPr/>
    </dgm:pt>
    <dgm:pt modelId="{DCBA3DA5-88A5-4840-A1E1-42426ACE74BE}" type="pres">
      <dgm:prSet presAssocID="{8862BE65-FFB4-401A-B614-AECAF5A5F17D}" presName="ThreeNodes_3" presStyleLbl="node1" presStyleIdx="2" presStyleCnt="3">
        <dgm:presLayoutVars>
          <dgm:bulletEnabled val="1"/>
        </dgm:presLayoutVars>
      </dgm:prSet>
      <dgm:spPr/>
    </dgm:pt>
    <dgm:pt modelId="{1E606450-0723-436B-9E61-C685F7F445BA}" type="pres">
      <dgm:prSet presAssocID="{8862BE65-FFB4-401A-B614-AECAF5A5F17D}" presName="ThreeConn_1-2" presStyleLbl="fgAccFollowNode1" presStyleIdx="0" presStyleCnt="2">
        <dgm:presLayoutVars>
          <dgm:bulletEnabled val="1"/>
        </dgm:presLayoutVars>
      </dgm:prSet>
      <dgm:spPr/>
    </dgm:pt>
    <dgm:pt modelId="{F4E1575E-078D-4215-ADF2-059632D45BB4}" type="pres">
      <dgm:prSet presAssocID="{8862BE65-FFB4-401A-B614-AECAF5A5F17D}" presName="ThreeConn_2-3" presStyleLbl="fgAccFollowNode1" presStyleIdx="1" presStyleCnt="2">
        <dgm:presLayoutVars>
          <dgm:bulletEnabled val="1"/>
        </dgm:presLayoutVars>
      </dgm:prSet>
      <dgm:spPr/>
    </dgm:pt>
    <dgm:pt modelId="{2A5289F3-E7EF-4290-A897-50742C80E635}" type="pres">
      <dgm:prSet presAssocID="{8862BE65-FFB4-401A-B614-AECAF5A5F17D}" presName="ThreeNodes_1_text" presStyleLbl="node1" presStyleIdx="2" presStyleCnt="3">
        <dgm:presLayoutVars>
          <dgm:bulletEnabled val="1"/>
        </dgm:presLayoutVars>
      </dgm:prSet>
      <dgm:spPr/>
    </dgm:pt>
    <dgm:pt modelId="{68C85566-A9B5-4A7D-9B65-B5A24EC4D6B6}" type="pres">
      <dgm:prSet presAssocID="{8862BE65-FFB4-401A-B614-AECAF5A5F17D}" presName="ThreeNodes_2_text" presStyleLbl="node1" presStyleIdx="2" presStyleCnt="3">
        <dgm:presLayoutVars>
          <dgm:bulletEnabled val="1"/>
        </dgm:presLayoutVars>
      </dgm:prSet>
      <dgm:spPr/>
    </dgm:pt>
    <dgm:pt modelId="{65E622FA-D2AE-4AA8-A36E-0F27E6B02CEF}" type="pres">
      <dgm:prSet presAssocID="{8862BE65-FFB4-401A-B614-AECAF5A5F17D}" presName="ThreeNodes_3_text" presStyleLbl="node1" presStyleIdx="2" presStyleCnt="3">
        <dgm:presLayoutVars>
          <dgm:bulletEnabled val="1"/>
        </dgm:presLayoutVars>
      </dgm:prSet>
      <dgm:spPr/>
    </dgm:pt>
  </dgm:ptLst>
  <dgm:cxnLst>
    <dgm:cxn modelId="{30964109-6535-475D-81CA-46A43980ABA3}" type="presOf" srcId="{7D1B76ED-8F35-4280-960C-17F1DE2D0851}" destId="{68C85566-A9B5-4A7D-9B65-B5A24EC4D6B6}" srcOrd="1" destOrd="0" presId="urn:microsoft.com/office/officeart/2005/8/layout/vProcess5"/>
    <dgm:cxn modelId="{FDA17D09-B839-4EB9-908A-D28D6C6A01D4}" type="presOf" srcId="{34ACBD65-7A6D-45DA-89CA-6E6FC9B14E90}" destId="{DCBA3DA5-88A5-4840-A1E1-42426ACE74BE}" srcOrd="0" destOrd="0" presId="urn:microsoft.com/office/officeart/2005/8/layout/vProcess5"/>
    <dgm:cxn modelId="{F6DDAD0A-0626-42A0-B868-C0AAB7D72D1A}" type="presOf" srcId="{7D1B76ED-8F35-4280-960C-17F1DE2D0851}" destId="{0C68F8EB-F505-4100-86E0-870DBD17D4B9}" srcOrd="0" destOrd="0" presId="urn:microsoft.com/office/officeart/2005/8/layout/vProcess5"/>
    <dgm:cxn modelId="{E77D301A-FFFF-4091-8A0A-198B79A45B7D}" type="presOf" srcId="{996FEA21-ABC1-4285-9FE0-B1DF7147A41A}" destId="{1E606450-0723-436B-9E61-C685F7F445BA}" srcOrd="0" destOrd="0" presId="urn:microsoft.com/office/officeart/2005/8/layout/vProcess5"/>
    <dgm:cxn modelId="{B6A2CE26-CA34-4EDD-BB7F-CE2CABA2D8B0}" srcId="{8862BE65-FFB4-401A-B614-AECAF5A5F17D}" destId="{94D5A0A7-31BC-44C8-84B4-FB2E1E3FFC54}" srcOrd="0" destOrd="0" parTransId="{549D8110-E5F1-4C81-92FF-48F95D71238D}" sibTransId="{996FEA21-ABC1-4285-9FE0-B1DF7147A41A}"/>
    <dgm:cxn modelId="{0F0E0C4D-8966-4F56-82C1-0B3B8F12B96C}" type="presOf" srcId="{16D5C95D-DFDE-4DA8-BFBE-9E552C9BA8D0}" destId="{F4E1575E-078D-4215-ADF2-059632D45BB4}" srcOrd="0" destOrd="0" presId="urn:microsoft.com/office/officeart/2005/8/layout/vProcess5"/>
    <dgm:cxn modelId="{E4E1C386-0BF3-41E3-A171-CD2F5E7F80F9}" srcId="{8862BE65-FFB4-401A-B614-AECAF5A5F17D}" destId="{7D1B76ED-8F35-4280-960C-17F1DE2D0851}" srcOrd="1" destOrd="0" parTransId="{275AC8B6-334F-41D3-B3D3-5313A88A6910}" sibTransId="{16D5C95D-DFDE-4DA8-BFBE-9E552C9BA8D0}"/>
    <dgm:cxn modelId="{CDAEB68C-7BDB-489A-8970-6879B5F2C6AE}" type="presOf" srcId="{94D5A0A7-31BC-44C8-84B4-FB2E1E3FFC54}" destId="{53E7CE38-3CF2-49A1-B1D1-7937493ECEF8}" srcOrd="0" destOrd="0" presId="urn:microsoft.com/office/officeart/2005/8/layout/vProcess5"/>
    <dgm:cxn modelId="{96EBA896-8E82-4EA3-BEA5-6542761A4799}" type="presOf" srcId="{34ACBD65-7A6D-45DA-89CA-6E6FC9B14E90}" destId="{65E622FA-D2AE-4AA8-A36E-0F27E6B02CEF}" srcOrd="1" destOrd="0" presId="urn:microsoft.com/office/officeart/2005/8/layout/vProcess5"/>
    <dgm:cxn modelId="{39538ED9-707A-4847-8F8E-9C73321A67BC}" type="presOf" srcId="{94D5A0A7-31BC-44C8-84B4-FB2E1E3FFC54}" destId="{2A5289F3-E7EF-4290-A897-50742C80E635}" srcOrd="1" destOrd="0" presId="urn:microsoft.com/office/officeart/2005/8/layout/vProcess5"/>
    <dgm:cxn modelId="{33A6E6DA-6C20-464E-9A6C-73E82D69450E}" type="presOf" srcId="{8862BE65-FFB4-401A-B614-AECAF5A5F17D}" destId="{2BA1D137-0A2B-4BB1-8EC9-E9E5E63A3586}" srcOrd="0" destOrd="0" presId="urn:microsoft.com/office/officeart/2005/8/layout/vProcess5"/>
    <dgm:cxn modelId="{502ECBEC-5EC0-4BDB-8EF8-AD76E19C142A}" srcId="{8862BE65-FFB4-401A-B614-AECAF5A5F17D}" destId="{34ACBD65-7A6D-45DA-89CA-6E6FC9B14E90}" srcOrd="2" destOrd="0" parTransId="{AB01609B-7564-466B-A100-D49131C82AE0}" sibTransId="{8DE6765A-4B45-4836-8761-5FBDE1BEDEA3}"/>
    <dgm:cxn modelId="{62289508-9F92-48EE-88E5-2CB8CCA50EAF}" type="presParOf" srcId="{2BA1D137-0A2B-4BB1-8EC9-E9E5E63A3586}" destId="{5A0388FC-4DE9-4DD4-A9E2-8A279A6E4418}" srcOrd="0" destOrd="0" presId="urn:microsoft.com/office/officeart/2005/8/layout/vProcess5"/>
    <dgm:cxn modelId="{236DF922-9046-40AA-970A-15D2B20F9018}" type="presParOf" srcId="{2BA1D137-0A2B-4BB1-8EC9-E9E5E63A3586}" destId="{53E7CE38-3CF2-49A1-B1D1-7937493ECEF8}" srcOrd="1" destOrd="0" presId="urn:microsoft.com/office/officeart/2005/8/layout/vProcess5"/>
    <dgm:cxn modelId="{8ED7BDDC-149A-47AB-B195-07F90F3D9110}" type="presParOf" srcId="{2BA1D137-0A2B-4BB1-8EC9-E9E5E63A3586}" destId="{0C68F8EB-F505-4100-86E0-870DBD17D4B9}" srcOrd="2" destOrd="0" presId="urn:microsoft.com/office/officeart/2005/8/layout/vProcess5"/>
    <dgm:cxn modelId="{F7B087D7-7671-4342-B2D6-4856B7604CED}" type="presParOf" srcId="{2BA1D137-0A2B-4BB1-8EC9-E9E5E63A3586}" destId="{DCBA3DA5-88A5-4840-A1E1-42426ACE74BE}" srcOrd="3" destOrd="0" presId="urn:microsoft.com/office/officeart/2005/8/layout/vProcess5"/>
    <dgm:cxn modelId="{DA439AE0-87D9-47BE-82B3-439CB9176BE3}" type="presParOf" srcId="{2BA1D137-0A2B-4BB1-8EC9-E9E5E63A3586}" destId="{1E606450-0723-436B-9E61-C685F7F445BA}" srcOrd="4" destOrd="0" presId="urn:microsoft.com/office/officeart/2005/8/layout/vProcess5"/>
    <dgm:cxn modelId="{F7EBD671-EFE6-4D9F-8E4D-2F27BD5C260B}" type="presParOf" srcId="{2BA1D137-0A2B-4BB1-8EC9-E9E5E63A3586}" destId="{F4E1575E-078D-4215-ADF2-059632D45BB4}" srcOrd="5" destOrd="0" presId="urn:microsoft.com/office/officeart/2005/8/layout/vProcess5"/>
    <dgm:cxn modelId="{42C737A1-B5FB-4DB9-92F1-5C8D21E1CD5B}" type="presParOf" srcId="{2BA1D137-0A2B-4BB1-8EC9-E9E5E63A3586}" destId="{2A5289F3-E7EF-4290-A897-50742C80E635}" srcOrd="6" destOrd="0" presId="urn:microsoft.com/office/officeart/2005/8/layout/vProcess5"/>
    <dgm:cxn modelId="{41A55332-12C4-4EE7-A376-0728A4849010}" type="presParOf" srcId="{2BA1D137-0A2B-4BB1-8EC9-E9E5E63A3586}" destId="{68C85566-A9B5-4A7D-9B65-B5A24EC4D6B6}" srcOrd="7" destOrd="0" presId="urn:microsoft.com/office/officeart/2005/8/layout/vProcess5"/>
    <dgm:cxn modelId="{CDDE0C3B-EA8C-4365-8243-9408F71DE483}" type="presParOf" srcId="{2BA1D137-0A2B-4BB1-8EC9-E9E5E63A3586}" destId="{65E622FA-D2AE-4AA8-A36E-0F27E6B02CE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7CE38-3CF2-49A1-B1D1-7937493ECEF8}">
      <dsp:nvSpPr>
        <dsp:cNvPr id="0" name=""/>
        <dsp:cNvSpPr/>
      </dsp:nvSpPr>
      <dsp:spPr>
        <a:xfrm>
          <a:off x="0" y="0"/>
          <a:ext cx="8537915" cy="12801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_tradnl" sz="1500" kern="1200" dirty="0">
              <a:solidFill>
                <a:schemeClr val="tx2"/>
              </a:solidFill>
            </a:rPr>
            <a:t>INDE (Instituto Nacional de Electrificación) Rector de sector (generación, transmisión y distribución en 19 departamentos del país). Monopolio, sin capacidad financiera, sector eléctrico financieramente quebrado y sin participación privada</a:t>
          </a:r>
        </a:p>
      </dsp:txBody>
      <dsp:txXfrm>
        <a:off x="37495" y="37495"/>
        <a:ext cx="7156522" cy="1205170"/>
      </dsp:txXfrm>
    </dsp:sp>
    <dsp:sp modelId="{0C68F8EB-F505-4100-86E0-870DBD17D4B9}">
      <dsp:nvSpPr>
        <dsp:cNvPr id="0" name=""/>
        <dsp:cNvSpPr/>
      </dsp:nvSpPr>
      <dsp:spPr>
        <a:xfrm>
          <a:off x="753345" y="1493520"/>
          <a:ext cx="8537915" cy="12801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s-ES_tradnl" sz="1500" kern="1200" dirty="0">
              <a:solidFill>
                <a:schemeClr val="tx2"/>
              </a:solidFill>
            </a:rPr>
            <a:t>EEGSA (Empresa Electrica de Guatemala), Distribuidora en 3 departamentos del país (Guatemala, Sacatepéquez, Escuintla) con capital mixto</a:t>
          </a:r>
        </a:p>
      </dsp:txBody>
      <dsp:txXfrm>
        <a:off x="790840" y="1531015"/>
        <a:ext cx="6877476" cy="1205170"/>
      </dsp:txXfrm>
    </dsp:sp>
    <dsp:sp modelId="{DCBA3DA5-88A5-4840-A1E1-42426ACE74BE}">
      <dsp:nvSpPr>
        <dsp:cNvPr id="0" name=""/>
        <dsp:cNvSpPr/>
      </dsp:nvSpPr>
      <dsp:spPr>
        <a:xfrm>
          <a:off x="1506691" y="2987040"/>
          <a:ext cx="8537915" cy="12801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just" defTabSz="666750">
            <a:lnSpc>
              <a:spcPct val="90000"/>
            </a:lnSpc>
            <a:spcBef>
              <a:spcPct val="0"/>
            </a:spcBef>
            <a:spcAft>
              <a:spcPct val="35000"/>
            </a:spcAft>
            <a:buNone/>
          </a:pPr>
          <a:r>
            <a:rPr lang="es-ES_tradnl" sz="1500" kern="1200" dirty="0">
              <a:solidFill>
                <a:schemeClr val="tx2"/>
              </a:solidFill>
            </a:rPr>
            <a:t>Oferta de energía y potencia insuficiente, 4 años de racionamientos a todo el país por periodos de 4 a 12 horas. Tarifas con manejo político y sobre todo insuficientes. Los sistemas de generación y </a:t>
          </a:r>
          <a:r>
            <a:rPr lang="es-ES_tradnl" sz="1500" kern="1200" dirty="0" err="1">
              <a:solidFill>
                <a:schemeClr val="tx2"/>
              </a:solidFill>
            </a:rPr>
            <a:t>transmision</a:t>
          </a:r>
          <a:r>
            <a:rPr lang="es-ES_tradnl" sz="1500" kern="1200" dirty="0">
              <a:solidFill>
                <a:schemeClr val="tx2"/>
              </a:solidFill>
            </a:rPr>
            <a:t> sin mantenimiento. Alguna empresas municipales de distribución con condiciones financieras extremas</a:t>
          </a:r>
        </a:p>
      </dsp:txBody>
      <dsp:txXfrm>
        <a:off x="1544186" y="3024535"/>
        <a:ext cx="6877476" cy="1205170"/>
      </dsp:txXfrm>
    </dsp:sp>
    <dsp:sp modelId="{1E606450-0723-436B-9E61-C685F7F445BA}">
      <dsp:nvSpPr>
        <dsp:cNvPr id="0" name=""/>
        <dsp:cNvSpPr/>
      </dsp:nvSpPr>
      <dsp:spPr>
        <a:xfrm>
          <a:off x="7705811" y="970788"/>
          <a:ext cx="832104" cy="83210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_tradnl" sz="3600" kern="1200"/>
        </a:p>
      </dsp:txBody>
      <dsp:txXfrm>
        <a:off x="7893034" y="970788"/>
        <a:ext cx="457658" cy="626158"/>
      </dsp:txXfrm>
    </dsp:sp>
    <dsp:sp modelId="{F4E1575E-078D-4215-ADF2-059632D45BB4}">
      <dsp:nvSpPr>
        <dsp:cNvPr id="0" name=""/>
        <dsp:cNvSpPr/>
      </dsp:nvSpPr>
      <dsp:spPr>
        <a:xfrm>
          <a:off x="8459157" y="2455773"/>
          <a:ext cx="832104" cy="832104"/>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_tradnl" sz="3600" kern="1200"/>
        </a:p>
      </dsp:txBody>
      <dsp:txXfrm>
        <a:off x="8646380" y="2455773"/>
        <a:ext cx="457658" cy="6261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7B6456EB-2494-43BE-AB2F-686BDF1FB2B3}" type="datetime1">
              <a:rPr lang="es-ES" smtClean="0"/>
              <a:t>14/11/2022</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92837A6B-DAA4-4C2D-AEAB-4E9E70095794}" type="slidenum">
              <a:rPr lang="es-ES"/>
              <a:t>‹Nº›</a:t>
            </a:fld>
            <a:endParaRPr lang="es-ES" dirty="0"/>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5CF6ED2-33EE-4FB6-9B92-09BE2F126EE0}" type="datetime1">
              <a:rPr lang="es-ES" noProof="0" smtClean="0"/>
              <a:t>14/11/2022</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3266150-FA26-45B5-BF0B-186B42A09DC9}" type="slidenum">
              <a:rPr lang="es-ES" noProof="0"/>
              <a:t>‹Nº›</a:t>
            </a:fld>
            <a:endParaRPr lang="es-ES" noProof="0" dirty="0"/>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7" name="Imagen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ángulo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Rectángulo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522413" y="1905000"/>
            <a:ext cx="9144000" cy="2667000"/>
          </a:xfrm>
        </p:spPr>
        <p:txBody>
          <a:bodyPr rtlCol="0">
            <a:normAutofit/>
          </a:bodyPr>
          <a:lstStyle>
            <a:lvl1pPr>
              <a:lnSpc>
                <a:spcPct val="80000"/>
              </a:lnSpc>
              <a:defRPr sz="60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522413" y="5029200"/>
            <a:ext cx="8229600" cy="1143000"/>
          </a:xfrm>
        </p:spPr>
        <p:txBody>
          <a:bodyPr rtlCol="0"/>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D8C1FA4C-13DC-4E83-AC1A-450CF7D4DD90}" type="datetime1">
              <a:rPr lang="es-ES" noProof="0" smtClean="0"/>
              <a:t>14/11/2022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 useBgFill="1">
        <p:nvSpPr>
          <p:cNvPr id="20" name="Forma libre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FB2DB6E8-C55F-4DFA-8257-C16B7AAA0028}" type="datetime1">
              <a:rPr lang="es-ES" noProof="0" smtClean="0"/>
              <a:t>14/11/2022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ángulo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Forma libre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 name="Título vertical 1"/>
          <p:cNvSpPr>
            <a:spLocks noGrp="1"/>
          </p:cNvSpPr>
          <p:nvPr>
            <p:ph type="title" orient="vert"/>
          </p:nvPr>
        </p:nvSpPr>
        <p:spPr>
          <a:xfrm>
            <a:off x="9558667" y="685800"/>
            <a:ext cx="1295401" cy="5486400"/>
          </a:xfrm>
        </p:spPr>
        <p:txBody>
          <a:bodyPr vert="eaVert" rtlCol="0"/>
          <a:lstStyle/>
          <a:p>
            <a:pPr rtl="0"/>
            <a:r>
              <a:rPr lang="es-ES" noProof="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522413" y="685800"/>
            <a:ext cx="7460842" cy="5486400"/>
          </a:xfrm>
        </p:spPr>
        <p:txBody>
          <a:bodyPr vert="eaVert" rtlCol="0"/>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660B89F7-E6A9-480E-A519-7A1275667270}" type="datetime1">
              <a:rPr lang="es-ES" noProof="0" smtClean="0"/>
              <a:t>14/11/2022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p:txBody>
          <a:bodyPr rtlCol="0"/>
          <a:lstStyle>
            <a:lvl5pPr>
              <a:defRPr/>
            </a:lvl5pPr>
            <a:lvl6pPr>
              <a:defRPr/>
            </a:lvl6pPr>
            <a:lvl7pPr>
              <a:defRPr/>
            </a:lvl7pPr>
            <a:lvl8pPr>
              <a:defRPr baseline="0"/>
            </a:lvl8pPr>
            <a:lvl9pPr>
              <a:defRPr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1B8763B8-FF89-4966-B5F6-C9672D979E19}" type="datetime1">
              <a:rPr lang="es-ES" noProof="0" smtClean="0"/>
              <a:t>14/11/2022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14" name="Imagen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ángulo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title"/>
          </p:nvPr>
        </p:nvSpPr>
        <p:spPr>
          <a:xfrm>
            <a:off x="1522360" y="1905000"/>
            <a:ext cx="9142999" cy="2667000"/>
          </a:xfrm>
        </p:spPr>
        <p:txBody>
          <a:bodyPr rtlCol="0" anchor="b">
            <a:noAutofit/>
          </a:bodyPr>
          <a:lstStyle>
            <a:lvl1pPr algn="l">
              <a:defRPr sz="4800" b="0" cap="none" baseline="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1522412" y="5029200"/>
            <a:ext cx="8229601"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los estilos de texto del patrón</a:t>
            </a:r>
          </a:p>
        </p:txBody>
      </p:sp>
      <p:sp>
        <p:nvSpPr>
          <p:cNvPr id="5" name="Marcador de posición de pie de página 4"/>
          <p:cNvSpPr>
            <a:spLocks noGrp="1"/>
          </p:cNvSpPr>
          <p:nvPr>
            <p:ph type="ftr" sz="quarter" idx="11"/>
          </p:nvPr>
        </p:nvSpPr>
        <p:spPr/>
        <p:txBody>
          <a:bodyPr rtlCol="0"/>
          <a:lstStyle/>
          <a:p>
            <a:pPr rtl="0"/>
            <a:r>
              <a:rPr lang="es-ES" noProof="0" dirty="0"/>
              <a:t>Agregar un pie de página</a:t>
            </a:r>
          </a:p>
        </p:txBody>
      </p:sp>
      <p:sp>
        <p:nvSpPr>
          <p:cNvPr id="4" name="Marcador de posición de fecha 3"/>
          <p:cNvSpPr>
            <a:spLocks noGrp="1"/>
          </p:cNvSpPr>
          <p:nvPr>
            <p:ph type="dt" sz="half" idx="10"/>
          </p:nvPr>
        </p:nvSpPr>
        <p:spPr/>
        <p:txBody>
          <a:bodyPr rtlCol="0"/>
          <a:lstStyle/>
          <a:p>
            <a:pPr rtl="0"/>
            <a:fld id="{4F76AEFD-7DA5-46B8-A435-D89851DFE18B}" type="datetime1">
              <a:rPr lang="es-ES" noProof="0" smtClean="0"/>
              <a:t>14/11/2022</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
        <p:nvSpPr>
          <p:cNvPr id="16" name="Forma libre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1522413" y="1905000"/>
            <a:ext cx="4416552" cy="4267200"/>
          </a:xfrm>
        </p:spPr>
        <p:txBody>
          <a:bodyPr rtlCol="0">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contenido 3"/>
          <p:cNvSpPr>
            <a:spLocks noGrp="1"/>
          </p:cNvSpPr>
          <p:nvPr>
            <p:ph sz="half" idx="2"/>
          </p:nvPr>
        </p:nvSpPr>
        <p:spPr>
          <a:xfrm>
            <a:off x="6246812" y="1905000"/>
            <a:ext cx="4416552" cy="4267200"/>
          </a:xfrm>
        </p:spPr>
        <p:txBody>
          <a:bodyPr rtlCol="0">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4BEBB0AB-00EB-4F6B-9BDE-86FFFDFFC9E2}" type="datetime1">
              <a:rPr lang="es-ES" noProof="0" smtClean="0"/>
              <a:t>14/11/2022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endParaRPr lang="es-ES" noProof="0" dirty="0"/>
          </a:p>
        </p:txBody>
      </p:sp>
      <p:sp>
        <p:nvSpPr>
          <p:cNvPr id="3" name="Marcador de texto 2"/>
          <p:cNvSpPr>
            <a:spLocks noGrp="1"/>
          </p:cNvSpPr>
          <p:nvPr>
            <p:ph type="body" idx="1"/>
          </p:nvPr>
        </p:nvSpPr>
        <p:spPr>
          <a:xfrm>
            <a:off x="1522413"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4" name="Marcador de contenido 3"/>
          <p:cNvSpPr>
            <a:spLocks noGrp="1"/>
          </p:cNvSpPr>
          <p:nvPr>
            <p:ph sz="half" idx="2"/>
          </p:nvPr>
        </p:nvSpPr>
        <p:spPr>
          <a:xfrm>
            <a:off x="1522413" y="2743200"/>
            <a:ext cx="4416552" cy="3429001"/>
          </a:xfrm>
        </p:spPr>
        <p:txBody>
          <a:bodyPr rtlCol="0"/>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texto 4"/>
          <p:cNvSpPr>
            <a:spLocks noGrp="1"/>
          </p:cNvSpPr>
          <p:nvPr>
            <p:ph type="body" sz="quarter" idx="3"/>
          </p:nvPr>
        </p:nvSpPr>
        <p:spPr>
          <a:xfrm>
            <a:off x="6246812" y="1905000"/>
            <a:ext cx="4416552" cy="762000"/>
          </a:xfrm>
        </p:spPr>
        <p:txBody>
          <a:bodyPr rtlCol="0"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los estilos de texto del patrón</a:t>
            </a:r>
          </a:p>
        </p:txBody>
      </p:sp>
      <p:sp>
        <p:nvSpPr>
          <p:cNvPr id="6" name="Marcador de contenido 5"/>
          <p:cNvSpPr>
            <a:spLocks noGrp="1"/>
          </p:cNvSpPr>
          <p:nvPr>
            <p:ph sz="quarter" idx="4"/>
          </p:nvPr>
        </p:nvSpPr>
        <p:spPr>
          <a:xfrm>
            <a:off x="6246812" y="2743200"/>
            <a:ext cx="4416552" cy="3429001"/>
          </a:xfrm>
        </p:spPr>
        <p:txBody>
          <a:bodyPr rtlCol="0"/>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Agregar un pie de página</a:t>
            </a:r>
          </a:p>
        </p:txBody>
      </p:sp>
      <p:sp>
        <p:nvSpPr>
          <p:cNvPr id="7" name="Marcador de posición de fecha 6"/>
          <p:cNvSpPr>
            <a:spLocks noGrp="1"/>
          </p:cNvSpPr>
          <p:nvPr>
            <p:ph type="dt" sz="half" idx="10"/>
          </p:nvPr>
        </p:nvSpPr>
        <p:spPr/>
        <p:txBody>
          <a:bodyPr rtlCol="0"/>
          <a:lstStyle/>
          <a:p>
            <a:pPr rtl="0"/>
            <a:fld id="{662757F1-A75B-4787-8BE0-856E61127F74}" type="datetime1">
              <a:rPr lang="es-ES" noProof="0" smtClean="0"/>
              <a:t>14/11/2022</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Agregar un pie de página</a:t>
            </a:r>
          </a:p>
        </p:txBody>
      </p:sp>
      <p:sp>
        <p:nvSpPr>
          <p:cNvPr id="3" name="Marcador de posición de fecha 2"/>
          <p:cNvSpPr>
            <a:spLocks noGrp="1"/>
          </p:cNvSpPr>
          <p:nvPr>
            <p:ph type="dt" sz="half" idx="10"/>
          </p:nvPr>
        </p:nvSpPr>
        <p:spPr/>
        <p:txBody>
          <a:bodyPr rtlCol="0"/>
          <a:lstStyle/>
          <a:p>
            <a:pPr rtl="0"/>
            <a:fld id="{3AC009C0-D7A2-4910-8EAB-E9E00ABACA2E}" type="datetime1">
              <a:rPr lang="es-ES" noProof="0" smtClean="0"/>
              <a:t>14/11/2022</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ángulo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Agregar un pie de página</a:t>
            </a:r>
          </a:p>
        </p:txBody>
      </p:sp>
      <p:sp>
        <p:nvSpPr>
          <p:cNvPr id="2" name="Marcador de posición de fecha 1"/>
          <p:cNvSpPr>
            <a:spLocks noGrp="1"/>
          </p:cNvSpPr>
          <p:nvPr>
            <p:ph type="dt" sz="half" idx="10"/>
          </p:nvPr>
        </p:nvSpPr>
        <p:spPr/>
        <p:txBody>
          <a:bodyPr rtlCol="0"/>
          <a:lstStyle/>
          <a:p>
            <a:pPr rtl="0"/>
            <a:fld id="{0D76ED32-FFCE-4093-89F8-BF8D929FABF4}" type="datetime1">
              <a:rPr lang="es-ES" noProof="0" smtClean="0"/>
              <a:t>14/11/2022</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Forma libre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 name="Título 1"/>
          <p:cNvSpPr>
            <a:spLocks noGrp="1"/>
          </p:cNvSpPr>
          <p:nvPr>
            <p:ph type="title"/>
          </p:nvPr>
        </p:nvSpPr>
        <p:spPr/>
        <p:txBody>
          <a:bodyPr rtlCol="0" anchor="b">
            <a:normAutofit/>
          </a:bodyPr>
          <a:lstStyle>
            <a:lvl1pPr algn="l">
              <a:defRPr sz="3600" b="0"/>
            </a:lvl1pPr>
          </a:lstStyle>
          <a:p>
            <a:pPr rtl="0"/>
            <a:r>
              <a:rPr lang="es-ES" noProof="0"/>
              <a:t>Haga clic para modificar el estilo de título del patrón</a:t>
            </a:r>
            <a:endParaRPr lang="es-ES" noProof="0" dirty="0"/>
          </a:p>
        </p:txBody>
      </p:sp>
      <p:sp>
        <p:nvSpPr>
          <p:cNvPr id="3" name="Marcador de posición de contenido 2"/>
          <p:cNvSpPr>
            <a:spLocks noGrp="1"/>
          </p:cNvSpPr>
          <p:nvPr>
            <p:ph idx="1"/>
          </p:nvPr>
        </p:nvSpPr>
        <p:spPr>
          <a:xfrm>
            <a:off x="4675568" y="2087880"/>
            <a:ext cx="5791200" cy="38862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s-ES" noProof="0"/>
              <a:t>Editar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1522413"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AECE53E6-B54B-4B66-9759-C4E9336DC031}" type="datetime1">
              <a:rPr lang="es-ES" noProof="0" smtClean="0"/>
              <a:t>14/11/2022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leyenda">
    <p:spTree>
      <p:nvGrpSpPr>
        <p:cNvPr id="1" name=""/>
        <p:cNvGrpSpPr/>
        <p:nvPr/>
      </p:nvGrpSpPr>
      <p:grpSpPr>
        <a:xfrm>
          <a:off x="0" y="0"/>
          <a:ext cx="0" cy="0"/>
          <a:chOff x="0" y="0"/>
          <a:chExt cx="0" cy="0"/>
        </a:xfrm>
      </p:grpSpPr>
      <p:sp>
        <p:nvSpPr>
          <p:cNvPr id="9" name="Forma libre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
        <p:nvSpPr>
          <p:cNvPr id="2" name="Título 1"/>
          <p:cNvSpPr>
            <a:spLocks noGrp="1"/>
          </p:cNvSpPr>
          <p:nvPr>
            <p:ph type="title"/>
          </p:nvPr>
        </p:nvSpPr>
        <p:spPr/>
        <p:txBody>
          <a:bodyPr rtlCol="0" anchor="b">
            <a:normAutofit/>
          </a:bodyPr>
          <a:lstStyle>
            <a:lvl1pPr algn="l">
              <a:defRPr sz="3600" b="0"/>
            </a:lvl1pPr>
          </a:lstStyle>
          <a:p>
            <a:pPr rtl="0"/>
            <a:r>
              <a:rPr lang="es-ES" noProof="0"/>
              <a:t>Haga clic para modificar el estilo de título del patrón</a:t>
            </a:r>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706880" y="2087880"/>
            <a:ext cx="5784978" cy="3886200"/>
          </a:xfrm>
          <a:solidFill>
            <a:schemeClr val="bg2">
              <a:lumMod val="40000"/>
              <a:lumOff val="60000"/>
            </a:schemeClr>
          </a:solidFill>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
        <p:nvSpPr>
          <p:cNvPr id="4" name="Marcador de texto 3"/>
          <p:cNvSpPr>
            <a:spLocks noGrp="1"/>
          </p:cNvSpPr>
          <p:nvPr>
            <p:ph type="body" sz="half" idx="2"/>
          </p:nvPr>
        </p:nvSpPr>
        <p:spPr>
          <a:xfrm>
            <a:off x="7923211" y="3429000"/>
            <a:ext cx="2743200" cy="2514600"/>
          </a:xfrm>
        </p:spPr>
        <p:txBody>
          <a:bodyPr rtlCol="0">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los estilos de texto del patrón</a:t>
            </a:r>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5" name="Marcador de posición de fecha 4"/>
          <p:cNvSpPr>
            <a:spLocks noGrp="1"/>
          </p:cNvSpPr>
          <p:nvPr>
            <p:ph type="dt" sz="half" idx="10"/>
          </p:nvPr>
        </p:nvSpPr>
        <p:spPr/>
        <p:txBody>
          <a:bodyPr rtlCol="0"/>
          <a:lstStyle/>
          <a:p>
            <a:pPr rtl="0"/>
            <a:fld id="{905CD582-A631-4F7A-8727-00190680B5FA}" type="datetime1">
              <a:rPr lang="es-ES" noProof="0" smtClean="0"/>
              <a:t>14/11/2022</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693B167E-EA96-4147-81DE-549160052C22}" type="slidenum">
              <a:rPr lang="es-ES" noProof="0"/>
              <a:t>‹Nº›</a:t>
            </a:fld>
            <a:endParaRPr lang="es-ES"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pPr rtl="0"/>
            <a:r>
              <a:rPr lang="es-ES" noProof="0" dirty="0"/>
              <a:t>Haga clic para modificar el estilo de título del patrón</a:t>
            </a:r>
          </a:p>
        </p:txBody>
      </p:sp>
      <p:pic>
        <p:nvPicPr>
          <p:cNvPr id="13" name="Imagen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ángulo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3" name="Marcador de posición de texto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rtl="0"/>
            <a:r>
              <a:rPr lang="es-ES" noProof="0" dirty="0"/>
              <a:t>Haga clic para modificar los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ie de página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pPr rtl="0"/>
            <a:r>
              <a:rPr lang="es-ES" noProof="0" dirty="0"/>
              <a:t>Agregar un pie de página</a:t>
            </a:r>
          </a:p>
        </p:txBody>
      </p:sp>
      <p:sp>
        <p:nvSpPr>
          <p:cNvPr id="4" name="Marcador de posición de fecha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pPr rtl="0"/>
            <a:fld id="{B46F03BC-7675-42FD-9EE3-8F70533A8569}" type="datetime1">
              <a:rPr lang="es-ES" noProof="0" smtClean="0"/>
              <a:t>14/11/2022</a:t>
            </a:fld>
            <a:endParaRPr lang="es-ES" noProof="0" dirty="0"/>
          </a:p>
        </p:txBody>
      </p:sp>
      <p:sp>
        <p:nvSpPr>
          <p:cNvPr id="6" name="Marcador de posición de número de diapositiva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pPr rtl="0"/>
            <a:fld id="{693B167E-EA96-4147-81DE-549160052C22}" type="slidenum">
              <a:rPr lang="es-ES" noProof="0" smtClean="0"/>
              <a:pPr rtl="0"/>
              <a:t>‹Nº›</a:t>
            </a:fld>
            <a:endParaRPr lang="es-ES" noProof="0" dirty="0"/>
          </a:p>
        </p:txBody>
      </p:sp>
      <p:sp>
        <p:nvSpPr>
          <p:cNvPr id="38" name="Forma libre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es-ES" noProof="0"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just"/>
            <a:r>
              <a:rPr lang="es-GT" dirty="0">
                <a:effectLst>
                  <a:outerShdw blurRad="38100" dist="38100" dir="2700000" algn="tl">
                    <a:srgbClr val="000000">
                      <a:alpha val="43137"/>
                    </a:srgbClr>
                  </a:outerShdw>
                </a:effectLst>
              </a:rPr>
              <a:t>Modelos Exitosos de sistemas energéticos en Latinoamérica</a:t>
            </a:r>
          </a:p>
        </p:txBody>
      </p:sp>
      <p:sp>
        <p:nvSpPr>
          <p:cNvPr id="3" name="Subtitle 2"/>
          <p:cNvSpPr>
            <a:spLocks noGrp="1"/>
          </p:cNvSpPr>
          <p:nvPr>
            <p:ph type="subTitle" idx="1"/>
          </p:nvPr>
        </p:nvSpPr>
        <p:spPr/>
        <p:txBody>
          <a:bodyPr/>
          <a:lstStyle/>
          <a:p>
            <a:r>
              <a:rPr lang="es-GT" dirty="0"/>
              <a:t>Ing. Oscar Estuardo Villagrán García MS.c</a:t>
            </a:r>
          </a:p>
        </p:txBody>
      </p:sp>
    </p:spTree>
    <p:extLst>
      <p:ext uri="{BB962C8B-B14F-4D97-AF65-F5344CB8AC3E}">
        <p14:creationId xmlns:p14="http://schemas.microsoft.com/office/powerpoint/2010/main" val="219044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D16F6A-AC3C-6A38-837E-A4851DB99069}"/>
              </a:ext>
            </a:extLst>
          </p:cNvPr>
          <p:cNvSpPr>
            <a:spLocks noGrp="1"/>
          </p:cNvSpPr>
          <p:nvPr>
            <p:ph type="title"/>
          </p:nvPr>
        </p:nvSpPr>
        <p:spPr/>
        <p:txBody>
          <a:bodyPr/>
          <a:lstStyle/>
          <a:p>
            <a:r>
              <a:rPr lang="es-ES_tradnl" dirty="0"/>
              <a:t>SICA </a:t>
            </a:r>
          </a:p>
        </p:txBody>
      </p:sp>
      <p:sp>
        <p:nvSpPr>
          <p:cNvPr id="3" name="Marcador de contenido 2">
            <a:extLst>
              <a:ext uri="{FF2B5EF4-FFF2-40B4-BE49-F238E27FC236}">
                <a16:creationId xmlns:a16="http://schemas.microsoft.com/office/drawing/2014/main" id="{61398E62-1AC7-9888-7C23-1C30AD291A48}"/>
              </a:ext>
            </a:extLst>
          </p:cNvPr>
          <p:cNvSpPr>
            <a:spLocks noGrp="1"/>
          </p:cNvSpPr>
          <p:nvPr>
            <p:ph idx="1"/>
          </p:nvPr>
        </p:nvSpPr>
        <p:spPr/>
        <p:txBody>
          <a:bodyPr>
            <a:normAutofit fontScale="92500"/>
          </a:bodyPr>
          <a:lstStyle/>
          <a:p>
            <a:pPr algn="just"/>
            <a:r>
              <a:rPr lang="es-GT" dirty="0"/>
              <a:t>La producción total de electricidad alcanzó 72.744 GWh (72,7 TWh) en 2019. </a:t>
            </a:r>
          </a:p>
          <a:p>
            <a:pPr algn="just"/>
            <a:r>
              <a:rPr lang="es-GT" dirty="0"/>
              <a:t>Por tecnología: la termoeléctrica convencional a base de combustibles fósiles (47,7%), Los derivados del petróleo (en su mayor parte fuel </a:t>
            </a:r>
            <a:r>
              <a:rPr lang="es-GT" dirty="0" err="1"/>
              <a:t>oil</a:t>
            </a:r>
            <a:r>
              <a:rPr lang="es-GT" dirty="0"/>
              <a:t> o combustóleo) representaron el 24,5% de la energía producida en los países del SICA, seguidos por el carbón (12,2%) y el gas natural (11%).</a:t>
            </a:r>
          </a:p>
          <a:p>
            <a:pPr algn="just"/>
            <a:r>
              <a:rPr lang="es-GT" dirty="0"/>
              <a:t>Hidroeléctrica (30,9%). El resto de las tecnologías renovables: eólica (7,1%); geotérmica (5,7%); cogeneración con residuos </a:t>
            </a:r>
            <a:r>
              <a:rPr lang="es-GT" dirty="0" err="1"/>
              <a:t>biomásicos</a:t>
            </a:r>
            <a:r>
              <a:rPr lang="es-GT" dirty="0"/>
              <a:t> (5,2%); solar fotovoltaica (3,2%) y una muy pequeña participación de biogás en vertederos o rellenos sanitarios urbanos (0,1%).</a:t>
            </a:r>
          </a:p>
          <a:p>
            <a:pPr algn="just"/>
            <a:r>
              <a:rPr lang="es-GT" dirty="0"/>
              <a:t>Ello representó una participación del 52,3% de las energías renovables</a:t>
            </a:r>
            <a:endParaRPr lang="es-ES_tradnl" dirty="0"/>
          </a:p>
        </p:txBody>
      </p:sp>
    </p:spTree>
    <p:extLst>
      <p:ext uri="{BB962C8B-B14F-4D97-AF65-F5344CB8AC3E}">
        <p14:creationId xmlns:p14="http://schemas.microsoft.com/office/powerpoint/2010/main" val="302640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66FB4C-BA4C-B985-F978-8F6506C618A6}"/>
              </a:ext>
            </a:extLst>
          </p:cNvPr>
          <p:cNvSpPr>
            <a:spLocks noGrp="1"/>
          </p:cNvSpPr>
          <p:nvPr>
            <p:ph type="title"/>
          </p:nvPr>
        </p:nvSpPr>
        <p:spPr/>
        <p:txBody>
          <a:bodyPr/>
          <a:lstStyle/>
          <a:p>
            <a:r>
              <a:rPr lang="es-ES_tradnl" dirty="0"/>
              <a:t>SICA</a:t>
            </a:r>
          </a:p>
        </p:txBody>
      </p:sp>
      <p:sp>
        <p:nvSpPr>
          <p:cNvPr id="3" name="Marcador de contenido 2">
            <a:extLst>
              <a:ext uri="{FF2B5EF4-FFF2-40B4-BE49-F238E27FC236}">
                <a16:creationId xmlns:a16="http://schemas.microsoft.com/office/drawing/2014/main" id="{484BF715-1978-53AB-F1DD-56B1F0065330}"/>
              </a:ext>
            </a:extLst>
          </p:cNvPr>
          <p:cNvSpPr>
            <a:spLocks noGrp="1"/>
          </p:cNvSpPr>
          <p:nvPr>
            <p:ph idx="1"/>
          </p:nvPr>
        </p:nvSpPr>
        <p:spPr/>
        <p:txBody>
          <a:bodyPr>
            <a:normAutofit fontScale="92500"/>
          </a:bodyPr>
          <a:lstStyle/>
          <a:p>
            <a:pPr algn="just"/>
            <a:r>
              <a:rPr lang="es-GT" dirty="0"/>
              <a:t>El precio medio de la electricidad de las ventas de los sectores consolidados regulados de la región varió desde 156 dólares/MWh en Costa Rica, Guatemala y República Dominicana hasta 213 dólares/MWh en Belice; Honduras, Panamá y Nicaragua tienen precios medios muy similares entre 190 y 194 dólares/MWh, El Salvador tiene el segundo precio medio más elevado de la región con 204 dólares/MWh. </a:t>
            </a:r>
          </a:p>
          <a:p>
            <a:pPr algn="just"/>
            <a:r>
              <a:rPr lang="es-GT" dirty="0"/>
              <a:t>El consumo medio de energía por cliente del sector regulado tiene una gran variabilidad en los ocho países. En Panamá se tiene el consumo medio más alto de la región, 7,4 MWh/cliente; Guatemala llega a 4.7 MWh/cliente. En valores intermedios están Belice, 5,8 MWh/cliente; Costa Rica, 5,6 MWh/cliente; la República Dominicana, 4,4 MWh/cliente; Honduras 3,3 MWh/cliente; El Salvador 2,9 MWh/cliente y Nicaragua 2,8 MWh/cliente.</a:t>
            </a:r>
            <a:endParaRPr lang="es-ES_tradnl" dirty="0"/>
          </a:p>
        </p:txBody>
      </p:sp>
    </p:spTree>
    <p:extLst>
      <p:ext uri="{BB962C8B-B14F-4D97-AF65-F5344CB8AC3E}">
        <p14:creationId xmlns:p14="http://schemas.microsoft.com/office/powerpoint/2010/main" val="377422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C7B8A6-2BD1-AD54-07D3-5838D9392F62}"/>
              </a:ext>
            </a:extLst>
          </p:cNvPr>
          <p:cNvSpPr>
            <a:spLocks noGrp="1"/>
          </p:cNvSpPr>
          <p:nvPr>
            <p:ph type="title"/>
          </p:nvPr>
        </p:nvSpPr>
        <p:spPr/>
        <p:txBody>
          <a:bodyPr/>
          <a:lstStyle/>
          <a:p>
            <a:r>
              <a:rPr lang="es-ES_tradnl" dirty="0"/>
              <a:t>SICA</a:t>
            </a:r>
          </a:p>
        </p:txBody>
      </p:sp>
      <p:sp>
        <p:nvSpPr>
          <p:cNvPr id="3" name="Marcador de contenido 2">
            <a:extLst>
              <a:ext uri="{FF2B5EF4-FFF2-40B4-BE49-F238E27FC236}">
                <a16:creationId xmlns:a16="http://schemas.microsoft.com/office/drawing/2014/main" id="{3143C4B5-E307-203B-B3A4-754AB11F1197}"/>
              </a:ext>
            </a:extLst>
          </p:cNvPr>
          <p:cNvSpPr>
            <a:spLocks noGrp="1"/>
          </p:cNvSpPr>
          <p:nvPr>
            <p:ph idx="1"/>
          </p:nvPr>
        </p:nvSpPr>
        <p:spPr/>
        <p:txBody>
          <a:bodyPr>
            <a:normAutofit lnSpcReduction="10000"/>
          </a:bodyPr>
          <a:lstStyle/>
          <a:p>
            <a:pPr algn="just"/>
            <a:r>
              <a:rPr lang="es-GT" dirty="0"/>
              <a:t>En 2019 se estima que el 94,2% de la población de los países del SICA tiene acceso al servicio de electricidad ya sea mediante conexión a la red eléctrica de las empresas distribuidoras (92,9%), o mediante sistemas aislados con fuentes mayoritariamente renovables (1,3%).</a:t>
            </a:r>
          </a:p>
          <a:p>
            <a:pPr algn="just"/>
            <a:r>
              <a:rPr lang="es-GT" dirty="0"/>
              <a:t>A nivel centroamericano el acceso al servicio de electricidad alcanza el 93%; el 91,4% de la cobertura eléctrica se realiza mediante red eléctrica y el 1,6% se realiza con sistemas aislados mayormente renovables.</a:t>
            </a:r>
          </a:p>
          <a:p>
            <a:pPr algn="just"/>
            <a:r>
              <a:rPr lang="es-GT" dirty="0"/>
              <a:t>Por países, el acceso al servicio eléctrico muestra los siguientes valores: Costa Rica (99,4%); la República Dominicana (98,2%); El Salvador (97,9%); Nicaragua (97,2%); Belice (95,1%); Panamá (93,8%); Guatemala (91,7%) y Honduras (85,0%).</a:t>
            </a:r>
            <a:endParaRPr lang="es-ES_tradnl" dirty="0"/>
          </a:p>
        </p:txBody>
      </p:sp>
    </p:spTree>
    <p:extLst>
      <p:ext uri="{BB962C8B-B14F-4D97-AF65-F5344CB8AC3E}">
        <p14:creationId xmlns:p14="http://schemas.microsoft.com/office/powerpoint/2010/main" val="212012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7D3895-3778-EA9A-48E4-BA75AD36457E}"/>
              </a:ext>
            </a:extLst>
          </p:cNvPr>
          <p:cNvSpPr>
            <a:spLocks noGrp="1"/>
          </p:cNvSpPr>
          <p:nvPr>
            <p:ph type="title"/>
          </p:nvPr>
        </p:nvSpPr>
        <p:spPr/>
        <p:txBody>
          <a:bodyPr/>
          <a:lstStyle/>
          <a:p>
            <a:r>
              <a:rPr lang="es-ES_tradnl" dirty="0"/>
              <a:t>SICA</a:t>
            </a:r>
          </a:p>
        </p:txBody>
      </p:sp>
      <p:sp>
        <p:nvSpPr>
          <p:cNvPr id="3" name="Marcador de contenido 2">
            <a:extLst>
              <a:ext uri="{FF2B5EF4-FFF2-40B4-BE49-F238E27FC236}">
                <a16:creationId xmlns:a16="http://schemas.microsoft.com/office/drawing/2014/main" id="{CC969CF1-336D-1E8A-18AF-834E4AF00083}"/>
              </a:ext>
            </a:extLst>
          </p:cNvPr>
          <p:cNvSpPr>
            <a:spLocks noGrp="1"/>
          </p:cNvSpPr>
          <p:nvPr>
            <p:ph idx="1"/>
          </p:nvPr>
        </p:nvSpPr>
        <p:spPr/>
        <p:txBody>
          <a:bodyPr/>
          <a:lstStyle/>
          <a:p>
            <a:pPr algn="just"/>
            <a:r>
              <a:rPr lang="es-GT" dirty="0"/>
              <a:t>En 2019 se registró la cifra más alta de exportaciones (por 3.073,9 GWh), impulsadas en su mayor parte por Guatemala, y en menor medida por El Salvador, Costa Rica y Panamá. Los países que tuvieron mayor participación en las importaciones fueron El Salvador, Honduras, Nicaragua. Costa Rica incrementó sus importaciones, para contrarrestar los efectos de la sequía</a:t>
            </a:r>
            <a:endParaRPr lang="es-ES_tradnl" dirty="0"/>
          </a:p>
        </p:txBody>
      </p:sp>
    </p:spTree>
    <p:extLst>
      <p:ext uri="{BB962C8B-B14F-4D97-AF65-F5344CB8AC3E}">
        <p14:creationId xmlns:p14="http://schemas.microsoft.com/office/powerpoint/2010/main" val="362642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outerShdw blurRad="38100" dist="38100" dir="2700000" algn="tl">
                    <a:srgbClr val="000000">
                      <a:alpha val="43137"/>
                    </a:srgbClr>
                  </a:outerShdw>
                </a:effectLst>
              </a:rPr>
              <a:t>Sector </a:t>
            </a:r>
            <a:r>
              <a:rPr lang="es-ES" dirty="0">
                <a:effectLst>
                  <a:outerShdw blurRad="38100" dist="38100" dir="2700000" algn="tl">
                    <a:srgbClr val="000000">
                      <a:alpha val="43137"/>
                    </a:srgbClr>
                  </a:outerShdw>
                </a:effectLst>
              </a:rPr>
              <a:t>Eléctrico</a:t>
            </a:r>
            <a:r>
              <a:rPr lang="en-US" dirty="0">
                <a:effectLst>
                  <a:outerShdw blurRad="38100" dist="38100" dir="2700000" algn="tl">
                    <a:srgbClr val="000000">
                      <a:alpha val="43137"/>
                    </a:srgbClr>
                  </a:outerShdw>
                </a:effectLst>
              </a:rPr>
              <a:t> </a:t>
            </a:r>
            <a:r>
              <a:rPr lang="es-ES_tradnl" dirty="0">
                <a:effectLst>
                  <a:outerShdw blurRad="38100" dist="38100" dir="2700000" algn="tl">
                    <a:srgbClr val="000000">
                      <a:alpha val="43137"/>
                    </a:srgbClr>
                  </a:outerShdw>
                </a:effectLst>
              </a:rPr>
              <a:t>Colombiano</a:t>
            </a:r>
          </a:p>
        </p:txBody>
      </p:sp>
      <p:sp>
        <p:nvSpPr>
          <p:cNvPr id="3" name="Subtitle 2"/>
          <p:cNvSpPr>
            <a:spLocks noGrp="1"/>
          </p:cNvSpPr>
          <p:nvPr>
            <p:ph type="subTitle" idx="1"/>
          </p:nvPr>
        </p:nvSpPr>
        <p:spPr/>
        <p:txBody>
          <a:bodyPr/>
          <a:lstStyle/>
          <a:p>
            <a:endParaRPr lang="es-GT" dirty="0"/>
          </a:p>
        </p:txBody>
      </p:sp>
    </p:spTree>
    <p:extLst>
      <p:ext uri="{BB962C8B-B14F-4D97-AF65-F5344CB8AC3E}">
        <p14:creationId xmlns:p14="http://schemas.microsoft.com/office/powerpoint/2010/main" val="236434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E3C3529-10BF-8339-A467-214AA6120A19}"/>
              </a:ext>
            </a:extLst>
          </p:cNvPr>
          <p:cNvSpPr>
            <a:spLocks noGrp="1"/>
          </p:cNvSpPr>
          <p:nvPr>
            <p:ph type="title"/>
          </p:nvPr>
        </p:nvSpPr>
        <p:spPr>
          <a:xfrm>
            <a:off x="1522413" y="189723"/>
            <a:ext cx="9144000" cy="1144556"/>
          </a:xfrm>
        </p:spPr>
        <p:txBody>
          <a:bodyPr/>
          <a:lstStyle/>
          <a:p>
            <a:r>
              <a:rPr lang="es-ES_tradnl" dirty="0"/>
              <a:t>Colombia</a:t>
            </a:r>
            <a:endParaRPr lang="en-US" dirty="0"/>
          </a:p>
        </p:txBody>
      </p:sp>
      <p:pic>
        <p:nvPicPr>
          <p:cNvPr id="4" name="Marcador de contenido 3">
            <a:extLst>
              <a:ext uri="{FF2B5EF4-FFF2-40B4-BE49-F238E27FC236}">
                <a16:creationId xmlns:a16="http://schemas.microsoft.com/office/drawing/2014/main" id="{B5E26A93-FBED-7357-494D-A4B297DEB173}"/>
              </a:ext>
            </a:extLst>
          </p:cNvPr>
          <p:cNvPicPr>
            <a:picLocks noGrp="1" noChangeAspect="1"/>
          </p:cNvPicPr>
          <p:nvPr>
            <p:ph idx="1"/>
          </p:nvPr>
        </p:nvPicPr>
        <p:blipFill>
          <a:blip r:embed="rId2"/>
          <a:stretch>
            <a:fillRect/>
          </a:stretch>
        </p:blipFill>
        <p:spPr>
          <a:xfrm>
            <a:off x="1522413" y="2048435"/>
            <a:ext cx="9144000" cy="4476909"/>
          </a:xfrm>
          <a:prstGeom prst="rect">
            <a:avLst/>
          </a:prstGeom>
          <a:noFill/>
        </p:spPr>
      </p:pic>
    </p:spTree>
    <p:extLst>
      <p:ext uri="{BB962C8B-B14F-4D97-AF65-F5344CB8AC3E}">
        <p14:creationId xmlns:p14="http://schemas.microsoft.com/office/powerpoint/2010/main" val="181540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46BA1-11F0-D23A-491D-2F52EC56D0B1}"/>
              </a:ext>
            </a:extLst>
          </p:cNvPr>
          <p:cNvSpPr>
            <a:spLocks noGrp="1"/>
          </p:cNvSpPr>
          <p:nvPr>
            <p:ph type="title"/>
          </p:nvPr>
        </p:nvSpPr>
        <p:spPr/>
        <p:txBody>
          <a:bodyPr/>
          <a:lstStyle/>
          <a:p>
            <a:r>
              <a:rPr lang="es-ES_tradnl" dirty="0"/>
              <a:t>Colombia</a:t>
            </a:r>
          </a:p>
        </p:txBody>
      </p:sp>
      <p:pic>
        <p:nvPicPr>
          <p:cNvPr id="1026" name="Picture 2" descr="Luis Guillermo Vélez Álvarez. Economista. Docente. Consultor .ECSIM.: La  regulación del sector eléctrico colombiano - Visión de conjunto.">
            <a:extLst>
              <a:ext uri="{FF2B5EF4-FFF2-40B4-BE49-F238E27FC236}">
                <a16:creationId xmlns:a16="http://schemas.microsoft.com/office/drawing/2014/main" id="{12EDA4C6-5792-59FE-6F9D-3A974AD610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5980" y="1734763"/>
            <a:ext cx="8460433" cy="508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82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CFD48-8962-FCAE-D8D6-71A1CBAC4CDC}"/>
              </a:ext>
            </a:extLst>
          </p:cNvPr>
          <p:cNvSpPr>
            <a:spLocks noGrp="1"/>
          </p:cNvSpPr>
          <p:nvPr>
            <p:ph type="title"/>
          </p:nvPr>
        </p:nvSpPr>
        <p:spPr/>
        <p:txBody>
          <a:bodyPr/>
          <a:lstStyle/>
          <a:p>
            <a:r>
              <a:rPr lang="es-ES_tradnl" dirty="0"/>
              <a:t>Colombia</a:t>
            </a:r>
          </a:p>
        </p:txBody>
      </p:sp>
      <p:sp>
        <p:nvSpPr>
          <p:cNvPr id="3" name="Marcador de contenido 2">
            <a:extLst>
              <a:ext uri="{FF2B5EF4-FFF2-40B4-BE49-F238E27FC236}">
                <a16:creationId xmlns:a16="http://schemas.microsoft.com/office/drawing/2014/main" id="{B24763A8-1B1C-5F56-A7CF-11BAD04F717C}"/>
              </a:ext>
            </a:extLst>
          </p:cNvPr>
          <p:cNvSpPr>
            <a:spLocks noGrp="1"/>
          </p:cNvSpPr>
          <p:nvPr>
            <p:ph idx="1"/>
          </p:nvPr>
        </p:nvSpPr>
        <p:spPr>
          <a:xfrm>
            <a:off x="1522412" y="1905000"/>
            <a:ext cx="9828583" cy="4953000"/>
          </a:xfrm>
        </p:spPr>
        <p:txBody>
          <a:bodyPr>
            <a:normAutofit/>
          </a:bodyPr>
          <a:lstStyle/>
          <a:p>
            <a:pPr algn="l" fontAlgn="base"/>
            <a:r>
              <a:rPr lang="es-GT" sz="1600" b="1" i="0" dirty="0">
                <a:solidFill>
                  <a:srgbClr val="3D94D2"/>
                </a:solidFill>
                <a:effectLst/>
                <a:latin typeface="DINNextLTPro-Light"/>
              </a:rPr>
              <a:t>Política; </a:t>
            </a:r>
            <a:r>
              <a:rPr lang="es-GT" sz="1600" b="0" i="0" dirty="0">
                <a:solidFill>
                  <a:srgbClr val="000000"/>
                </a:solidFill>
                <a:effectLst/>
                <a:latin typeface="DINNextLTPro-Light"/>
              </a:rPr>
              <a:t>El Gobierno Nacional está encargado de diseñar la política del sector, a través del Ministerio de Minas y Energía.</a:t>
            </a:r>
          </a:p>
          <a:p>
            <a:pPr algn="l" fontAlgn="base"/>
            <a:r>
              <a:rPr lang="es-GT" sz="1600" b="1" i="0" dirty="0">
                <a:solidFill>
                  <a:srgbClr val="3D94D2"/>
                </a:solidFill>
                <a:effectLst/>
                <a:latin typeface="DINNextLTPro-Light"/>
              </a:rPr>
              <a:t>Regulación; </a:t>
            </a:r>
            <a:r>
              <a:rPr lang="es-GT" sz="1600" b="0" i="0" dirty="0">
                <a:solidFill>
                  <a:srgbClr val="000000"/>
                </a:solidFill>
                <a:effectLst/>
                <a:latin typeface="DINNextLTPro-Light"/>
              </a:rPr>
              <a:t>La Comisión de Regulación de Energía y Gas (</a:t>
            </a:r>
            <a:r>
              <a:rPr lang="es-GT" sz="1600" b="0" i="0" dirty="0">
                <a:solidFill>
                  <a:srgbClr val="356CA2"/>
                </a:solidFill>
                <a:effectLst/>
                <a:latin typeface="DINNextLTPro-Light"/>
              </a:rPr>
              <a:t>CREG</a:t>
            </a:r>
            <a:r>
              <a:rPr lang="es-GT" sz="1600" b="0" i="0" dirty="0">
                <a:solidFill>
                  <a:srgbClr val="000000"/>
                </a:solidFill>
                <a:effectLst/>
                <a:latin typeface="DINNextLTPro-Light"/>
              </a:rPr>
              <a:t>) es la encargada de reglamentar, a través de normas jurídicas, el comportamiento de los usuarios y las empresas con el objetivo de asegurar la prestación de estos servicios públicos en condiciones de eficiencia económica con una adecuada cobertura y calidad del servicio.</a:t>
            </a:r>
            <a:br>
              <a:rPr lang="es-GT" sz="1600" b="0" i="0" dirty="0">
                <a:solidFill>
                  <a:srgbClr val="000000"/>
                </a:solidFill>
                <a:effectLst/>
                <a:latin typeface="DINNextLTPro-Light"/>
              </a:rPr>
            </a:br>
            <a:endParaRPr lang="es-GT" sz="1600" b="0" i="0" dirty="0">
              <a:solidFill>
                <a:srgbClr val="000000"/>
              </a:solidFill>
              <a:effectLst/>
              <a:latin typeface="DINNextLTPro-Light"/>
            </a:endParaRPr>
          </a:p>
          <a:p>
            <a:pPr algn="l" fontAlgn="base"/>
            <a:r>
              <a:rPr lang="es-GT" sz="1600" b="1" i="0" dirty="0">
                <a:solidFill>
                  <a:srgbClr val="3D94D2"/>
                </a:solidFill>
                <a:effectLst/>
                <a:latin typeface="DINNextLTPro-Light"/>
              </a:rPr>
              <a:t>Mercado: </a:t>
            </a:r>
            <a:r>
              <a:rPr lang="es-GT" sz="1600" b="0" i="0" dirty="0">
                <a:solidFill>
                  <a:srgbClr val="000000"/>
                </a:solidFill>
                <a:effectLst/>
                <a:latin typeface="DINNextLTPro-Light"/>
              </a:rPr>
              <a:t>Está compuesto por los usuarios que se clasifican en regulados y no regulados, y los agentes.</a:t>
            </a:r>
          </a:p>
          <a:p>
            <a:pPr algn="l" fontAlgn="base"/>
            <a:r>
              <a:rPr lang="es-GT" sz="1600" b="1" i="0" dirty="0">
                <a:solidFill>
                  <a:srgbClr val="000000"/>
                </a:solidFill>
                <a:effectLst/>
                <a:latin typeface="inherit"/>
              </a:rPr>
              <a:t>Regulados</a:t>
            </a:r>
            <a:br>
              <a:rPr lang="es-GT" sz="1600" b="0" i="0" dirty="0">
                <a:solidFill>
                  <a:srgbClr val="000000"/>
                </a:solidFill>
                <a:effectLst/>
                <a:latin typeface="DINNextLTPro-Light"/>
              </a:rPr>
            </a:br>
            <a:r>
              <a:rPr lang="es-GT" sz="1600" b="0" i="0" dirty="0">
                <a:solidFill>
                  <a:srgbClr val="000000"/>
                </a:solidFill>
                <a:effectLst/>
                <a:latin typeface="DINNextLTPro-Light"/>
              </a:rPr>
              <a:t>Persona natural o jurídica cuyas compras de electricidad están sujetas a tarifas establecidas por la </a:t>
            </a:r>
            <a:r>
              <a:rPr lang="es-GT" sz="1600" b="1" i="0" dirty="0">
                <a:solidFill>
                  <a:srgbClr val="000000"/>
                </a:solidFill>
                <a:effectLst/>
                <a:latin typeface="inherit"/>
              </a:rPr>
              <a:t>Comisión de Regulación de Energía y Gas</a:t>
            </a:r>
            <a:r>
              <a:rPr lang="es-GT" sz="1600" b="0" i="0" dirty="0">
                <a:solidFill>
                  <a:srgbClr val="000000"/>
                </a:solidFill>
                <a:effectLst/>
                <a:latin typeface="DINNextLTPro-Light"/>
              </a:rPr>
              <a:t>. Aquí está la mayoría de usuarios comerciales, oficiales y los residenciales clasificados por estratos socioeconómicos, y algunos industriales.</a:t>
            </a:r>
          </a:p>
          <a:p>
            <a:pPr algn="l" fontAlgn="base"/>
            <a:r>
              <a:rPr lang="es-GT" sz="1600" b="1" i="0" dirty="0">
                <a:solidFill>
                  <a:srgbClr val="000000"/>
                </a:solidFill>
                <a:effectLst/>
                <a:latin typeface="inherit"/>
              </a:rPr>
              <a:t>No regulados</a:t>
            </a:r>
            <a:br>
              <a:rPr lang="es-GT" sz="1600" b="0" i="0" dirty="0">
                <a:solidFill>
                  <a:srgbClr val="000000"/>
                </a:solidFill>
                <a:effectLst/>
                <a:latin typeface="DINNextLTPro-Light"/>
              </a:rPr>
            </a:br>
            <a:r>
              <a:rPr lang="es-GT" sz="1600" b="0" i="0" dirty="0">
                <a:solidFill>
                  <a:srgbClr val="000000"/>
                </a:solidFill>
                <a:effectLst/>
                <a:latin typeface="DINNextLTPro-Light"/>
              </a:rPr>
              <a:t>Persona natural o jurídica que realiza una demanda de energía superior a 2 Mega vatios (2Mw). Ellos pueden negociar libremente los costos de las actividades relacionadas con la generación y comercialización de energía.</a:t>
            </a:r>
            <a:r>
              <a:rPr lang="es-GT" sz="1600" b="1" i="0" dirty="0">
                <a:solidFill>
                  <a:srgbClr val="000000"/>
                </a:solidFill>
                <a:effectLst/>
                <a:latin typeface="inherit"/>
              </a:rPr>
              <a:t> En este nivel de consumo están industriales y comerciales que son grandes consumidores.</a:t>
            </a:r>
            <a:endParaRPr lang="es-ES_tradnl" sz="1600" dirty="0"/>
          </a:p>
        </p:txBody>
      </p:sp>
    </p:spTree>
    <p:extLst>
      <p:ext uri="{BB962C8B-B14F-4D97-AF65-F5344CB8AC3E}">
        <p14:creationId xmlns:p14="http://schemas.microsoft.com/office/powerpoint/2010/main" val="174648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BCFD48-8962-FCAE-D8D6-71A1CBAC4CDC}"/>
              </a:ext>
            </a:extLst>
          </p:cNvPr>
          <p:cNvSpPr>
            <a:spLocks noGrp="1"/>
          </p:cNvSpPr>
          <p:nvPr>
            <p:ph type="title"/>
          </p:nvPr>
        </p:nvSpPr>
        <p:spPr/>
        <p:txBody>
          <a:bodyPr/>
          <a:lstStyle/>
          <a:p>
            <a:r>
              <a:rPr lang="es-ES_tradnl" dirty="0"/>
              <a:t>Colombia</a:t>
            </a:r>
          </a:p>
        </p:txBody>
      </p:sp>
      <p:sp>
        <p:nvSpPr>
          <p:cNvPr id="3" name="Marcador de contenido 2">
            <a:extLst>
              <a:ext uri="{FF2B5EF4-FFF2-40B4-BE49-F238E27FC236}">
                <a16:creationId xmlns:a16="http://schemas.microsoft.com/office/drawing/2014/main" id="{B24763A8-1B1C-5F56-A7CF-11BAD04F717C}"/>
              </a:ext>
            </a:extLst>
          </p:cNvPr>
          <p:cNvSpPr>
            <a:spLocks noGrp="1"/>
          </p:cNvSpPr>
          <p:nvPr>
            <p:ph idx="1"/>
          </p:nvPr>
        </p:nvSpPr>
        <p:spPr/>
        <p:txBody>
          <a:bodyPr>
            <a:normAutofit/>
          </a:bodyPr>
          <a:lstStyle/>
          <a:p>
            <a:pPr fontAlgn="base"/>
            <a:r>
              <a:rPr lang="es-GT" b="1" i="0" dirty="0">
                <a:solidFill>
                  <a:srgbClr val="000000"/>
                </a:solidFill>
                <a:effectLst/>
                <a:latin typeface="inherit"/>
              </a:rPr>
              <a:t>Agentes</a:t>
            </a:r>
            <a:br>
              <a:rPr lang="es-GT" b="0" i="0" dirty="0">
                <a:solidFill>
                  <a:srgbClr val="000000"/>
                </a:solidFill>
                <a:effectLst/>
                <a:latin typeface="DINNextLTPro-Light"/>
              </a:rPr>
            </a:br>
            <a:r>
              <a:rPr lang="es-GT" b="0" i="0" dirty="0">
                <a:solidFill>
                  <a:srgbClr val="000000"/>
                </a:solidFill>
                <a:effectLst/>
                <a:latin typeface="DINNextLTPro-Light"/>
              </a:rPr>
              <a:t>Llevan la energía al usuario final </a:t>
            </a:r>
            <a:r>
              <a:rPr lang="es-GT" b="1" i="0" dirty="0">
                <a:solidFill>
                  <a:srgbClr val="000000"/>
                </a:solidFill>
                <a:effectLst/>
                <a:latin typeface="inherit"/>
              </a:rPr>
              <a:t>(generadores, transportadores, distribuidores, comercializadores y administradores).</a:t>
            </a:r>
            <a:br>
              <a:rPr lang="es-GT" b="0" i="0" dirty="0">
                <a:solidFill>
                  <a:srgbClr val="000000"/>
                </a:solidFill>
                <a:effectLst/>
                <a:latin typeface="DINNextLTPro-Light"/>
              </a:rPr>
            </a:br>
            <a:r>
              <a:rPr lang="es-GT" b="0" i="0" dirty="0">
                <a:solidFill>
                  <a:srgbClr val="000000"/>
                </a:solidFill>
                <a:effectLst/>
                <a:latin typeface="DINNextLTPro-Light"/>
              </a:rPr>
              <a:t> </a:t>
            </a:r>
          </a:p>
          <a:p>
            <a:pPr algn="just" fontAlgn="base">
              <a:buFont typeface="Arial" panose="020B0604020202020204" pitchFamily="34" charset="0"/>
              <a:buChar char="•"/>
            </a:pPr>
            <a:r>
              <a:rPr lang="es-GT" b="1" i="0" dirty="0">
                <a:solidFill>
                  <a:srgbClr val="000000"/>
                </a:solidFill>
                <a:effectLst/>
                <a:latin typeface="inherit"/>
              </a:rPr>
              <a:t>Generadores</a:t>
            </a:r>
            <a:endParaRPr lang="es-GT" b="0" i="0" dirty="0">
              <a:solidFill>
                <a:srgbClr val="000000"/>
              </a:solidFill>
              <a:effectLst/>
              <a:latin typeface="DINNextLTPro-Light"/>
            </a:endParaRPr>
          </a:p>
          <a:p>
            <a:pPr algn="just" fontAlgn="base">
              <a:buFont typeface="Arial" panose="020B0604020202020204" pitchFamily="34" charset="0"/>
              <a:buChar char="•"/>
            </a:pPr>
            <a:r>
              <a:rPr lang="es-GT" b="1" i="0" dirty="0">
                <a:solidFill>
                  <a:srgbClr val="000000"/>
                </a:solidFill>
                <a:effectLst/>
                <a:latin typeface="inherit"/>
              </a:rPr>
              <a:t>Transportadores</a:t>
            </a:r>
            <a:endParaRPr lang="es-GT" b="0" i="0" dirty="0">
              <a:solidFill>
                <a:srgbClr val="000000"/>
              </a:solidFill>
              <a:effectLst/>
              <a:latin typeface="DINNextLTPro-Light"/>
            </a:endParaRPr>
          </a:p>
          <a:p>
            <a:pPr algn="just" fontAlgn="base">
              <a:buFont typeface="Arial" panose="020B0604020202020204" pitchFamily="34" charset="0"/>
              <a:buChar char="•"/>
            </a:pPr>
            <a:r>
              <a:rPr lang="es-GT" b="1" i="0" dirty="0">
                <a:solidFill>
                  <a:srgbClr val="000000"/>
                </a:solidFill>
                <a:effectLst/>
                <a:latin typeface="inherit"/>
              </a:rPr>
              <a:t>Distribuidores</a:t>
            </a:r>
            <a:endParaRPr lang="es-GT" b="0" i="0" dirty="0">
              <a:solidFill>
                <a:srgbClr val="000000"/>
              </a:solidFill>
              <a:effectLst/>
              <a:latin typeface="DINNextLTPro-Light"/>
            </a:endParaRPr>
          </a:p>
          <a:p>
            <a:pPr algn="just" fontAlgn="base">
              <a:buFont typeface="Arial" panose="020B0604020202020204" pitchFamily="34" charset="0"/>
              <a:buChar char="•"/>
            </a:pPr>
            <a:r>
              <a:rPr lang="es-GT" b="1" i="0" dirty="0">
                <a:solidFill>
                  <a:srgbClr val="000000"/>
                </a:solidFill>
                <a:effectLst/>
                <a:latin typeface="inherit"/>
              </a:rPr>
              <a:t>Comercializadores</a:t>
            </a:r>
            <a:endParaRPr lang="es-GT" b="0" i="0" dirty="0">
              <a:solidFill>
                <a:srgbClr val="000000"/>
              </a:solidFill>
              <a:effectLst/>
              <a:latin typeface="DINNextLTPro-Light"/>
            </a:endParaRPr>
          </a:p>
          <a:p>
            <a:pPr algn="just" fontAlgn="base">
              <a:buFont typeface="Arial" panose="020B0604020202020204" pitchFamily="34" charset="0"/>
              <a:buChar char="•"/>
            </a:pPr>
            <a:r>
              <a:rPr lang="es-GT" b="1" i="0" dirty="0">
                <a:solidFill>
                  <a:srgbClr val="000000"/>
                </a:solidFill>
                <a:effectLst/>
                <a:latin typeface="inherit"/>
              </a:rPr>
              <a:t>Administradores</a:t>
            </a:r>
            <a:endParaRPr lang="es-GT" b="0" i="0" dirty="0">
              <a:solidFill>
                <a:srgbClr val="000000"/>
              </a:solidFill>
              <a:effectLst/>
              <a:latin typeface="DINNextLTPro-Light"/>
            </a:endParaRPr>
          </a:p>
          <a:p>
            <a:endParaRPr lang="es-ES_tradnl" dirty="0"/>
          </a:p>
        </p:txBody>
      </p:sp>
    </p:spTree>
    <p:extLst>
      <p:ext uri="{BB962C8B-B14F-4D97-AF65-F5344CB8AC3E}">
        <p14:creationId xmlns:p14="http://schemas.microsoft.com/office/powerpoint/2010/main" val="387242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FA842-67B4-D8A9-4DC5-B5AFAAACE387}"/>
              </a:ext>
            </a:extLst>
          </p:cNvPr>
          <p:cNvSpPr>
            <a:spLocks noGrp="1"/>
          </p:cNvSpPr>
          <p:nvPr>
            <p:ph type="title"/>
          </p:nvPr>
        </p:nvSpPr>
        <p:spPr/>
        <p:txBody>
          <a:bodyPr/>
          <a:lstStyle/>
          <a:p>
            <a:r>
              <a:rPr lang="es-ES_tradnl" dirty="0"/>
              <a:t>Colombia</a:t>
            </a:r>
          </a:p>
        </p:txBody>
      </p:sp>
      <p:sp>
        <p:nvSpPr>
          <p:cNvPr id="3" name="Marcador de contenido 2">
            <a:extLst>
              <a:ext uri="{FF2B5EF4-FFF2-40B4-BE49-F238E27FC236}">
                <a16:creationId xmlns:a16="http://schemas.microsoft.com/office/drawing/2014/main" id="{0CE6D845-8D5B-3E15-2AD8-62465446A52A}"/>
              </a:ext>
            </a:extLst>
          </p:cNvPr>
          <p:cNvSpPr>
            <a:spLocks noGrp="1"/>
          </p:cNvSpPr>
          <p:nvPr>
            <p:ph idx="1"/>
          </p:nvPr>
        </p:nvSpPr>
        <p:spPr/>
        <p:txBody>
          <a:bodyPr/>
          <a:lstStyle/>
          <a:p>
            <a:pPr algn="just"/>
            <a:r>
              <a:rPr lang="es-GT" dirty="0">
                <a:solidFill>
                  <a:srgbClr val="202124"/>
                </a:solidFill>
                <a:latin typeface="arial" panose="020B0604020202020204" pitchFamily="34" charset="0"/>
              </a:rPr>
              <a:t>En US dólares 0.1223/kWh a regulado y 0.11852/kWh no regulado</a:t>
            </a:r>
            <a:endParaRPr lang="es-ES_tradnl" dirty="0"/>
          </a:p>
        </p:txBody>
      </p:sp>
    </p:spTree>
    <p:extLst>
      <p:ext uri="{BB962C8B-B14F-4D97-AF65-F5344CB8AC3E}">
        <p14:creationId xmlns:p14="http://schemas.microsoft.com/office/powerpoint/2010/main" val="44110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12F025-F625-9964-D6B0-EC0EAFEDCB08}"/>
              </a:ext>
            </a:extLst>
          </p:cNvPr>
          <p:cNvSpPr>
            <a:spLocks noGrp="1"/>
          </p:cNvSpPr>
          <p:nvPr>
            <p:ph type="title"/>
          </p:nvPr>
        </p:nvSpPr>
        <p:spPr/>
        <p:txBody>
          <a:bodyPr/>
          <a:lstStyle/>
          <a:p>
            <a:r>
              <a:rPr lang="es-ES_tradnl" dirty="0"/>
              <a:t>Latinoamérica</a:t>
            </a:r>
          </a:p>
        </p:txBody>
      </p:sp>
      <p:sp>
        <p:nvSpPr>
          <p:cNvPr id="3" name="Marcador de contenido 2">
            <a:extLst>
              <a:ext uri="{FF2B5EF4-FFF2-40B4-BE49-F238E27FC236}">
                <a16:creationId xmlns:a16="http://schemas.microsoft.com/office/drawing/2014/main" id="{ADEE4F76-878F-1044-3AF9-CD84E6FABCE9}"/>
              </a:ext>
            </a:extLst>
          </p:cNvPr>
          <p:cNvSpPr>
            <a:spLocks noGrp="1"/>
          </p:cNvSpPr>
          <p:nvPr>
            <p:ph idx="1"/>
          </p:nvPr>
        </p:nvSpPr>
        <p:spPr/>
        <p:txBody>
          <a:bodyPr/>
          <a:lstStyle/>
          <a:p>
            <a:pPr algn="just"/>
            <a:r>
              <a:rPr lang="es-GT" dirty="0"/>
              <a:t>El 1 de enero de 2016 entraron oficialmente en marcha los 17 Objetivos de Desarrollo Sostenible (ODS) de la Agenda 2030 para el Desarrollo Sostenible (Agenda 2030).</a:t>
            </a:r>
          </a:p>
          <a:p>
            <a:pPr algn="just"/>
            <a:r>
              <a:rPr lang="es-GT" dirty="0"/>
              <a:t>El ODS #7 —el objetivo de energía— apunta a asegurar el acceso a la energía en forma económica, confiable, sostenible y moderna para todos, así relacionando la sostenibilidad energética a los otros 16 ODS sociales, económicos y ambientales.</a:t>
            </a:r>
          </a:p>
          <a:p>
            <a:pPr algn="just"/>
            <a:r>
              <a:rPr lang="es-GT" dirty="0"/>
              <a:t>Latinoamérica requiere de una infraestructura eléctrica flexible, robusta y confiable que pueda garantizar un mayor despliegue de las energías renovables en los países</a:t>
            </a:r>
            <a:endParaRPr lang="es-ES_tradnl" dirty="0"/>
          </a:p>
        </p:txBody>
      </p:sp>
    </p:spTree>
    <p:extLst>
      <p:ext uri="{BB962C8B-B14F-4D97-AF65-F5344CB8AC3E}">
        <p14:creationId xmlns:p14="http://schemas.microsoft.com/office/powerpoint/2010/main" val="357198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outerShdw blurRad="38100" dist="38100" dir="2700000" algn="tl">
                    <a:srgbClr val="000000">
                      <a:alpha val="43137"/>
                    </a:srgbClr>
                  </a:outerShdw>
                </a:effectLst>
              </a:rPr>
              <a:t>Sector </a:t>
            </a:r>
            <a:r>
              <a:rPr lang="es-ES" dirty="0">
                <a:effectLst>
                  <a:outerShdw blurRad="38100" dist="38100" dir="2700000" algn="tl">
                    <a:srgbClr val="000000">
                      <a:alpha val="43137"/>
                    </a:srgbClr>
                  </a:outerShdw>
                </a:effectLst>
              </a:rPr>
              <a:t>Eléctrico</a:t>
            </a:r>
            <a:r>
              <a:rPr lang="en-US" dirty="0">
                <a:effectLst>
                  <a:outerShdw blurRad="38100" dist="38100" dir="2700000" algn="tl">
                    <a:srgbClr val="000000">
                      <a:alpha val="43137"/>
                    </a:srgbClr>
                  </a:outerShdw>
                </a:effectLst>
              </a:rPr>
              <a:t> </a:t>
            </a:r>
            <a:r>
              <a:rPr lang="es-ES_tradnl" dirty="0">
                <a:effectLst>
                  <a:outerShdw blurRad="38100" dist="38100" dir="2700000" algn="tl">
                    <a:srgbClr val="000000">
                      <a:alpha val="43137"/>
                    </a:srgbClr>
                  </a:outerShdw>
                </a:effectLst>
              </a:rPr>
              <a:t>Chileno</a:t>
            </a:r>
          </a:p>
        </p:txBody>
      </p:sp>
      <p:sp>
        <p:nvSpPr>
          <p:cNvPr id="3" name="Subtitle 2"/>
          <p:cNvSpPr>
            <a:spLocks noGrp="1"/>
          </p:cNvSpPr>
          <p:nvPr>
            <p:ph type="subTitle" idx="1"/>
          </p:nvPr>
        </p:nvSpPr>
        <p:spPr/>
        <p:txBody>
          <a:bodyPr/>
          <a:lstStyle/>
          <a:p>
            <a:endParaRPr lang="es-GT" dirty="0"/>
          </a:p>
        </p:txBody>
      </p:sp>
    </p:spTree>
    <p:extLst>
      <p:ext uri="{BB962C8B-B14F-4D97-AF65-F5344CB8AC3E}">
        <p14:creationId xmlns:p14="http://schemas.microsoft.com/office/powerpoint/2010/main" val="39770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7CFA46-4390-6B2E-D129-02822ED6D6FE}"/>
              </a:ext>
            </a:extLst>
          </p:cNvPr>
          <p:cNvSpPr>
            <a:spLocks noGrp="1"/>
          </p:cNvSpPr>
          <p:nvPr>
            <p:ph type="title"/>
          </p:nvPr>
        </p:nvSpPr>
        <p:spPr/>
        <p:txBody>
          <a:bodyPr/>
          <a:lstStyle/>
          <a:p>
            <a:r>
              <a:rPr lang="es-ES_tradnl" dirty="0"/>
              <a:t>Chile</a:t>
            </a:r>
          </a:p>
        </p:txBody>
      </p:sp>
      <p:sp>
        <p:nvSpPr>
          <p:cNvPr id="3" name="Marcador de contenido 2">
            <a:extLst>
              <a:ext uri="{FF2B5EF4-FFF2-40B4-BE49-F238E27FC236}">
                <a16:creationId xmlns:a16="http://schemas.microsoft.com/office/drawing/2014/main" id="{7DF02DFE-2094-00EB-E1FF-EB1484C6C7AC}"/>
              </a:ext>
            </a:extLst>
          </p:cNvPr>
          <p:cNvSpPr>
            <a:spLocks noGrp="1"/>
          </p:cNvSpPr>
          <p:nvPr>
            <p:ph idx="1"/>
          </p:nvPr>
        </p:nvSpPr>
        <p:spPr/>
        <p:txBody>
          <a:bodyPr>
            <a:normAutofit fontScale="85000" lnSpcReduction="20000"/>
          </a:bodyPr>
          <a:lstStyle/>
          <a:p>
            <a:pPr algn="just"/>
            <a:r>
              <a:rPr lang="es-ES" dirty="0"/>
              <a:t>Las actividades de generación, transporte y distribución de electricidad son desarrolladas en Chile por el sector privado, cumpliendo el Estado una función reguladora, fiscalizadora y subsidiaria.</a:t>
            </a:r>
          </a:p>
          <a:p>
            <a:pPr algn="just"/>
            <a:r>
              <a:rPr lang="es-ES" dirty="0"/>
              <a:t>Los organismos del Estado que participan en la regulación del sector eléctrico en Chile son principalmente: </a:t>
            </a:r>
            <a:endParaRPr lang="es-ES_tradnl" dirty="0"/>
          </a:p>
          <a:p>
            <a:pPr algn="just"/>
            <a:r>
              <a:rPr lang="es-ES" dirty="0"/>
              <a:t> La Comisión Nacional de Energía es funcionalmente descentralizada y autónoma, se relaciona directamente con el Presidente de la República. Su función es :</a:t>
            </a:r>
            <a:endParaRPr lang="es-ES_tradnl" dirty="0"/>
          </a:p>
          <a:p>
            <a:pPr marL="688975" lvl="2" algn="just">
              <a:spcBef>
                <a:spcPts val="1800"/>
              </a:spcBef>
              <a:tabLst>
                <a:tab pos="450215" algn="l"/>
              </a:tabLst>
            </a:pPr>
            <a:r>
              <a:rPr lang="es-ES" sz="2200" dirty="0"/>
              <a:t>Elaborar y coordinar los planes, políticas y normas necesarias para el buen funcionamiento y desarrollo del sector energético nacional</a:t>
            </a:r>
            <a:endParaRPr lang="es-ES_tradnl" sz="2200" dirty="0"/>
          </a:p>
          <a:p>
            <a:pPr marL="688975" lvl="2" algn="just">
              <a:spcBef>
                <a:spcPts val="1800"/>
              </a:spcBef>
              <a:tabLst>
                <a:tab pos="450215" algn="l"/>
              </a:tabLst>
            </a:pPr>
            <a:r>
              <a:rPr lang="es-ES" sz="2200" dirty="0"/>
              <a:t>Asesorar a los organismos de Gobierno en todas aquellas materias relacionadas con la energía. Calcular los precios regulados que la legislación ha establecido (informes técnicos). </a:t>
            </a:r>
            <a:endParaRPr lang="es-ES_tradnl" sz="2200" dirty="0"/>
          </a:p>
          <a:p>
            <a:pPr marL="688975" lvl="2" algn="just">
              <a:spcBef>
                <a:spcPts val="1800"/>
              </a:spcBef>
              <a:tabLst>
                <a:tab pos="450215" algn="l"/>
              </a:tabLst>
            </a:pPr>
            <a:r>
              <a:rPr lang="es-ES" sz="2200" dirty="0"/>
              <a:t>Informa al Ministerio de Economía cuando se plantean divergencias entre los miembros de los CDEC, a objeto que dicho ministerio resuelva.</a:t>
            </a:r>
            <a:r>
              <a:rPr lang="es-ES" sz="800" dirty="0">
                <a:effectLst/>
                <a:latin typeface="Arial" panose="020B0604020202020204" pitchFamily="34" charset="0"/>
                <a:ea typeface="Times New Roman" panose="02020603050405020304" pitchFamily="18" charset="0"/>
              </a:rPr>
              <a:t> </a:t>
            </a:r>
            <a:endParaRPr lang="es-ES_tradnl" sz="800" dirty="0">
              <a:effectLst/>
              <a:latin typeface="Times New Roman" panose="02020603050405020304" pitchFamily="18" charset="0"/>
              <a:ea typeface="Times New Roman" panose="02020603050405020304" pitchFamily="18" charset="0"/>
            </a:endParaRPr>
          </a:p>
          <a:p>
            <a:pPr algn="just"/>
            <a:endParaRPr lang="es-ES_tradnl" dirty="0"/>
          </a:p>
          <a:p>
            <a:endParaRPr lang="es-ES_tradnl" dirty="0"/>
          </a:p>
        </p:txBody>
      </p:sp>
    </p:spTree>
    <p:extLst>
      <p:ext uri="{BB962C8B-B14F-4D97-AF65-F5344CB8AC3E}">
        <p14:creationId xmlns:p14="http://schemas.microsoft.com/office/powerpoint/2010/main" val="27753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51926-E4A4-518B-D5E5-02028EA8BAE3}"/>
              </a:ext>
            </a:extLst>
          </p:cNvPr>
          <p:cNvSpPr>
            <a:spLocks noGrp="1"/>
          </p:cNvSpPr>
          <p:nvPr>
            <p:ph type="title"/>
          </p:nvPr>
        </p:nvSpPr>
        <p:spPr/>
        <p:txBody>
          <a:bodyPr/>
          <a:lstStyle/>
          <a:p>
            <a:r>
              <a:rPr lang="es-ES_tradnl" dirty="0"/>
              <a:t>Chile</a:t>
            </a:r>
          </a:p>
        </p:txBody>
      </p:sp>
      <p:sp>
        <p:nvSpPr>
          <p:cNvPr id="3" name="Marcador de contenido 2">
            <a:extLst>
              <a:ext uri="{FF2B5EF4-FFF2-40B4-BE49-F238E27FC236}">
                <a16:creationId xmlns:a16="http://schemas.microsoft.com/office/drawing/2014/main" id="{BA96AA6B-3D37-8152-DDED-C14076C4A0CA}"/>
              </a:ext>
            </a:extLst>
          </p:cNvPr>
          <p:cNvSpPr>
            <a:spLocks noGrp="1"/>
          </p:cNvSpPr>
          <p:nvPr>
            <p:ph idx="1"/>
          </p:nvPr>
        </p:nvSpPr>
        <p:spPr/>
        <p:txBody>
          <a:bodyPr/>
          <a:lstStyle/>
          <a:p>
            <a:pPr marL="342900" lvl="0" indent="-342900" algn="just">
              <a:buSzPts val="800"/>
              <a:buFont typeface="Wingdings" panose="05000000000000000000" pitchFamily="2" charset="2"/>
              <a:buChar char=""/>
              <a:tabLst>
                <a:tab pos="270510" algn="l"/>
              </a:tabLst>
            </a:pPr>
            <a:r>
              <a:rPr lang="es-ES" sz="1800" dirty="0">
                <a:effectLst/>
                <a:latin typeface="Arial" panose="020B0604020202020204" pitchFamily="34" charset="0"/>
                <a:ea typeface="Times New Roman" panose="02020603050405020304" pitchFamily="18" charset="0"/>
              </a:rPr>
              <a:t>El </a:t>
            </a:r>
            <a:r>
              <a:rPr lang="es-ES" sz="1800" b="1" dirty="0">
                <a:effectLst/>
                <a:latin typeface="Arial" panose="020B0604020202020204" pitchFamily="34" charset="0"/>
                <a:ea typeface="Times New Roman" panose="02020603050405020304" pitchFamily="18" charset="0"/>
              </a:rPr>
              <a:t>Ministerio de Economía</a:t>
            </a:r>
            <a:r>
              <a:rPr lang="es-ES" sz="1800" dirty="0">
                <a:effectLst/>
                <a:latin typeface="Arial" panose="020B0604020202020204" pitchFamily="34" charset="0"/>
                <a:ea typeface="Times New Roman" panose="02020603050405020304" pitchFamily="18" charset="0"/>
              </a:rPr>
              <a:t>, en el sector eléctrico es el encargado de:</a:t>
            </a:r>
            <a:endParaRPr lang="es-ES_tradnl" sz="1800" dirty="0">
              <a:effectLst/>
              <a:latin typeface="Times New Roman" panose="02020603050405020304" pitchFamily="18" charset="0"/>
              <a:ea typeface="Times New Roman" panose="02020603050405020304" pitchFamily="18" charset="0"/>
            </a:endParaRPr>
          </a:p>
          <a:p>
            <a:pPr marL="751205" lvl="1" indent="-342900" algn="just">
              <a:buFont typeface="+mj-lt"/>
              <a:buAutoNum type="arabicPeriod"/>
              <a:tabLst>
                <a:tab pos="457200" algn="l"/>
              </a:tabLst>
            </a:pPr>
            <a:r>
              <a:rPr lang="es-ES" dirty="0">
                <a:effectLst/>
                <a:latin typeface="Arial" panose="020B0604020202020204" pitchFamily="34" charset="0"/>
                <a:ea typeface="Times New Roman" panose="02020603050405020304" pitchFamily="18" charset="0"/>
              </a:rPr>
              <a:t>Fijar las tarifas de distribución eléctrica, </a:t>
            </a:r>
            <a:endParaRPr lang="es-ES_tradnl" dirty="0">
              <a:effectLst/>
              <a:latin typeface="Times New Roman" panose="02020603050405020304" pitchFamily="18" charset="0"/>
              <a:ea typeface="Times New Roman" panose="02020603050405020304" pitchFamily="18" charset="0"/>
            </a:endParaRPr>
          </a:p>
          <a:p>
            <a:pPr marL="751205" lvl="1" indent="-342900" algn="just">
              <a:buFont typeface="+mj-lt"/>
              <a:buAutoNum type="arabicPeriod"/>
              <a:tabLst>
                <a:tab pos="457200" algn="l"/>
              </a:tabLst>
            </a:pPr>
            <a:r>
              <a:rPr lang="es-ES" dirty="0">
                <a:effectLst/>
                <a:latin typeface="Arial" panose="020B0604020202020204" pitchFamily="34" charset="0"/>
                <a:ea typeface="Times New Roman" panose="02020603050405020304" pitchFamily="18" charset="0"/>
              </a:rPr>
              <a:t>Fijar los precios de nudo</a:t>
            </a:r>
            <a:endParaRPr lang="es-ES_tradnl" dirty="0">
              <a:effectLst/>
              <a:latin typeface="Times New Roman" panose="02020603050405020304" pitchFamily="18" charset="0"/>
              <a:ea typeface="Times New Roman" panose="02020603050405020304" pitchFamily="18" charset="0"/>
            </a:endParaRPr>
          </a:p>
          <a:p>
            <a:pPr marL="342900" lvl="0" indent="-342900" algn="just">
              <a:buSzPts val="800"/>
              <a:buFont typeface="Wingdings" panose="05000000000000000000" pitchFamily="2" charset="2"/>
              <a:buChar char=""/>
              <a:tabLst>
                <a:tab pos="270510" algn="l"/>
              </a:tabLst>
            </a:pPr>
            <a:r>
              <a:rPr lang="es-ES" sz="1800" dirty="0">
                <a:effectLst/>
                <a:latin typeface="Arial" panose="020B0604020202020204" pitchFamily="34" charset="0"/>
                <a:ea typeface="Times New Roman" panose="02020603050405020304" pitchFamily="18" charset="0"/>
              </a:rPr>
              <a:t>La </a:t>
            </a:r>
            <a:r>
              <a:rPr lang="es-ES" sz="1800" b="1" dirty="0">
                <a:effectLst/>
                <a:latin typeface="Arial" panose="020B0604020202020204" pitchFamily="34" charset="0"/>
                <a:ea typeface="Times New Roman" panose="02020603050405020304" pitchFamily="18" charset="0"/>
              </a:rPr>
              <a:t>Superintendencia de Electricidad y Combustibles</a:t>
            </a:r>
            <a:r>
              <a:rPr lang="es-ES" sz="1800" dirty="0">
                <a:effectLst/>
                <a:latin typeface="Arial" panose="020B0604020202020204" pitchFamily="34" charset="0"/>
                <a:ea typeface="Times New Roman" panose="02020603050405020304" pitchFamily="18" charset="0"/>
              </a:rPr>
              <a:t> es un organismo descentralizado que se relaciona con el Gobierno por intermedio del Ministerio de Economía, Fomento y Reconstrucción.  Está encargada de:</a:t>
            </a:r>
            <a:endParaRPr lang="es-ES_tradnl" sz="1800" dirty="0">
              <a:effectLst/>
              <a:latin typeface="Times New Roman" panose="02020603050405020304" pitchFamily="18" charset="0"/>
              <a:ea typeface="Times New Roman" panose="02020603050405020304" pitchFamily="18" charset="0"/>
            </a:endParaRPr>
          </a:p>
          <a:p>
            <a:pPr marL="751205" lvl="1" indent="-342900" algn="just">
              <a:buFont typeface="+mj-lt"/>
              <a:buAutoNum type="arabicPeriod"/>
              <a:tabLst>
                <a:tab pos="457200" algn="l"/>
              </a:tabLst>
            </a:pPr>
            <a:r>
              <a:rPr lang="es-ES" sz="1800" dirty="0">
                <a:effectLst/>
                <a:latin typeface="Arial" panose="020B0604020202020204" pitchFamily="34" charset="0"/>
                <a:ea typeface="Times New Roman" panose="02020603050405020304" pitchFamily="18" charset="0"/>
              </a:rPr>
              <a:t>Fiscalizar y supervigilar el cumplimiento de las leyes, reglamentos y normas técnicas </a:t>
            </a:r>
            <a:endParaRPr lang="es-ES_tradnl" sz="1800" dirty="0">
              <a:effectLst/>
              <a:latin typeface="Times New Roman" panose="02020603050405020304" pitchFamily="18" charset="0"/>
              <a:ea typeface="Times New Roman" panose="02020603050405020304" pitchFamily="18" charset="0"/>
            </a:endParaRPr>
          </a:p>
          <a:p>
            <a:pPr marL="751205" lvl="1" indent="-342900" algn="just">
              <a:buFont typeface="+mj-lt"/>
              <a:buAutoNum type="arabicPeriod"/>
              <a:tabLst>
                <a:tab pos="457200" algn="l"/>
              </a:tabLst>
            </a:pPr>
            <a:r>
              <a:rPr lang="es-ES" sz="1800" dirty="0">
                <a:effectLst/>
                <a:latin typeface="Arial" panose="020B0604020202020204" pitchFamily="34" charset="0"/>
                <a:ea typeface="Times New Roman" panose="02020603050405020304" pitchFamily="18" charset="0"/>
              </a:rPr>
              <a:t>Otorgar concesiones provisionales e informar al </a:t>
            </a:r>
            <a:r>
              <a:rPr lang="es-ES" sz="1800" dirty="0" err="1">
                <a:effectLst/>
                <a:latin typeface="Arial" panose="020B0604020202020204" pitchFamily="34" charset="0"/>
                <a:ea typeface="Times New Roman" panose="02020603050405020304" pitchFamily="18" charset="0"/>
              </a:rPr>
              <a:t>MinEc</a:t>
            </a:r>
            <a:r>
              <a:rPr lang="es-ES" sz="1800" dirty="0">
                <a:effectLst/>
                <a:latin typeface="Arial" panose="020B0604020202020204" pitchFamily="34" charset="0"/>
                <a:ea typeface="Times New Roman" panose="02020603050405020304" pitchFamily="18" charset="0"/>
              </a:rPr>
              <a:t>. sobre solicitudes de concesión definitivas que se refieran a distribución de electricidad y a la instalación de centrales hidráulicas, subestaciones eléctricas y líneas de transmisión </a:t>
            </a:r>
            <a:endParaRPr lang="es-ES_tradnl" sz="1800" dirty="0">
              <a:effectLst/>
              <a:latin typeface="Times New Roman" panose="02020603050405020304" pitchFamily="18" charset="0"/>
              <a:ea typeface="Times New Roman" panose="02020603050405020304" pitchFamily="18" charset="0"/>
            </a:endParaRPr>
          </a:p>
          <a:p>
            <a:pPr marL="751205" lvl="1" indent="-342900" algn="just">
              <a:buFont typeface="+mj-lt"/>
              <a:buAutoNum type="arabicPeriod"/>
              <a:tabLst>
                <a:tab pos="457200" algn="l"/>
              </a:tabLst>
            </a:pPr>
            <a:r>
              <a:rPr lang="es-ES" sz="1800" dirty="0">
                <a:effectLst/>
                <a:latin typeface="Arial" panose="020B0604020202020204" pitchFamily="34" charset="0"/>
                <a:ea typeface="Times New Roman" panose="02020603050405020304" pitchFamily="18" charset="0"/>
              </a:rPr>
              <a:t>Verificar la calidad de los servicios prestados. </a:t>
            </a:r>
            <a:endParaRPr lang="es-ES_tradnl" sz="1800" dirty="0">
              <a:effectLst/>
              <a:latin typeface="Times New Roman" panose="02020603050405020304" pitchFamily="18" charset="0"/>
              <a:ea typeface="Times New Roman" panose="02020603050405020304" pitchFamily="18" charset="0"/>
            </a:endParaRPr>
          </a:p>
          <a:p>
            <a:endParaRPr lang="es-ES_tradnl" dirty="0"/>
          </a:p>
        </p:txBody>
      </p:sp>
    </p:spTree>
    <p:extLst>
      <p:ext uri="{BB962C8B-B14F-4D97-AF65-F5344CB8AC3E}">
        <p14:creationId xmlns:p14="http://schemas.microsoft.com/office/powerpoint/2010/main" val="412999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78B4BC-A7E3-632A-F535-96BF633CFA97}"/>
              </a:ext>
            </a:extLst>
          </p:cNvPr>
          <p:cNvSpPr>
            <a:spLocks noGrp="1"/>
          </p:cNvSpPr>
          <p:nvPr>
            <p:ph type="title"/>
          </p:nvPr>
        </p:nvSpPr>
        <p:spPr/>
        <p:txBody>
          <a:bodyPr/>
          <a:lstStyle/>
          <a:p>
            <a:r>
              <a:rPr lang="es-ES_tradnl" dirty="0"/>
              <a:t>Chile</a:t>
            </a:r>
          </a:p>
        </p:txBody>
      </p:sp>
      <p:sp>
        <p:nvSpPr>
          <p:cNvPr id="3" name="Marcador de contenido 2">
            <a:extLst>
              <a:ext uri="{FF2B5EF4-FFF2-40B4-BE49-F238E27FC236}">
                <a16:creationId xmlns:a16="http://schemas.microsoft.com/office/drawing/2014/main" id="{F7BEE1AC-01EE-9830-AF59-9DDE85D1B63D}"/>
              </a:ext>
            </a:extLst>
          </p:cNvPr>
          <p:cNvSpPr>
            <a:spLocks noGrp="1"/>
          </p:cNvSpPr>
          <p:nvPr>
            <p:ph idx="1"/>
          </p:nvPr>
        </p:nvSpPr>
        <p:spPr/>
        <p:txBody>
          <a:bodyPr/>
          <a:lstStyle/>
          <a:p>
            <a:r>
              <a:rPr lang="es-GT" b="0" i="0" dirty="0">
                <a:solidFill>
                  <a:srgbClr val="202124"/>
                </a:solidFill>
                <a:effectLst/>
                <a:latin typeface="arial" panose="020B0604020202020204" pitchFamily="34" charset="0"/>
              </a:rPr>
              <a:t>Usuarios que registren un consumo mensual menor a 250 : 0.1501 US$/kWh)</a:t>
            </a:r>
            <a:endParaRPr lang="es-GT" dirty="0">
              <a:solidFill>
                <a:srgbClr val="202124"/>
              </a:solidFill>
              <a:latin typeface="arial" panose="020B0604020202020204" pitchFamily="34" charset="0"/>
            </a:endParaRPr>
          </a:p>
        </p:txBody>
      </p:sp>
    </p:spTree>
    <p:extLst>
      <p:ext uri="{BB962C8B-B14F-4D97-AF65-F5344CB8AC3E}">
        <p14:creationId xmlns:p14="http://schemas.microsoft.com/office/powerpoint/2010/main" val="68129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outerShdw blurRad="38100" dist="38100" dir="2700000" algn="tl">
                    <a:srgbClr val="000000">
                      <a:alpha val="43137"/>
                    </a:srgbClr>
                  </a:outerShdw>
                </a:effectLst>
              </a:rPr>
              <a:t>Sector </a:t>
            </a:r>
            <a:r>
              <a:rPr lang="es-ES" dirty="0">
                <a:effectLst>
                  <a:outerShdw blurRad="38100" dist="38100" dir="2700000" algn="tl">
                    <a:srgbClr val="000000">
                      <a:alpha val="43137"/>
                    </a:srgbClr>
                  </a:outerShdw>
                </a:effectLst>
              </a:rPr>
              <a:t>Eléctrico</a:t>
            </a:r>
            <a:r>
              <a:rPr lang="en-US" dirty="0">
                <a:effectLst>
                  <a:outerShdw blurRad="38100" dist="38100" dir="2700000" algn="tl">
                    <a:srgbClr val="000000">
                      <a:alpha val="43137"/>
                    </a:srgbClr>
                  </a:outerShdw>
                </a:effectLst>
              </a:rPr>
              <a:t> </a:t>
            </a:r>
            <a:r>
              <a:rPr lang="es-ES_tradnl" dirty="0">
                <a:effectLst>
                  <a:outerShdw blurRad="38100" dist="38100" dir="2700000" algn="tl">
                    <a:srgbClr val="000000">
                      <a:alpha val="43137"/>
                    </a:srgbClr>
                  </a:outerShdw>
                </a:effectLst>
              </a:rPr>
              <a:t>Costarricense</a:t>
            </a:r>
          </a:p>
        </p:txBody>
      </p:sp>
      <p:sp>
        <p:nvSpPr>
          <p:cNvPr id="3" name="Subtitle 2"/>
          <p:cNvSpPr>
            <a:spLocks noGrp="1"/>
          </p:cNvSpPr>
          <p:nvPr>
            <p:ph type="subTitle" idx="1"/>
          </p:nvPr>
        </p:nvSpPr>
        <p:spPr/>
        <p:txBody>
          <a:bodyPr/>
          <a:lstStyle/>
          <a:p>
            <a:endParaRPr lang="es-GT" dirty="0"/>
          </a:p>
        </p:txBody>
      </p:sp>
    </p:spTree>
    <p:extLst>
      <p:ext uri="{BB962C8B-B14F-4D97-AF65-F5344CB8AC3E}">
        <p14:creationId xmlns:p14="http://schemas.microsoft.com/office/powerpoint/2010/main" val="327382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759213-9716-BF82-B0C4-E23B768C0EB9}"/>
              </a:ext>
            </a:extLst>
          </p:cNvPr>
          <p:cNvSpPr>
            <a:spLocks noGrp="1"/>
          </p:cNvSpPr>
          <p:nvPr>
            <p:ph type="title"/>
          </p:nvPr>
        </p:nvSpPr>
        <p:spPr/>
        <p:txBody>
          <a:bodyPr/>
          <a:lstStyle/>
          <a:p>
            <a:r>
              <a:rPr lang="es-ES_tradnl" dirty="0"/>
              <a:t>Costa Rica</a:t>
            </a:r>
          </a:p>
        </p:txBody>
      </p:sp>
      <p:sp>
        <p:nvSpPr>
          <p:cNvPr id="3" name="Marcador de contenido 2">
            <a:extLst>
              <a:ext uri="{FF2B5EF4-FFF2-40B4-BE49-F238E27FC236}">
                <a16:creationId xmlns:a16="http://schemas.microsoft.com/office/drawing/2014/main" id="{C1A4166F-2DDC-1D1E-7943-6D63EF6B45FB}"/>
              </a:ext>
            </a:extLst>
          </p:cNvPr>
          <p:cNvSpPr>
            <a:spLocks noGrp="1"/>
          </p:cNvSpPr>
          <p:nvPr>
            <p:ph idx="1"/>
          </p:nvPr>
        </p:nvSpPr>
        <p:spPr/>
        <p:txBody>
          <a:bodyPr/>
          <a:lstStyle/>
          <a:p>
            <a:pPr algn="just"/>
            <a:r>
              <a:rPr lang="es-GT" dirty="0"/>
              <a:t>El sector eléctrico de Costa Rica se caracteriza por una amplia participación del Estado en los ámbitos de la política, la planificación y la regulación, así como en el de la operación. </a:t>
            </a:r>
          </a:p>
          <a:p>
            <a:pPr algn="just"/>
            <a:r>
              <a:rPr lang="es-GT" dirty="0"/>
              <a:t>De entre los diferentes organismos estatales que participan en el mercado eléctrico destaca el Instituto Costarricense de Electricidad (ICE), responsable del desarrollo de los recursos hidroeléctricos y geotérmicos, de la planificación de la expansión y la operación del sistema interconectado, de la red de transmisión y de la distribución en la mayor parte del país. </a:t>
            </a:r>
          </a:p>
          <a:p>
            <a:pPr algn="just"/>
            <a:r>
              <a:rPr lang="es-GT" dirty="0"/>
              <a:t>La participación del sector privado en este sector es, todavía, muy pequeña y delimitada a ciertos ámbitos</a:t>
            </a:r>
            <a:endParaRPr lang="es-ES_tradnl" dirty="0"/>
          </a:p>
        </p:txBody>
      </p:sp>
    </p:spTree>
    <p:extLst>
      <p:ext uri="{BB962C8B-B14F-4D97-AF65-F5344CB8AC3E}">
        <p14:creationId xmlns:p14="http://schemas.microsoft.com/office/powerpoint/2010/main" val="37137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3F8C0F-542E-76B4-3A90-B217DD95FB74}"/>
              </a:ext>
            </a:extLst>
          </p:cNvPr>
          <p:cNvSpPr>
            <a:spLocks noGrp="1"/>
          </p:cNvSpPr>
          <p:nvPr>
            <p:ph type="title"/>
          </p:nvPr>
        </p:nvSpPr>
        <p:spPr/>
        <p:txBody>
          <a:bodyPr/>
          <a:lstStyle/>
          <a:p>
            <a:r>
              <a:rPr lang="es-ES_tradnl" dirty="0"/>
              <a:t>Costa Rica</a:t>
            </a:r>
          </a:p>
        </p:txBody>
      </p:sp>
      <p:sp>
        <p:nvSpPr>
          <p:cNvPr id="3" name="Marcador de contenido 2">
            <a:extLst>
              <a:ext uri="{FF2B5EF4-FFF2-40B4-BE49-F238E27FC236}">
                <a16:creationId xmlns:a16="http://schemas.microsoft.com/office/drawing/2014/main" id="{9FA22743-5244-D823-45D1-4A2719FC60E1}"/>
              </a:ext>
            </a:extLst>
          </p:cNvPr>
          <p:cNvSpPr>
            <a:spLocks noGrp="1"/>
          </p:cNvSpPr>
          <p:nvPr>
            <p:ph idx="1"/>
          </p:nvPr>
        </p:nvSpPr>
        <p:spPr/>
        <p:txBody>
          <a:bodyPr/>
          <a:lstStyle/>
          <a:p>
            <a:pPr algn="just"/>
            <a:r>
              <a:rPr lang="es-GT" dirty="0"/>
              <a:t>La definición de políticas y planes del sector energía es responsabilidad de la Dirección Sectorial de Energía (DSE), perteneciente al Ministerio de Ambiente, Energía y Telecomunicaciones (MINAET). La Autoridad Reguladora de los Servicios Públicos (ARESEP) es responsable de la fijación de las tarifas del servicio público de electricidad, de acuerdo con el principio de servicio al costo. </a:t>
            </a:r>
            <a:endParaRPr lang="es-ES_tradnl" dirty="0"/>
          </a:p>
        </p:txBody>
      </p:sp>
    </p:spTree>
    <p:extLst>
      <p:ext uri="{BB962C8B-B14F-4D97-AF65-F5344CB8AC3E}">
        <p14:creationId xmlns:p14="http://schemas.microsoft.com/office/powerpoint/2010/main" val="31785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3A36E6-EDAB-A12D-BFF5-68BBE1CBCE18}"/>
              </a:ext>
            </a:extLst>
          </p:cNvPr>
          <p:cNvSpPr>
            <a:spLocks noGrp="1"/>
          </p:cNvSpPr>
          <p:nvPr>
            <p:ph type="title"/>
          </p:nvPr>
        </p:nvSpPr>
        <p:spPr/>
        <p:txBody>
          <a:bodyPr/>
          <a:lstStyle/>
          <a:p>
            <a:r>
              <a:rPr lang="es-ES_tradnl" dirty="0"/>
              <a:t>Costa Rica</a:t>
            </a:r>
          </a:p>
        </p:txBody>
      </p:sp>
      <p:sp>
        <p:nvSpPr>
          <p:cNvPr id="3" name="Marcador de contenido 2">
            <a:extLst>
              <a:ext uri="{FF2B5EF4-FFF2-40B4-BE49-F238E27FC236}">
                <a16:creationId xmlns:a16="http://schemas.microsoft.com/office/drawing/2014/main" id="{2F4EBB12-4FDC-8C20-63B0-A27147033DC8}"/>
              </a:ext>
            </a:extLst>
          </p:cNvPr>
          <p:cNvSpPr>
            <a:spLocks noGrp="1"/>
          </p:cNvSpPr>
          <p:nvPr>
            <p:ph idx="1"/>
          </p:nvPr>
        </p:nvSpPr>
        <p:spPr/>
        <p:txBody>
          <a:bodyPr>
            <a:normAutofit fontScale="85000" lnSpcReduction="20000"/>
          </a:bodyPr>
          <a:lstStyle/>
          <a:p>
            <a:r>
              <a:rPr lang="es-GT" dirty="0"/>
              <a:t>En líneas generales la política adoptada en el sector eléctrico costarricense ha consistido en lo siguiente: </a:t>
            </a:r>
          </a:p>
          <a:p>
            <a:r>
              <a:rPr lang="es-GT" dirty="0"/>
              <a:t>Mantenimiento de la propiedad pública de las principales empresas (ICE y CNFL). </a:t>
            </a:r>
          </a:p>
          <a:p>
            <a:pPr algn="just"/>
            <a:r>
              <a:rPr lang="es-GT" dirty="0"/>
              <a:t>Participación y fortalecimiento de empresas públicas municipales y cooperativas en las fases de producción y distribución de la cadena de valor de los servicios eléctricos. </a:t>
            </a:r>
          </a:p>
          <a:p>
            <a:pPr algn="just"/>
            <a:r>
              <a:rPr lang="es-GT" dirty="0"/>
              <a:t>Permitir la participación privada en el segmento de generación eléctrica hasta un 15%. (ley 7200) - Permitir a las empresas privadas generar a través de fuentes renovables un 15% adicional de electricidad al permitido por la ley 7200. En este caso la compra de la electricidad deberá realizarse mediante licitación. – </a:t>
            </a:r>
          </a:p>
          <a:p>
            <a:pPr algn="just"/>
            <a:r>
              <a:rPr lang="es-GT" dirty="0"/>
              <a:t>Único comprador a los generadores privados, el ICE. - Planificación de corto, mediano y largo plazo realizada por un ente estatal, responsable del suministro eléctrico, el ICE. - Transmisión y centro de control de energía propiedad y dirigida por el ICE</a:t>
            </a:r>
            <a:endParaRPr lang="es-ES_tradnl" dirty="0"/>
          </a:p>
        </p:txBody>
      </p:sp>
    </p:spTree>
    <p:extLst>
      <p:ext uri="{BB962C8B-B14F-4D97-AF65-F5344CB8AC3E}">
        <p14:creationId xmlns:p14="http://schemas.microsoft.com/office/powerpoint/2010/main" val="27708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F8C067-5A34-3CD0-3706-E181CF5D3E10}"/>
              </a:ext>
            </a:extLst>
          </p:cNvPr>
          <p:cNvSpPr>
            <a:spLocks noGrp="1"/>
          </p:cNvSpPr>
          <p:nvPr>
            <p:ph type="title"/>
          </p:nvPr>
        </p:nvSpPr>
        <p:spPr/>
        <p:txBody>
          <a:bodyPr/>
          <a:lstStyle/>
          <a:p>
            <a:r>
              <a:rPr lang="es-ES_tradnl" dirty="0"/>
              <a:t>Costa Rica</a:t>
            </a:r>
          </a:p>
        </p:txBody>
      </p:sp>
      <p:sp>
        <p:nvSpPr>
          <p:cNvPr id="3" name="Marcador de contenido 2">
            <a:extLst>
              <a:ext uri="{FF2B5EF4-FFF2-40B4-BE49-F238E27FC236}">
                <a16:creationId xmlns:a16="http://schemas.microsoft.com/office/drawing/2014/main" id="{31A4FAE6-766C-6C1F-FD10-C1B47013146B}"/>
              </a:ext>
            </a:extLst>
          </p:cNvPr>
          <p:cNvSpPr>
            <a:spLocks noGrp="1"/>
          </p:cNvSpPr>
          <p:nvPr>
            <p:ph idx="1"/>
          </p:nvPr>
        </p:nvSpPr>
        <p:spPr/>
        <p:txBody>
          <a:bodyPr/>
          <a:lstStyle/>
          <a:p>
            <a:pPr algn="just"/>
            <a:r>
              <a:rPr lang="es-GT" dirty="0"/>
              <a:t>Sistema con precios regulados bajo el principio de servicio al costo (el precio debe cubrir los costes más un que permita invertir para cubrir el aumento futuro de la demanda).</a:t>
            </a:r>
          </a:p>
          <a:p>
            <a:pPr algn="just"/>
            <a:r>
              <a:rPr lang="es-ES_tradnl" dirty="0"/>
              <a:t>Bloque 0-140 kWh </a:t>
            </a:r>
            <a:r>
              <a:rPr lang="es-GT" dirty="0"/>
              <a:t>US $ 0.1427</a:t>
            </a:r>
            <a:endParaRPr lang="es-ES_tradnl" dirty="0"/>
          </a:p>
        </p:txBody>
      </p:sp>
    </p:spTree>
    <p:extLst>
      <p:ext uri="{BB962C8B-B14F-4D97-AF65-F5344CB8AC3E}">
        <p14:creationId xmlns:p14="http://schemas.microsoft.com/office/powerpoint/2010/main" val="3331675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45BB26-C6D6-196C-DCCE-48D61697C2AE}"/>
              </a:ext>
            </a:extLst>
          </p:cNvPr>
          <p:cNvSpPr>
            <a:spLocks noGrp="1"/>
          </p:cNvSpPr>
          <p:nvPr>
            <p:ph type="title"/>
          </p:nvPr>
        </p:nvSpPr>
        <p:spPr/>
        <p:txBody>
          <a:bodyPr/>
          <a:lstStyle/>
          <a:p>
            <a:r>
              <a:rPr lang="es-ES_tradnl" dirty="0"/>
              <a:t>TARIFAS 2022</a:t>
            </a:r>
          </a:p>
        </p:txBody>
      </p:sp>
      <p:pic>
        <p:nvPicPr>
          <p:cNvPr id="6" name="Imagen 5" descr="Tabla&#10;&#10;Descripción generada automáticamente">
            <a:extLst>
              <a:ext uri="{FF2B5EF4-FFF2-40B4-BE49-F238E27FC236}">
                <a16:creationId xmlns:a16="http://schemas.microsoft.com/office/drawing/2014/main" id="{EDC36A63-C16A-9F3E-F29F-0A2C8388C2F7}"/>
              </a:ext>
            </a:extLst>
          </p:cNvPr>
          <p:cNvPicPr>
            <a:picLocks noChangeAspect="1"/>
          </p:cNvPicPr>
          <p:nvPr/>
        </p:nvPicPr>
        <p:blipFill>
          <a:blip r:embed="rId2"/>
          <a:stretch>
            <a:fillRect/>
          </a:stretch>
        </p:blipFill>
        <p:spPr>
          <a:xfrm>
            <a:off x="3142084" y="1985962"/>
            <a:ext cx="4247728" cy="4731844"/>
          </a:xfrm>
          <a:prstGeom prst="rect">
            <a:avLst/>
          </a:prstGeom>
        </p:spPr>
      </p:pic>
      <p:sp>
        <p:nvSpPr>
          <p:cNvPr id="8" name="Marcador de contenido 7">
            <a:extLst>
              <a:ext uri="{FF2B5EF4-FFF2-40B4-BE49-F238E27FC236}">
                <a16:creationId xmlns:a16="http://schemas.microsoft.com/office/drawing/2014/main" id="{1155E44F-F607-AB5E-4DAD-E3A1BF553A2E}"/>
              </a:ext>
            </a:extLst>
          </p:cNvPr>
          <p:cNvSpPr>
            <a:spLocks noGrp="1"/>
          </p:cNvSpPr>
          <p:nvPr>
            <p:ph idx="1"/>
          </p:nvPr>
        </p:nvSpPr>
        <p:spPr/>
        <p:txBody>
          <a:bodyPr/>
          <a:lstStyle/>
          <a:p>
            <a:endParaRPr lang="es-ES_tradnl" dirty="0"/>
          </a:p>
        </p:txBody>
      </p:sp>
    </p:spTree>
    <p:extLst>
      <p:ext uri="{BB962C8B-B14F-4D97-AF65-F5344CB8AC3E}">
        <p14:creationId xmlns:p14="http://schemas.microsoft.com/office/powerpoint/2010/main" val="365469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5E0D9-C1CE-417B-A8BD-23F26927C36E}"/>
              </a:ext>
            </a:extLst>
          </p:cNvPr>
          <p:cNvSpPr>
            <a:spLocks noGrp="1"/>
          </p:cNvSpPr>
          <p:nvPr>
            <p:ph type="title"/>
          </p:nvPr>
        </p:nvSpPr>
        <p:spPr>
          <a:xfrm>
            <a:off x="775982" y="0"/>
            <a:ext cx="9144000" cy="1144556"/>
          </a:xfrm>
        </p:spPr>
        <p:txBody>
          <a:bodyPr/>
          <a:lstStyle/>
          <a:p>
            <a:r>
              <a:rPr lang="es-ES_tradnl" dirty="0"/>
              <a:t>INDUSTRIA ELÉCTRICA</a:t>
            </a:r>
          </a:p>
        </p:txBody>
      </p:sp>
      <p:pic>
        <p:nvPicPr>
          <p:cNvPr id="3" name="Imagen 2">
            <a:extLst>
              <a:ext uri="{FF2B5EF4-FFF2-40B4-BE49-F238E27FC236}">
                <a16:creationId xmlns:a16="http://schemas.microsoft.com/office/drawing/2014/main" id="{D5EC52D5-0A13-4591-B572-1A58288DB270}"/>
              </a:ext>
            </a:extLst>
          </p:cNvPr>
          <p:cNvPicPr>
            <a:picLocks noChangeAspect="1"/>
          </p:cNvPicPr>
          <p:nvPr/>
        </p:nvPicPr>
        <p:blipFill>
          <a:blip r:embed="rId2"/>
          <a:stretch>
            <a:fillRect/>
          </a:stretch>
        </p:blipFill>
        <p:spPr>
          <a:xfrm>
            <a:off x="2266261" y="1679124"/>
            <a:ext cx="7656301" cy="5005301"/>
          </a:xfrm>
          <a:prstGeom prst="rect">
            <a:avLst/>
          </a:prstGeom>
        </p:spPr>
      </p:pic>
    </p:spTree>
    <p:extLst>
      <p:ext uri="{BB962C8B-B14F-4D97-AF65-F5344CB8AC3E}">
        <p14:creationId xmlns:p14="http://schemas.microsoft.com/office/powerpoint/2010/main" val="200681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outerShdw blurRad="38100" dist="38100" dir="2700000" algn="tl">
                    <a:srgbClr val="000000">
                      <a:alpha val="43137"/>
                    </a:srgbClr>
                  </a:outerShdw>
                </a:effectLst>
              </a:rPr>
              <a:t>Sector </a:t>
            </a:r>
            <a:r>
              <a:rPr lang="es-ES" dirty="0">
                <a:effectLst>
                  <a:outerShdw blurRad="38100" dist="38100" dir="2700000" algn="tl">
                    <a:srgbClr val="000000">
                      <a:alpha val="43137"/>
                    </a:srgbClr>
                  </a:outerShdw>
                </a:effectLst>
              </a:rPr>
              <a:t>Eléctrico</a:t>
            </a:r>
            <a:r>
              <a:rPr lang="en-US" dirty="0">
                <a:effectLst>
                  <a:outerShdw blurRad="38100" dist="38100" dir="2700000" algn="tl">
                    <a:srgbClr val="000000">
                      <a:alpha val="43137"/>
                    </a:srgbClr>
                  </a:outerShdw>
                </a:effectLst>
              </a:rPr>
              <a:t> Guatemala</a:t>
            </a:r>
            <a:endParaRPr lang="es-GT"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s-GT" dirty="0"/>
          </a:p>
        </p:txBody>
      </p:sp>
    </p:spTree>
    <p:extLst>
      <p:ext uri="{BB962C8B-B14F-4D97-AF65-F5344CB8AC3E}">
        <p14:creationId xmlns:p14="http://schemas.microsoft.com/office/powerpoint/2010/main" val="249252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5E0D9-C1CE-417B-A8BD-23F26927C36E}"/>
              </a:ext>
            </a:extLst>
          </p:cNvPr>
          <p:cNvSpPr>
            <a:spLocks noGrp="1"/>
          </p:cNvSpPr>
          <p:nvPr>
            <p:ph type="title"/>
          </p:nvPr>
        </p:nvSpPr>
        <p:spPr/>
        <p:txBody>
          <a:bodyPr/>
          <a:lstStyle/>
          <a:p>
            <a:pPr algn="ctr"/>
            <a:r>
              <a:rPr lang="es-ES_tradnl" dirty="0">
                <a:solidFill>
                  <a:schemeClr val="tx2">
                    <a:lumMod val="85000"/>
                    <a:lumOff val="15000"/>
                  </a:schemeClr>
                </a:solidFill>
              </a:rPr>
              <a:t>INDUSTRIA ELÉCTRICA ANTES DE LA REFORMA 1996</a:t>
            </a:r>
          </a:p>
        </p:txBody>
      </p:sp>
      <p:graphicFrame>
        <p:nvGraphicFramePr>
          <p:cNvPr id="5" name="Marcador de contenido 4">
            <a:extLst>
              <a:ext uri="{FF2B5EF4-FFF2-40B4-BE49-F238E27FC236}">
                <a16:creationId xmlns:a16="http://schemas.microsoft.com/office/drawing/2014/main" id="{17B45AE3-C042-36B3-5414-1AC9AB1D70F0}"/>
              </a:ext>
            </a:extLst>
          </p:cNvPr>
          <p:cNvGraphicFramePr>
            <a:graphicFrameLocks noGrp="1"/>
          </p:cNvGraphicFramePr>
          <p:nvPr>
            <p:ph idx="1"/>
            <p:extLst>
              <p:ext uri="{D42A27DB-BD31-4B8C-83A1-F6EECF244321}">
                <p14:modId xmlns:p14="http://schemas.microsoft.com/office/powerpoint/2010/main" val="2061169804"/>
              </p:ext>
            </p:extLst>
          </p:nvPr>
        </p:nvGraphicFramePr>
        <p:xfrm>
          <a:off x="909836" y="1844824"/>
          <a:ext cx="10044607"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41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5E0D9-C1CE-417B-A8BD-23F26927C36E}"/>
              </a:ext>
            </a:extLst>
          </p:cNvPr>
          <p:cNvSpPr>
            <a:spLocks noGrp="1"/>
          </p:cNvSpPr>
          <p:nvPr>
            <p:ph type="title"/>
          </p:nvPr>
        </p:nvSpPr>
        <p:spPr>
          <a:xfrm>
            <a:off x="775982" y="0"/>
            <a:ext cx="9144000" cy="1144556"/>
          </a:xfrm>
        </p:spPr>
        <p:txBody>
          <a:bodyPr/>
          <a:lstStyle/>
          <a:p>
            <a:pPr algn="ctr"/>
            <a:r>
              <a:rPr lang="es-ES_tradnl" dirty="0">
                <a:solidFill>
                  <a:schemeClr val="tx2">
                    <a:lumMod val="85000"/>
                    <a:lumOff val="15000"/>
                  </a:schemeClr>
                </a:solidFill>
              </a:rPr>
              <a:t>INDUSTRIA ELÉCTRICA A PARTIR DE LA LEY GENERAL DE ELECTRICIDAD DECRETO 93-96</a:t>
            </a:r>
          </a:p>
        </p:txBody>
      </p:sp>
      <p:pic>
        <p:nvPicPr>
          <p:cNvPr id="3" name="Imagen 2">
            <a:extLst>
              <a:ext uri="{FF2B5EF4-FFF2-40B4-BE49-F238E27FC236}">
                <a16:creationId xmlns:a16="http://schemas.microsoft.com/office/drawing/2014/main" id="{D5EC52D5-0A13-4591-B572-1A58288DB270}"/>
              </a:ext>
            </a:extLst>
          </p:cNvPr>
          <p:cNvPicPr>
            <a:picLocks noChangeAspect="1"/>
          </p:cNvPicPr>
          <p:nvPr/>
        </p:nvPicPr>
        <p:blipFill>
          <a:blip r:embed="rId2"/>
          <a:stretch>
            <a:fillRect/>
          </a:stretch>
        </p:blipFill>
        <p:spPr>
          <a:xfrm>
            <a:off x="2266261" y="1679124"/>
            <a:ext cx="7656301" cy="5005301"/>
          </a:xfrm>
          <a:prstGeom prst="rect">
            <a:avLst/>
          </a:prstGeom>
        </p:spPr>
      </p:pic>
    </p:spTree>
    <p:extLst>
      <p:ext uri="{BB962C8B-B14F-4D97-AF65-F5344CB8AC3E}">
        <p14:creationId xmlns:p14="http://schemas.microsoft.com/office/powerpoint/2010/main" val="37876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C2D57A-DFA6-4012-ACC2-2DF50F3FE399}"/>
              </a:ext>
            </a:extLst>
          </p:cNvPr>
          <p:cNvSpPr>
            <a:spLocks noGrp="1"/>
          </p:cNvSpPr>
          <p:nvPr>
            <p:ph type="title"/>
          </p:nvPr>
        </p:nvSpPr>
        <p:spPr/>
        <p:txBody>
          <a:bodyPr/>
          <a:lstStyle/>
          <a:p>
            <a:pPr algn="ctr"/>
            <a:r>
              <a:rPr lang="es-ES_tradnl" dirty="0">
                <a:solidFill>
                  <a:schemeClr val="tx2">
                    <a:lumMod val="85000"/>
                    <a:lumOff val="15000"/>
                  </a:schemeClr>
                </a:solidFill>
              </a:rPr>
              <a:t>INDUSTRIA ELÉCTRICA A PARTIR DE LA LEY GENERAL DE ELECTRICIDAD DECRETO 93-96</a:t>
            </a:r>
          </a:p>
        </p:txBody>
      </p:sp>
      <p:pic>
        <p:nvPicPr>
          <p:cNvPr id="3" name="Imagen 2">
            <a:extLst>
              <a:ext uri="{FF2B5EF4-FFF2-40B4-BE49-F238E27FC236}">
                <a16:creationId xmlns:a16="http://schemas.microsoft.com/office/drawing/2014/main" id="{0D8B4642-5C56-498A-916D-D716C407D9CA}"/>
              </a:ext>
            </a:extLst>
          </p:cNvPr>
          <p:cNvPicPr>
            <a:picLocks noChangeAspect="1"/>
          </p:cNvPicPr>
          <p:nvPr/>
        </p:nvPicPr>
        <p:blipFill>
          <a:blip r:embed="rId2"/>
          <a:stretch>
            <a:fillRect/>
          </a:stretch>
        </p:blipFill>
        <p:spPr>
          <a:xfrm>
            <a:off x="1522413" y="1693545"/>
            <a:ext cx="8820471" cy="4974731"/>
          </a:xfrm>
          <a:prstGeom prst="rect">
            <a:avLst/>
          </a:prstGeom>
        </p:spPr>
      </p:pic>
    </p:spTree>
    <p:extLst>
      <p:ext uri="{BB962C8B-B14F-4D97-AF65-F5344CB8AC3E}">
        <p14:creationId xmlns:p14="http://schemas.microsoft.com/office/powerpoint/2010/main" val="25311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9B81B-347C-4197-AD0E-50BB022B4F2F}"/>
              </a:ext>
            </a:extLst>
          </p:cNvPr>
          <p:cNvSpPr>
            <a:spLocks noGrp="1"/>
          </p:cNvSpPr>
          <p:nvPr>
            <p:ph type="title"/>
          </p:nvPr>
        </p:nvSpPr>
        <p:spPr/>
        <p:txBody>
          <a:bodyPr/>
          <a:lstStyle/>
          <a:p>
            <a:pPr algn="ctr"/>
            <a:r>
              <a:rPr lang="es-ES_tradnl" dirty="0">
                <a:solidFill>
                  <a:schemeClr val="tx2">
                    <a:lumMod val="85000"/>
                    <a:lumOff val="15000"/>
                  </a:schemeClr>
                </a:solidFill>
              </a:rPr>
              <a:t>ACTORES A PARTIR DE LA LEY DEL SECTOR ELÉCTRICO</a:t>
            </a:r>
          </a:p>
        </p:txBody>
      </p:sp>
      <p:pic>
        <p:nvPicPr>
          <p:cNvPr id="3" name="Imagen 2">
            <a:extLst>
              <a:ext uri="{FF2B5EF4-FFF2-40B4-BE49-F238E27FC236}">
                <a16:creationId xmlns:a16="http://schemas.microsoft.com/office/drawing/2014/main" id="{BA638775-173C-4042-BB80-449301B3350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81844" y="1844824"/>
            <a:ext cx="9505056" cy="4823453"/>
          </a:xfrm>
          <a:prstGeom prst="rect">
            <a:avLst/>
          </a:prstGeom>
          <a:noFill/>
          <a:ln>
            <a:noFill/>
          </a:ln>
        </p:spPr>
      </p:pic>
    </p:spTree>
    <p:extLst>
      <p:ext uri="{BB962C8B-B14F-4D97-AF65-F5344CB8AC3E}">
        <p14:creationId xmlns:p14="http://schemas.microsoft.com/office/powerpoint/2010/main" val="389994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F02D26-2503-4E7C-9CA8-1D5AFC559E35}"/>
              </a:ext>
            </a:extLst>
          </p:cNvPr>
          <p:cNvSpPr>
            <a:spLocks noGrp="1"/>
          </p:cNvSpPr>
          <p:nvPr>
            <p:ph type="title"/>
          </p:nvPr>
        </p:nvSpPr>
        <p:spPr/>
        <p:txBody>
          <a:bodyPr/>
          <a:lstStyle/>
          <a:p>
            <a:pPr algn="ctr"/>
            <a:r>
              <a:rPr lang="es-ES_tradnl" dirty="0">
                <a:solidFill>
                  <a:schemeClr val="tx2">
                    <a:lumMod val="85000"/>
                    <a:lumOff val="15000"/>
                  </a:schemeClr>
                </a:solidFill>
              </a:rPr>
              <a:t>FLUJO DE TRANSACCIONES DEL MERCADO</a:t>
            </a:r>
          </a:p>
        </p:txBody>
      </p:sp>
      <p:pic>
        <p:nvPicPr>
          <p:cNvPr id="3" name="Imagen 2">
            <a:extLst>
              <a:ext uri="{FF2B5EF4-FFF2-40B4-BE49-F238E27FC236}">
                <a16:creationId xmlns:a16="http://schemas.microsoft.com/office/drawing/2014/main" id="{BA46785F-0B0A-46E7-A7A3-A8537EE94163}"/>
              </a:ext>
            </a:extLst>
          </p:cNvPr>
          <p:cNvPicPr>
            <a:picLocks noChangeAspect="1"/>
          </p:cNvPicPr>
          <p:nvPr/>
        </p:nvPicPr>
        <p:blipFill>
          <a:blip r:embed="rId2"/>
          <a:stretch>
            <a:fillRect/>
          </a:stretch>
        </p:blipFill>
        <p:spPr>
          <a:xfrm>
            <a:off x="1917948" y="1988840"/>
            <a:ext cx="7848872" cy="4679437"/>
          </a:xfrm>
          <a:prstGeom prst="rect">
            <a:avLst/>
          </a:prstGeom>
        </p:spPr>
      </p:pic>
    </p:spTree>
    <p:extLst>
      <p:ext uri="{BB962C8B-B14F-4D97-AF65-F5344CB8AC3E}">
        <p14:creationId xmlns:p14="http://schemas.microsoft.com/office/powerpoint/2010/main" val="228405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40201-70C3-349C-9C5A-6377C5DE2868}"/>
              </a:ext>
            </a:extLst>
          </p:cNvPr>
          <p:cNvSpPr>
            <a:spLocks noGrp="1"/>
          </p:cNvSpPr>
          <p:nvPr>
            <p:ph type="title"/>
          </p:nvPr>
        </p:nvSpPr>
        <p:spPr/>
        <p:txBody>
          <a:bodyPr/>
          <a:lstStyle/>
          <a:p>
            <a:pPr algn="ctr"/>
            <a:r>
              <a:rPr lang="es-ES_tradnl" dirty="0">
                <a:solidFill>
                  <a:schemeClr val="tx2">
                    <a:lumMod val="85000"/>
                    <a:lumOff val="15000"/>
                  </a:schemeClr>
                </a:solidFill>
              </a:rPr>
              <a:t>ANTES DE 1996</a:t>
            </a:r>
          </a:p>
        </p:txBody>
      </p:sp>
      <p:sp>
        <p:nvSpPr>
          <p:cNvPr id="3" name="Marcador de contenido 2">
            <a:extLst>
              <a:ext uri="{FF2B5EF4-FFF2-40B4-BE49-F238E27FC236}">
                <a16:creationId xmlns:a16="http://schemas.microsoft.com/office/drawing/2014/main" id="{D75FDECE-6899-AF97-50F0-281BB25875E4}"/>
              </a:ext>
            </a:extLst>
          </p:cNvPr>
          <p:cNvSpPr>
            <a:spLocks noGrp="1"/>
          </p:cNvSpPr>
          <p:nvPr>
            <p:ph idx="1"/>
          </p:nvPr>
        </p:nvSpPr>
        <p:spPr/>
        <p:txBody>
          <a:bodyPr/>
          <a:lstStyle/>
          <a:p>
            <a:r>
              <a:rPr lang="es-ES_tradnl" dirty="0"/>
              <a:t>Tarifa eléctrica US $ .06 por kwh a los menores de 150 kwh</a:t>
            </a:r>
          </a:p>
          <a:p>
            <a:r>
              <a:rPr lang="es-ES_tradnl" dirty="0"/>
              <a:t>Tarifa eléctrica de US $ 0.10 precio Monómico para el resto de consumidores.</a:t>
            </a:r>
          </a:p>
          <a:p>
            <a:r>
              <a:rPr lang="es-ES_tradnl" dirty="0"/>
              <a:t>Electrificación total del país 48%.</a:t>
            </a:r>
          </a:p>
          <a:p>
            <a:r>
              <a:rPr lang="es-ES_tradnl" dirty="0"/>
              <a:t>Sin inversiones en generación por parte de INDE lo que provoco insuficiente oferta.</a:t>
            </a:r>
          </a:p>
          <a:p>
            <a:r>
              <a:rPr lang="es-ES_tradnl" dirty="0"/>
              <a:t>Los sistemas de transmisión sin capacidades de expansión y sin mantenimiento</a:t>
            </a:r>
          </a:p>
          <a:p>
            <a:r>
              <a:rPr lang="es-ES_tradnl" dirty="0"/>
              <a:t>Racionamientos</a:t>
            </a:r>
          </a:p>
        </p:txBody>
      </p:sp>
    </p:spTree>
    <p:extLst>
      <p:ext uri="{BB962C8B-B14F-4D97-AF65-F5344CB8AC3E}">
        <p14:creationId xmlns:p14="http://schemas.microsoft.com/office/powerpoint/2010/main" val="210901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1764" y="189723"/>
            <a:ext cx="11665296" cy="1403336"/>
          </a:xfrm>
        </p:spPr>
        <p:txBody>
          <a:bodyPr>
            <a:noAutofit/>
          </a:bodyPr>
          <a:lstStyle/>
          <a:p>
            <a:pPr algn="ctr"/>
            <a:r>
              <a:rPr lang="es-GT" sz="2800" dirty="0"/>
              <a:t>OFERTA DE GENERACIÓN DE 1985 A 1998 POR TIPO DE TECNOLOGÍA Y DEMANDA MÁXIMA DEL SISTEMA NACIONAL INTERCONECTADO. LA LEY INICIO EN 1996</a:t>
            </a:r>
          </a:p>
        </p:txBody>
      </p:sp>
      <p:sp>
        <p:nvSpPr>
          <p:cNvPr id="4" name="3 Marcador de fecha"/>
          <p:cNvSpPr>
            <a:spLocks noGrp="1"/>
          </p:cNvSpPr>
          <p:nvPr>
            <p:ph type="dt" sz="half" idx="10"/>
          </p:nvPr>
        </p:nvSpPr>
        <p:spPr/>
        <p:txBody>
          <a:bodyPr/>
          <a:lstStyle/>
          <a:p>
            <a:fld id="{C1100EF5-B6D7-4ACE-9A1C-3472095B3A40}" type="datetime1">
              <a:rPr lang="en-US" smtClean="0"/>
              <a:t>11/14/2022</a:t>
            </a:fld>
            <a:endParaRPr lang="en-US"/>
          </a:p>
        </p:txBody>
      </p:sp>
      <p:sp>
        <p:nvSpPr>
          <p:cNvPr id="6" name="5 Marcador de número de diapositiva"/>
          <p:cNvSpPr>
            <a:spLocks noGrp="1"/>
          </p:cNvSpPr>
          <p:nvPr>
            <p:ph type="sldNum" sz="quarter" idx="12"/>
          </p:nvPr>
        </p:nvSpPr>
        <p:spPr/>
        <p:txBody>
          <a:bodyPr/>
          <a:lstStyle/>
          <a:p>
            <a:fld id="{D158AF3B-9358-9649-B469-F7C79C605902}" type="slidenum">
              <a:rPr lang="en-US" smtClean="0"/>
              <a:pPr/>
              <a:t>37</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885" y="1628801"/>
            <a:ext cx="9324528" cy="503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22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5930" y="1782794"/>
            <a:ext cx="8676254" cy="474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189756" y="0"/>
            <a:ext cx="11449271" cy="1334279"/>
          </a:xfrm>
        </p:spPr>
        <p:txBody>
          <a:bodyPr>
            <a:noAutofit/>
          </a:bodyPr>
          <a:lstStyle/>
          <a:p>
            <a:pPr algn="ctr"/>
            <a:r>
              <a:rPr lang="es-GT" sz="2800" dirty="0">
                <a:solidFill>
                  <a:schemeClr val="tx2">
                    <a:lumMod val="85000"/>
                    <a:lumOff val="15000"/>
                  </a:schemeClr>
                </a:solidFill>
              </a:rPr>
              <a:t>OFERTA DE GENERACIÓN DE 1990 A 2022  POR TIPO DE TECNOLOGÍA Y DEMANDA MÁXIMA DEL SISTEMA NACIONAL INTERCONECTADO. </a:t>
            </a:r>
          </a:p>
        </p:txBody>
      </p:sp>
      <p:sp>
        <p:nvSpPr>
          <p:cNvPr id="4" name="3 Marcador de fecha"/>
          <p:cNvSpPr>
            <a:spLocks noGrp="1"/>
          </p:cNvSpPr>
          <p:nvPr>
            <p:ph type="dt" sz="half" idx="10"/>
          </p:nvPr>
        </p:nvSpPr>
        <p:spPr/>
        <p:txBody>
          <a:bodyPr/>
          <a:lstStyle/>
          <a:p>
            <a:fld id="{C1100EF5-B6D7-4ACE-9A1C-3472095B3A40}" type="datetime1">
              <a:rPr lang="en-US" smtClean="0"/>
              <a:t>11/14/2022</a:t>
            </a:fld>
            <a:endParaRPr lang="en-US" dirty="0"/>
          </a:p>
        </p:txBody>
      </p:sp>
      <p:sp>
        <p:nvSpPr>
          <p:cNvPr id="6" name="5 Marcador de número de diapositiva"/>
          <p:cNvSpPr>
            <a:spLocks noGrp="1"/>
          </p:cNvSpPr>
          <p:nvPr>
            <p:ph type="sldNum" sz="quarter" idx="12"/>
          </p:nvPr>
        </p:nvSpPr>
        <p:spPr/>
        <p:txBody>
          <a:bodyPr/>
          <a:lstStyle/>
          <a:p>
            <a:fld id="{D158AF3B-9358-9649-B469-F7C79C605902}" type="slidenum">
              <a:rPr lang="en-US" smtClean="0"/>
              <a:pPr/>
              <a:t>38</a:t>
            </a:fld>
            <a:endParaRPr lang="en-US"/>
          </a:p>
        </p:txBody>
      </p:sp>
    </p:spTree>
    <p:extLst>
      <p:ext uri="{BB962C8B-B14F-4D97-AF65-F5344CB8AC3E}">
        <p14:creationId xmlns:p14="http://schemas.microsoft.com/office/powerpoint/2010/main" val="4597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3EECD4-3CCB-4CA5-8BDD-92CBBE9C4985}"/>
              </a:ext>
            </a:extLst>
          </p:cNvPr>
          <p:cNvSpPr>
            <a:spLocks noGrp="1"/>
          </p:cNvSpPr>
          <p:nvPr>
            <p:ph type="title"/>
          </p:nvPr>
        </p:nvSpPr>
        <p:spPr/>
        <p:txBody>
          <a:bodyPr/>
          <a:lstStyle/>
          <a:p>
            <a:pPr algn="ctr"/>
            <a:r>
              <a:rPr lang="es-ES_tradnl" dirty="0">
                <a:solidFill>
                  <a:schemeClr val="tx2">
                    <a:lumMod val="85000"/>
                    <a:lumOff val="15000"/>
                  </a:schemeClr>
                </a:solidFill>
              </a:rPr>
              <a:t>CAPACIDAD INSTALADA VRS EFECTIVA 2012 a 2016</a:t>
            </a:r>
          </a:p>
        </p:txBody>
      </p:sp>
      <p:pic>
        <p:nvPicPr>
          <p:cNvPr id="3" name="Imagen 2">
            <a:extLst>
              <a:ext uri="{FF2B5EF4-FFF2-40B4-BE49-F238E27FC236}">
                <a16:creationId xmlns:a16="http://schemas.microsoft.com/office/drawing/2014/main" id="{7E569258-1870-4347-90C7-1BC4C64D10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7868" y="1772815"/>
            <a:ext cx="9649072" cy="4895461"/>
          </a:xfrm>
          <a:prstGeom prst="rect">
            <a:avLst/>
          </a:prstGeom>
          <a:noFill/>
          <a:ln>
            <a:noFill/>
          </a:ln>
        </p:spPr>
      </p:pic>
    </p:spTree>
    <p:extLst>
      <p:ext uri="{BB962C8B-B14F-4D97-AF65-F5344CB8AC3E}">
        <p14:creationId xmlns:p14="http://schemas.microsoft.com/office/powerpoint/2010/main" val="308360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359E42-4656-C6C9-5501-3B58707BC372}"/>
              </a:ext>
            </a:extLst>
          </p:cNvPr>
          <p:cNvSpPr>
            <a:spLocks noGrp="1"/>
          </p:cNvSpPr>
          <p:nvPr>
            <p:ph type="title"/>
          </p:nvPr>
        </p:nvSpPr>
        <p:spPr/>
        <p:txBody>
          <a:bodyPr/>
          <a:lstStyle/>
          <a:p>
            <a:r>
              <a:rPr lang="es-ES_tradnl" dirty="0"/>
              <a:t>Latinoamérica</a:t>
            </a:r>
          </a:p>
        </p:txBody>
      </p:sp>
      <p:sp>
        <p:nvSpPr>
          <p:cNvPr id="4" name="Marcador de contenido 3">
            <a:extLst>
              <a:ext uri="{FF2B5EF4-FFF2-40B4-BE49-F238E27FC236}">
                <a16:creationId xmlns:a16="http://schemas.microsoft.com/office/drawing/2014/main" id="{8B3116C8-678E-425E-281F-78FE021FC54C}"/>
              </a:ext>
            </a:extLst>
          </p:cNvPr>
          <p:cNvSpPr>
            <a:spLocks noGrp="1"/>
          </p:cNvSpPr>
          <p:nvPr>
            <p:ph idx="1"/>
          </p:nvPr>
        </p:nvSpPr>
        <p:spPr/>
        <p:txBody>
          <a:bodyPr>
            <a:normAutofit/>
          </a:bodyPr>
          <a:lstStyle/>
          <a:p>
            <a:pPr algn="just"/>
            <a:r>
              <a:rPr lang="es-GT" dirty="0"/>
              <a:t>America Latina y el Caribe (AL&amp;C) presenta tasas de electrificación mucho más elevadas que las de otras regiones del mundo. Aproximadamente el 97% de su población accede a la electricidad. Ello ha sido así debido al esfuerzo realizado en la conformación de los mercados nacionales, así como también al elevado nivel de urbanización de la población, que alcanza en promedio el 80% del total.</a:t>
            </a:r>
          </a:p>
          <a:p>
            <a:pPr algn="just"/>
            <a:r>
              <a:rPr lang="es-GT" dirty="0"/>
              <a:t>En Latinoamérica la potencia instalada al 2019, superó los 275.000 MW . La estructura de potencia instalada es considerada limpia, ya que predomina la hidroelectricidad con el 50% del total, y el resto de las renovables alcanzan al 9% del total.</a:t>
            </a:r>
          </a:p>
        </p:txBody>
      </p:sp>
    </p:spTree>
    <p:extLst>
      <p:ext uri="{BB962C8B-B14F-4D97-AF65-F5344CB8AC3E}">
        <p14:creationId xmlns:p14="http://schemas.microsoft.com/office/powerpoint/2010/main" val="87751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B64E29-40A8-36ED-8A77-5798805C4721}"/>
              </a:ext>
            </a:extLst>
          </p:cNvPr>
          <p:cNvSpPr>
            <a:spLocks noGrp="1"/>
          </p:cNvSpPr>
          <p:nvPr>
            <p:ph type="title"/>
          </p:nvPr>
        </p:nvSpPr>
        <p:spPr/>
        <p:txBody>
          <a:bodyPr/>
          <a:lstStyle/>
          <a:p>
            <a:endParaRPr lang="es-ES_tradnl"/>
          </a:p>
        </p:txBody>
      </p:sp>
      <p:pic>
        <p:nvPicPr>
          <p:cNvPr id="1026" name="Picture 2" descr="Estadísticas de Energía – MEM">
            <a:extLst>
              <a:ext uri="{FF2B5EF4-FFF2-40B4-BE49-F238E27FC236}">
                <a16:creationId xmlns:a16="http://schemas.microsoft.com/office/drawing/2014/main" id="{0394A2C9-EA1F-FE54-8A71-795686309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309563"/>
            <a:ext cx="9753600"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9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ED5947-731F-738F-F67B-35CBB51519A1}"/>
              </a:ext>
            </a:extLst>
          </p:cNvPr>
          <p:cNvSpPr>
            <a:spLocks noGrp="1"/>
          </p:cNvSpPr>
          <p:nvPr>
            <p:ph type="title"/>
          </p:nvPr>
        </p:nvSpPr>
        <p:spPr>
          <a:xfrm>
            <a:off x="1522413" y="189723"/>
            <a:ext cx="9144000" cy="1144556"/>
          </a:xfrm>
        </p:spPr>
        <p:txBody>
          <a:bodyPr anchor="b">
            <a:normAutofit/>
          </a:bodyPr>
          <a:lstStyle/>
          <a:p>
            <a:pPr algn="ctr"/>
            <a:r>
              <a:rPr lang="es-GT" dirty="0">
                <a:solidFill>
                  <a:schemeClr val="tx2">
                    <a:lumMod val="85000"/>
                    <a:lumOff val="15000"/>
                  </a:schemeClr>
                </a:solidFill>
              </a:rPr>
              <a:t>CAPACIDAD EFECTIVA EN EL SISTEMA ELECTRICO NACIONAL DICIEMBRE DE 2021 </a:t>
            </a:r>
            <a:endParaRPr lang="es-ES_tradnl" dirty="0">
              <a:solidFill>
                <a:schemeClr val="tx2">
                  <a:lumMod val="85000"/>
                  <a:lumOff val="15000"/>
                </a:schemeClr>
              </a:solidFill>
            </a:endParaRPr>
          </a:p>
        </p:txBody>
      </p:sp>
      <p:pic>
        <p:nvPicPr>
          <p:cNvPr id="4" name="Imagen 3">
            <a:extLst>
              <a:ext uri="{FF2B5EF4-FFF2-40B4-BE49-F238E27FC236}">
                <a16:creationId xmlns:a16="http://schemas.microsoft.com/office/drawing/2014/main" id="{22475711-6956-903B-60B8-10BE60602A38}"/>
              </a:ext>
            </a:extLst>
          </p:cNvPr>
          <p:cNvPicPr>
            <a:picLocks noChangeAspect="1"/>
          </p:cNvPicPr>
          <p:nvPr/>
        </p:nvPicPr>
        <p:blipFill>
          <a:blip r:embed="rId2"/>
          <a:stretch>
            <a:fillRect/>
          </a:stretch>
        </p:blipFill>
        <p:spPr>
          <a:xfrm>
            <a:off x="2120112" y="1556793"/>
            <a:ext cx="8222772" cy="5111484"/>
          </a:xfrm>
          <a:prstGeom prst="rect">
            <a:avLst/>
          </a:prstGeom>
          <a:noFill/>
          <a:effectLst>
            <a:outerShdw blurRad="50800" dist="50800" dir="5400000" algn="ctr" rotWithShape="0">
              <a:schemeClr val="bg2">
                <a:lumMod val="60000"/>
                <a:lumOff val="40000"/>
              </a:schemeClr>
            </a:outerShdw>
          </a:effectLst>
        </p:spPr>
      </p:pic>
    </p:spTree>
    <p:extLst>
      <p:ext uri="{BB962C8B-B14F-4D97-AF65-F5344CB8AC3E}">
        <p14:creationId xmlns:p14="http://schemas.microsoft.com/office/powerpoint/2010/main" val="238287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02B1348-67C3-0784-CF7A-A94463C0B9C5}"/>
              </a:ext>
            </a:extLst>
          </p:cNvPr>
          <p:cNvSpPr>
            <a:spLocks noGrp="1"/>
          </p:cNvSpPr>
          <p:nvPr>
            <p:ph type="title"/>
          </p:nvPr>
        </p:nvSpPr>
        <p:spPr/>
        <p:txBody>
          <a:bodyPr>
            <a:normAutofit fontScale="90000"/>
          </a:bodyPr>
          <a:lstStyle/>
          <a:p>
            <a:pPr algn="ctr">
              <a:defRPr sz="1800" b="1" i="0" u="none" strike="noStrike" kern="1200" baseline="0">
                <a:solidFill>
                  <a:sysClr val="windowText" lastClr="000000"/>
                </a:solidFill>
                <a:latin typeface="+mn-lt"/>
                <a:ea typeface="+mn-ea"/>
                <a:cs typeface="+mn-cs"/>
              </a:defRPr>
            </a:pPr>
            <a:r>
              <a:rPr lang="es-GT" sz="4000" dirty="0">
                <a:solidFill>
                  <a:schemeClr val="tx2">
                    <a:lumMod val="85000"/>
                    <a:lumOff val="15000"/>
                  </a:schemeClr>
                </a:solidFill>
              </a:rPr>
              <a:t>PARTICIPACIÓN EN PRODUCCIÓN  DE ENERGÍA POR  TIPO DE TECNOLOGÍA  2021</a:t>
            </a:r>
            <a:br>
              <a:rPr lang="es-GT" dirty="0"/>
            </a:br>
            <a:endParaRPr lang="es-ES_tradnl" dirty="0"/>
          </a:p>
        </p:txBody>
      </p:sp>
      <p:graphicFrame>
        <p:nvGraphicFramePr>
          <p:cNvPr id="7" name="Chart 1">
            <a:extLst>
              <a:ext uri="{FF2B5EF4-FFF2-40B4-BE49-F238E27FC236}">
                <a16:creationId xmlns:a16="http://schemas.microsoft.com/office/drawing/2014/main" id="{00000000-0008-0000-0200-000001000100}"/>
              </a:ext>
            </a:extLst>
          </p:cNvPr>
          <p:cNvGraphicFramePr>
            <a:graphicFrameLocks/>
          </p:cNvGraphicFramePr>
          <p:nvPr>
            <p:extLst>
              <p:ext uri="{D42A27DB-BD31-4B8C-83A1-F6EECF244321}">
                <p14:modId xmlns:p14="http://schemas.microsoft.com/office/powerpoint/2010/main" val="3863430239"/>
              </p:ext>
            </p:extLst>
          </p:nvPr>
        </p:nvGraphicFramePr>
        <p:xfrm>
          <a:off x="1053852" y="1597849"/>
          <a:ext cx="10513167" cy="50704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793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EABA7-745E-4675-ADAA-41EB51741045}"/>
              </a:ext>
            </a:extLst>
          </p:cNvPr>
          <p:cNvSpPr>
            <a:spLocks noGrp="1"/>
          </p:cNvSpPr>
          <p:nvPr>
            <p:ph type="title"/>
          </p:nvPr>
        </p:nvSpPr>
        <p:spPr/>
        <p:txBody>
          <a:bodyPr/>
          <a:lstStyle/>
          <a:p>
            <a:pPr algn="ctr"/>
            <a:r>
              <a:rPr lang="es-ES_tradnl" dirty="0"/>
              <a:t>AGENTES</a:t>
            </a:r>
          </a:p>
        </p:txBody>
      </p:sp>
      <p:pic>
        <p:nvPicPr>
          <p:cNvPr id="3" name="Imagen 2">
            <a:extLst>
              <a:ext uri="{FF2B5EF4-FFF2-40B4-BE49-F238E27FC236}">
                <a16:creationId xmlns:a16="http://schemas.microsoft.com/office/drawing/2014/main" id="{57E2C145-22DF-49C1-B96F-2F51713E62A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567036" y="1916832"/>
            <a:ext cx="9864080" cy="4392488"/>
          </a:xfrm>
          <a:prstGeom prst="rect">
            <a:avLst/>
          </a:prstGeom>
          <a:noFill/>
          <a:ln>
            <a:noFill/>
          </a:ln>
        </p:spPr>
      </p:pic>
      <p:sp>
        <p:nvSpPr>
          <p:cNvPr id="4" name="Rectángulo: esquinas diagonales cortadas 3">
            <a:extLst>
              <a:ext uri="{FF2B5EF4-FFF2-40B4-BE49-F238E27FC236}">
                <a16:creationId xmlns:a16="http://schemas.microsoft.com/office/drawing/2014/main" id="{15329905-B9C7-4844-96BB-0147D09F3CF2}"/>
              </a:ext>
            </a:extLst>
          </p:cNvPr>
          <p:cNvSpPr/>
          <p:nvPr/>
        </p:nvSpPr>
        <p:spPr>
          <a:xfrm>
            <a:off x="22774" y="1916832"/>
            <a:ext cx="2376264" cy="172819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95E2605-A165-4F65-9256-8D3AE95E8897}"/>
              </a:ext>
            </a:extLst>
          </p:cNvPr>
          <p:cNvSpPr txBox="1"/>
          <p:nvPr/>
        </p:nvSpPr>
        <p:spPr>
          <a:xfrm flipH="1">
            <a:off x="405780" y="2348880"/>
            <a:ext cx="1440160" cy="1077218"/>
          </a:xfrm>
          <a:prstGeom prst="rect">
            <a:avLst/>
          </a:prstGeom>
          <a:noFill/>
        </p:spPr>
        <p:txBody>
          <a:bodyPr wrap="square" rtlCol="0">
            <a:spAutoFit/>
          </a:bodyPr>
          <a:lstStyle/>
          <a:p>
            <a:pPr algn="ctr"/>
            <a:r>
              <a:rPr lang="es-ES" sz="2800" dirty="0"/>
              <a:t>1996</a:t>
            </a:r>
          </a:p>
          <a:p>
            <a:endParaRPr lang="es-ES" dirty="0"/>
          </a:p>
          <a:p>
            <a:r>
              <a:rPr lang="es-ES" dirty="0"/>
              <a:t>3 ACTORES</a:t>
            </a:r>
          </a:p>
        </p:txBody>
      </p:sp>
    </p:spTree>
    <p:extLst>
      <p:ext uri="{BB962C8B-B14F-4D97-AF65-F5344CB8AC3E}">
        <p14:creationId xmlns:p14="http://schemas.microsoft.com/office/powerpoint/2010/main" val="87497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A981C8-B7C5-4941-B11F-2C27E31E6563}"/>
              </a:ext>
            </a:extLst>
          </p:cNvPr>
          <p:cNvSpPr>
            <a:spLocks noGrp="1"/>
          </p:cNvSpPr>
          <p:nvPr>
            <p:ph type="title"/>
          </p:nvPr>
        </p:nvSpPr>
        <p:spPr/>
        <p:txBody>
          <a:bodyPr/>
          <a:lstStyle/>
          <a:p>
            <a:r>
              <a:rPr lang="es-ES_tradnl" dirty="0">
                <a:solidFill>
                  <a:schemeClr val="tx2">
                    <a:lumMod val="85000"/>
                    <a:lumOff val="15000"/>
                  </a:schemeClr>
                </a:solidFill>
              </a:rPr>
              <a:t>CARACTERIZACIÓN</a:t>
            </a:r>
          </a:p>
        </p:txBody>
      </p:sp>
      <p:pic>
        <p:nvPicPr>
          <p:cNvPr id="3" name="Imagen 2">
            <a:extLst>
              <a:ext uri="{FF2B5EF4-FFF2-40B4-BE49-F238E27FC236}">
                <a16:creationId xmlns:a16="http://schemas.microsoft.com/office/drawing/2014/main" id="{C2ACBDCC-1092-4997-AFFE-74402B5F97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7869" y="2072004"/>
            <a:ext cx="9468544" cy="4237316"/>
          </a:xfrm>
          <a:prstGeom prst="rect">
            <a:avLst/>
          </a:prstGeom>
          <a:noFill/>
          <a:ln>
            <a:noFill/>
          </a:ln>
        </p:spPr>
      </p:pic>
    </p:spTree>
    <p:extLst>
      <p:ext uri="{BB962C8B-B14F-4D97-AF65-F5344CB8AC3E}">
        <p14:creationId xmlns:p14="http://schemas.microsoft.com/office/powerpoint/2010/main" val="271136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A19EF1-2B91-479B-8ACE-D3967B11C80B}"/>
              </a:ext>
            </a:extLst>
          </p:cNvPr>
          <p:cNvSpPr>
            <a:spLocks noGrp="1"/>
          </p:cNvSpPr>
          <p:nvPr>
            <p:ph type="title"/>
          </p:nvPr>
        </p:nvSpPr>
        <p:spPr/>
        <p:txBody>
          <a:bodyPr/>
          <a:lstStyle/>
          <a:p>
            <a:r>
              <a:rPr lang="es-ES_tradnl" dirty="0">
                <a:solidFill>
                  <a:schemeClr val="tx2">
                    <a:lumMod val="85000"/>
                    <a:lumOff val="15000"/>
                  </a:schemeClr>
                </a:solidFill>
              </a:rPr>
              <a:t>COBERTURA</a:t>
            </a:r>
          </a:p>
        </p:txBody>
      </p:sp>
      <p:pic>
        <p:nvPicPr>
          <p:cNvPr id="3" name="Imagen 2">
            <a:extLst>
              <a:ext uri="{FF2B5EF4-FFF2-40B4-BE49-F238E27FC236}">
                <a16:creationId xmlns:a16="http://schemas.microsoft.com/office/drawing/2014/main" id="{23C91424-D2DC-4FE6-89F9-C1E345081E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6350" y="1772816"/>
            <a:ext cx="10188622" cy="4680520"/>
          </a:xfrm>
          <a:prstGeom prst="rect">
            <a:avLst/>
          </a:prstGeom>
          <a:noFill/>
          <a:ln>
            <a:noFill/>
          </a:ln>
        </p:spPr>
      </p:pic>
    </p:spTree>
    <p:extLst>
      <p:ext uri="{BB962C8B-B14F-4D97-AF65-F5344CB8AC3E}">
        <p14:creationId xmlns:p14="http://schemas.microsoft.com/office/powerpoint/2010/main" val="391776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999E3-DD62-4E86-95D7-B560B627D35E}"/>
              </a:ext>
            </a:extLst>
          </p:cNvPr>
          <p:cNvSpPr>
            <a:spLocks noGrp="1"/>
          </p:cNvSpPr>
          <p:nvPr>
            <p:ph type="title"/>
          </p:nvPr>
        </p:nvSpPr>
        <p:spPr/>
        <p:txBody>
          <a:bodyPr/>
          <a:lstStyle/>
          <a:p>
            <a:r>
              <a:rPr lang="es-ES_tradnl" dirty="0">
                <a:solidFill>
                  <a:schemeClr val="tx2">
                    <a:lumMod val="85000"/>
                    <a:lumOff val="15000"/>
                  </a:schemeClr>
                </a:solidFill>
              </a:rPr>
              <a:t>PRECIO PROMEDIO USUARIO FINAL</a:t>
            </a:r>
          </a:p>
        </p:txBody>
      </p:sp>
      <p:pic>
        <p:nvPicPr>
          <p:cNvPr id="3" name="Imagen 2">
            <a:extLst>
              <a:ext uri="{FF2B5EF4-FFF2-40B4-BE49-F238E27FC236}">
                <a16:creationId xmlns:a16="http://schemas.microsoft.com/office/drawing/2014/main" id="{4281892F-1CB1-4BB0-9F83-4745C7B7A403}"/>
              </a:ext>
            </a:extLst>
          </p:cNvPr>
          <p:cNvPicPr>
            <a:picLocks noChangeAspect="1"/>
          </p:cNvPicPr>
          <p:nvPr/>
        </p:nvPicPr>
        <p:blipFill>
          <a:blip r:embed="rId2"/>
          <a:stretch>
            <a:fillRect/>
          </a:stretch>
        </p:blipFill>
        <p:spPr>
          <a:xfrm>
            <a:off x="1269876" y="1844824"/>
            <a:ext cx="10009111" cy="4823453"/>
          </a:xfrm>
          <a:prstGeom prst="rect">
            <a:avLst/>
          </a:prstGeom>
        </p:spPr>
      </p:pic>
    </p:spTree>
    <p:extLst>
      <p:ext uri="{BB962C8B-B14F-4D97-AF65-F5344CB8AC3E}">
        <p14:creationId xmlns:p14="http://schemas.microsoft.com/office/powerpoint/2010/main" val="376642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80B233-48D2-43A7-AC3C-CFEEA5D9DD24}"/>
              </a:ext>
            </a:extLst>
          </p:cNvPr>
          <p:cNvSpPr>
            <a:spLocks noGrp="1"/>
          </p:cNvSpPr>
          <p:nvPr>
            <p:ph type="title"/>
          </p:nvPr>
        </p:nvSpPr>
        <p:spPr/>
        <p:txBody>
          <a:bodyPr/>
          <a:lstStyle/>
          <a:p>
            <a:r>
              <a:rPr lang="es-ES_tradnl" dirty="0">
                <a:solidFill>
                  <a:schemeClr val="tx2">
                    <a:lumMod val="85000"/>
                    <a:lumOff val="15000"/>
                  </a:schemeClr>
                </a:solidFill>
              </a:rPr>
              <a:t>EVOLUCIÓN TARIFAS</a:t>
            </a:r>
          </a:p>
        </p:txBody>
      </p:sp>
      <p:sp>
        <p:nvSpPr>
          <p:cNvPr id="5" name="Rectángulo 4">
            <a:extLst>
              <a:ext uri="{FF2B5EF4-FFF2-40B4-BE49-F238E27FC236}">
                <a16:creationId xmlns:a16="http://schemas.microsoft.com/office/drawing/2014/main" id="{382CAC6D-A00C-4FF4-BE2E-406CFF87681A}"/>
              </a:ext>
            </a:extLst>
          </p:cNvPr>
          <p:cNvSpPr/>
          <p:nvPr/>
        </p:nvSpPr>
        <p:spPr>
          <a:xfrm>
            <a:off x="334698" y="1580230"/>
            <a:ext cx="11855052" cy="5016758"/>
          </a:xfrm>
          <a:prstGeom prst="rect">
            <a:avLst/>
          </a:prstGeom>
        </p:spPr>
        <p:txBody>
          <a:bodyPr wrap="square">
            <a:spAutoFit/>
          </a:bodyPr>
          <a:lstStyle/>
          <a:p>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EEGSA aplica tarifa por kWh</a:t>
            </a:r>
          </a:p>
          <a:p>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Precio en 2000: Q3.50 (US $ 0.47)</a:t>
            </a:r>
            <a:br>
              <a:rPr lang="es-ES_tradnl" sz="3200" dirty="0">
                <a:solidFill>
                  <a:schemeClr val="tx2">
                    <a:lumMod val="85000"/>
                    <a:lumOff val="15000"/>
                  </a:schemeClr>
                </a:solidFill>
                <a:latin typeface="Calibri" panose="020F0502020204030204" pitchFamily="34" charset="0"/>
                <a:ea typeface="Times New Roman" panose="02020603050405020304" pitchFamily="18" charset="0"/>
              </a:rPr>
            </a:br>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Precio en 2010: Q2.80 (US $ 0.37)</a:t>
            </a:r>
            <a:br>
              <a:rPr lang="es-ES_tradnl" sz="3200" dirty="0">
                <a:solidFill>
                  <a:schemeClr val="tx2">
                    <a:lumMod val="85000"/>
                    <a:lumOff val="15000"/>
                  </a:schemeClr>
                </a:solidFill>
                <a:latin typeface="Calibri" panose="020F0502020204030204" pitchFamily="34" charset="0"/>
                <a:ea typeface="Times New Roman" panose="02020603050405020304" pitchFamily="18" charset="0"/>
              </a:rPr>
            </a:br>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Precio en 2013: Q2.37 (US $ 0.32)</a:t>
            </a:r>
            <a:br>
              <a:rPr lang="es-ES_tradnl" sz="3200" dirty="0">
                <a:solidFill>
                  <a:schemeClr val="tx2">
                    <a:lumMod val="85000"/>
                    <a:lumOff val="15000"/>
                  </a:schemeClr>
                </a:solidFill>
                <a:latin typeface="Calibri" panose="020F0502020204030204" pitchFamily="34" charset="0"/>
                <a:ea typeface="Times New Roman" panose="02020603050405020304" pitchFamily="18" charset="0"/>
              </a:rPr>
            </a:br>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Precio en 2017: Q1.14 (US $ 0.15)</a:t>
            </a:r>
            <a:br>
              <a:rPr lang="es-ES_tradnl" sz="3200" dirty="0">
                <a:solidFill>
                  <a:schemeClr val="tx2">
                    <a:lumMod val="85000"/>
                    <a:lumOff val="15000"/>
                  </a:schemeClr>
                </a:solidFill>
                <a:latin typeface="Calibri" panose="020F0502020204030204" pitchFamily="34" charset="0"/>
                <a:ea typeface="Times New Roman" panose="02020603050405020304" pitchFamily="18" charset="0"/>
              </a:rPr>
            </a:br>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Precio en 2018: Q1.17 (US $ 0.15)</a:t>
            </a:r>
            <a:br>
              <a:rPr lang="es-ES_tradnl" sz="3200" dirty="0">
                <a:solidFill>
                  <a:schemeClr val="tx2">
                    <a:lumMod val="85000"/>
                    <a:lumOff val="15000"/>
                  </a:schemeClr>
                </a:solidFill>
                <a:latin typeface="Calibri" panose="020F0502020204030204" pitchFamily="34" charset="0"/>
                <a:ea typeface="Times New Roman" panose="02020603050405020304" pitchFamily="18" charset="0"/>
              </a:rPr>
            </a:br>
            <a:r>
              <a:rPr lang="es-ES_tradnl" sz="3200" dirty="0">
                <a:solidFill>
                  <a:schemeClr val="tx2">
                    <a:lumMod val="85000"/>
                    <a:lumOff val="15000"/>
                  </a:schemeClr>
                </a:solidFill>
                <a:latin typeface="Calibri" panose="020F0502020204030204" pitchFamily="34" charset="0"/>
                <a:ea typeface="Times New Roman" panose="02020603050405020304" pitchFamily="18" charset="0"/>
              </a:rPr>
              <a:t>Precio en 2021: Q1.23 (US $ 0.16)</a:t>
            </a:r>
          </a:p>
          <a:p>
            <a:r>
              <a:rPr lang="es-ES_tradnl" sz="3200" dirty="0">
                <a:solidFill>
                  <a:schemeClr val="tx2">
                    <a:lumMod val="85000"/>
                    <a:lumOff val="15000"/>
                  </a:schemeClr>
                </a:solidFill>
                <a:latin typeface="Calibri" panose="020F0502020204030204" pitchFamily="34" charset="0"/>
              </a:rPr>
              <a:t>Y tarifa social para consumidores menores de 75 kwh mes desde el 2002, tarifa de US $ 0.09, se financia con subsidio que traslada el gobierno  </a:t>
            </a:r>
            <a:endParaRPr lang="es-ES_tradnl" sz="3200" dirty="0">
              <a:solidFill>
                <a:schemeClr val="tx2">
                  <a:lumMod val="85000"/>
                  <a:lumOff val="15000"/>
                </a:schemeClr>
              </a:solidFill>
            </a:endParaRPr>
          </a:p>
        </p:txBody>
      </p:sp>
    </p:spTree>
    <p:extLst>
      <p:ext uri="{BB962C8B-B14F-4D97-AF65-F5344CB8AC3E}">
        <p14:creationId xmlns:p14="http://schemas.microsoft.com/office/powerpoint/2010/main" val="32669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03FFD8-DFEE-D5B5-C8DB-265BA51D0001}"/>
              </a:ext>
            </a:extLst>
          </p:cNvPr>
          <p:cNvSpPr>
            <a:spLocks noGrp="1"/>
          </p:cNvSpPr>
          <p:nvPr>
            <p:ph type="ctrTitle"/>
          </p:nvPr>
        </p:nvSpPr>
        <p:spPr>
          <a:xfrm>
            <a:off x="1522413" y="1905000"/>
            <a:ext cx="9144000" cy="2667000"/>
          </a:xfrm>
        </p:spPr>
        <p:txBody>
          <a:bodyPr anchor="b">
            <a:normAutofit/>
          </a:bodyPr>
          <a:lstStyle/>
          <a:p>
            <a:r>
              <a:rPr lang="es-ES_tradnl" dirty="0"/>
              <a:t>Reflexiones finales</a:t>
            </a:r>
          </a:p>
        </p:txBody>
      </p:sp>
      <p:sp>
        <p:nvSpPr>
          <p:cNvPr id="8" name="Subtitle 2">
            <a:extLst>
              <a:ext uri="{FF2B5EF4-FFF2-40B4-BE49-F238E27FC236}">
                <a16:creationId xmlns:a16="http://schemas.microsoft.com/office/drawing/2014/main" id="{96B50600-8457-C96D-6E30-2BBD806A0351}"/>
              </a:ext>
            </a:extLst>
          </p:cNvPr>
          <p:cNvSpPr>
            <a:spLocks noGrp="1"/>
          </p:cNvSpPr>
          <p:nvPr>
            <p:ph type="subTitle" idx="1"/>
          </p:nvPr>
        </p:nvSpPr>
        <p:spPr>
          <a:xfrm>
            <a:off x="1522413" y="5029200"/>
            <a:ext cx="8229600" cy="1143000"/>
          </a:xfrm>
        </p:spPr>
        <p:txBody>
          <a:bodyPr/>
          <a:lstStyle/>
          <a:p>
            <a:endParaRPr lang="en-US"/>
          </a:p>
        </p:txBody>
      </p:sp>
    </p:spTree>
    <p:extLst>
      <p:ext uri="{BB962C8B-B14F-4D97-AF65-F5344CB8AC3E}">
        <p14:creationId xmlns:p14="http://schemas.microsoft.com/office/powerpoint/2010/main" val="40584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0C73D-5F46-A278-85AF-4808F0891FB4}"/>
              </a:ext>
            </a:extLst>
          </p:cNvPr>
          <p:cNvSpPr>
            <a:spLocks noGrp="1"/>
          </p:cNvSpPr>
          <p:nvPr>
            <p:ph type="title"/>
          </p:nvPr>
        </p:nvSpPr>
        <p:spPr/>
        <p:txBody>
          <a:bodyPr/>
          <a:lstStyle/>
          <a:p>
            <a:r>
              <a:rPr lang="es-ES_tradnl" dirty="0"/>
              <a:t>Primeras conclusiones</a:t>
            </a:r>
          </a:p>
        </p:txBody>
      </p:sp>
      <p:sp>
        <p:nvSpPr>
          <p:cNvPr id="3" name="Marcador de contenido 2">
            <a:extLst>
              <a:ext uri="{FF2B5EF4-FFF2-40B4-BE49-F238E27FC236}">
                <a16:creationId xmlns:a16="http://schemas.microsoft.com/office/drawing/2014/main" id="{D8C7128B-2471-106A-04CC-6CB62FD84014}"/>
              </a:ext>
            </a:extLst>
          </p:cNvPr>
          <p:cNvSpPr>
            <a:spLocks noGrp="1"/>
          </p:cNvSpPr>
          <p:nvPr>
            <p:ph idx="1"/>
          </p:nvPr>
        </p:nvSpPr>
        <p:spPr>
          <a:xfrm>
            <a:off x="729816" y="2492896"/>
            <a:ext cx="10729191" cy="3629679"/>
          </a:xfrm>
        </p:spPr>
        <p:txBody>
          <a:bodyPr>
            <a:normAutofit/>
          </a:bodyPr>
          <a:lstStyle/>
          <a:p>
            <a:r>
              <a:rPr lang="es-ES_tradnl" dirty="0"/>
              <a:t>Leyes Marco</a:t>
            </a:r>
          </a:p>
          <a:p>
            <a:r>
              <a:rPr lang="es-ES_tradnl" dirty="0"/>
              <a:t>Un Rector sectorial</a:t>
            </a:r>
          </a:p>
          <a:p>
            <a:r>
              <a:rPr lang="es-ES_tradnl" dirty="0"/>
              <a:t>Actores definidos de forma variada.</a:t>
            </a:r>
          </a:p>
          <a:p>
            <a:r>
              <a:rPr lang="es-ES_tradnl" dirty="0"/>
              <a:t>Sistemas Nacionales interconectados</a:t>
            </a:r>
          </a:p>
          <a:p>
            <a:r>
              <a:rPr lang="es-ES_tradnl" dirty="0"/>
              <a:t>Interconexiones regionales o entre países</a:t>
            </a:r>
          </a:p>
          <a:p>
            <a:r>
              <a:rPr lang="es-ES_tradnl" dirty="0"/>
              <a:t>Participación del Estado</a:t>
            </a:r>
          </a:p>
          <a:p>
            <a:endParaRPr lang="es-ES_tradnl" dirty="0"/>
          </a:p>
          <a:p>
            <a:endParaRPr lang="es-ES_tradnl" dirty="0"/>
          </a:p>
        </p:txBody>
      </p:sp>
    </p:spTree>
    <p:extLst>
      <p:ext uri="{BB962C8B-B14F-4D97-AF65-F5344CB8AC3E}">
        <p14:creationId xmlns:p14="http://schemas.microsoft.com/office/powerpoint/2010/main" val="2370435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01359E42-4656-C6C9-5501-3B58707BC372}"/>
              </a:ext>
            </a:extLst>
          </p:cNvPr>
          <p:cNvSpPr>
            <a:spLocks noGrp="1"/>
          </p:cNvSpPr>
          <p:nvPr>
            <p:ph type="title"/>
          </p:nvPr>
        </p:nvSpPr>
        <p:spPr/>
        <p:txBody>
          <a:bodyPr/>
          <a:lstStyle/>
          <a:p>
            <a:r>
              <a:rPr lang="es-ES_tradnl" dirty="0"/>
              <a:t>Latinoamérica</a:t>
            </a:r>
          </a:p>
        </p:txBody>
      </p:sp>
      <p:sp>
        <p:nvSpPr>
          <p:cNvPr id="4" name="Marcador de contenido 3">
            <a:extLst>
              <a:ext uri="{FF2B5EF4-FFF2-40B4-BE49-F238E27FC236}">
                <a16:creationId xmlns:a16="http://schemas.microsoft.com/office/drawing/2014/main" id="{8B3116C8-678E-425E-281F-78FE021FC54C}"/>
              </a:ext>
            </a:extLst>
          </p:cNvPr>
          <p:cNvSpPr>
            <a:spLocks noGrp="1"/>
          </p:cNvSpPr>
          <p:nvPr>
            <p:ph idx="1"/>
          </p:nvPr>
        </p:nvSpPr>
        <p:spPr/>
        <p:txBody>
          <a:bodyPr>
            <a:normAutofit/>
          </a:bodyPr>
          <a:lstStyle/>
          <a:p>
            <a:pPr algn="just"/>
            <a:r>
              <a:rPr lang="es-GT" dirty="0"/>
              <a:t>Si bien, es relevante la participación de las renovables, la existencia de importantes potenciales, y el descenso de costos de instalación, permiten augurar crecientes inversiones. En el caso de la hidroenergía es sabido que solamente se utiliza el 23% de su potencial. El potencial geotérmico de la región, se estima dentro de un rango amplio que va desde los 3.600 MW a más de 15.000 MW. El potencial eólico alcanza los 471.000 MW y el potencial medio solar es de 500 W/m2 , uno de los más altos índices de intensidad solar.</a:t>
            </a:r>
          </a:p>
        </p:txBody>
      </p:sp>
    </p:spTree>
    <p:extLst>
      <p:ext uri="{BB962C8B-B14F-4D97-AF65-F5344CB8AC3E}">
        <p14:creationId xmlns:p14="http://schemas.microsoft.com/office/powerpoint/2010/main" val="326111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B0C73D-5F46-A278-85AF-4808F0891FB4}"/>
              </a:ext>
            </a:extLst>
          </p:cNvPr>
          <p:cNvSpPr>
            <a:spLocks noGrp="1"/>
          </p:cNvSpPr>
          <p:nvPr>
            <p:ph type="title"/>
          </p:nvPr>
        </p:nvSpPr>
        <p:spPr/>
        <p:txBody>
          <a:bodyPr/>
          <a:lstStyle/>
          <a:p>
            <a:r>
              <a:rPr lang="es-ES_tradnl" dirty="0"/>
              <a:t>Primeras conclusiones</a:t>
            </a:r>
          </a:p>
        </p:txBody>
      </p:sp>
      <p:sp>
        <p:nvSpPr>
          <p:cNvPr id="3" name="Marcador de contenido 2">
            <a:extLst>
              <a:ext uri="{FF2B5EF4-FFF2-40B4-BE49-F238E27FC236}">
                <a16:creationId xmlns:a16="http://schemas.microsoft.com/office/drawing/2014/main" id="{D8C7128B-2471-106A-04CC-6CB62FD84014}"/>
              </a:ext>
            </a:extLst>
          </p:cNvPr>
          <p:cNvSpPr>
            <a:spLocks noGrp="1"/>
          </p:cNvSpPr>
          <p:nvPr>
            <p:ph idx="1"/>
          </p:nvPr>
        </p:nvSpPr>
        <p:spPr>
          <a:xfrm>
            <a:off x="729816" y="2420888"/>
            <a:ext cx="10729191" cy="3989719"/>
          </a:xfrm>
        </p:spPr>
        <p:txBody>
          <a:bodyPr>
            <a:normAutofit/>
          </a:bodyPr>
          <a:lstStyle/>
          <a:p>
            <a:r>
              <a:rPr lang="es-ES_tradnl" dirty="0"/>
              <a:t>Inversiones mayoritarias del Sector Privado</a:t>
            </a:r>
          </a:p>
          <a:p>
            <a:r>
              <a:rPr lang="es-ES_tradnl" dirty="0"/>
              <a:t>Subvenciones transparentes a los mas pobres</a:t>
            </a:r>
          </a:p>
          <a:p>
            <a:r>
              <a:rPr lang="es-GT" dirty="0"/>
              <a:t>No todos los países planifican su sector eléctrico sistemáticamente</a:t>
            </a:r>
          </a:p>
          <a:p>
            <a:r>
              <a:rPr lang="es-GT" dirty="0"/>
              <a:t>Programas de electrificación rural</a:t>
            </a:r>
          </a:p>
          <a:p>
            <a:r>
              <a:rPr lang="es-GT" dirty="0"/>
              <a:t>Inversiones en Transporte</a:t>
            </a:r>
          </a:p>
          <a:p>
            <a:r>
              <a:rPr lang="es-GT" dirty="0"/>
              <a:t>Programas permanentes de reducción de perdidas</a:t>
            </a:r>
            <a:endParaRPr lang="es-ES_tradnl" dirty="0"/>
          </a:p>
          <a:p>
            <a:endParaRPr lang="es-ES_tradnl" dirty="0"/>
          </a:p>
          <a:p>
            <a:endParaRPr lang="es-ES_tradnl" dirty="0"/>
          </a:p>
        </p:txBody>
      </p:sp>
    </p:spTree>
    <p:extLst>
      <p:ext uri="{BB962C8B-B14F-4D97-AF65-F5344CB8AC3E}">
        <p14:creationId xmlns:p14="http://schemas.microsoft.com/office/powerpoint/2010/main" val="398974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42A1D4-C3F3-3DBE-BD62-00F275F34047}"/>
              </a:ext>
            </a:extLst>
          </p:cNvPr>
          <p:cNvSpPr>
            <a:spLocks noGrp="1"/>
          </p:cNvSpPr>
          <p:nvPr>
            <p:ph type="title"/>
          </p:nvPr>
        </p:nvSpPr>
        <p:spPr/>
        <p:txBody>
          <a:bodyPr/>
          <a:lstStyle/>
          <a:p>
            <a:endParaRPr lang="es-ES_tradnl"/>
          </a:p>
        </p:txBody>
      </p:sp>
      <p:sp>
        <p:nvSpPr>
          <p:cNvPr id="3" name="Marcador de contenido 2">
            <a:extLst>
              <a:ext uri="{FF2B5EF4-FFF2-40B4-BE49-F238E27FC236}">
                <a16:creationId xmlns:a16="http://schemas.microsoft.com/office/drawing/2014/main" id="{B42A5CE8-1C86-6E9F-E44A-B977D7466CEA}"/>
              </a:ext>
            </a:extLst>
          </p:cNvPr>
          <p:cNvSpPr>
            <a:spLocks noGrp="1"/>
          </p:cNvSpPr>
          <p:nvPr>
            <p:ph idx="1"/>
          </p:nvPr>
        </p:nvSpPr>
        <p:spPr/>
        <p:txBody>
          <a:bodyPr>
            <a:normAutofit lnSpcReduction="10000"/>
          </a:bodyPr>
          <a:lstStyle/>
          <a:p>
            <a:r>
              <a:rPr lang="es-ES_tradnl" dirty="0"/>
              <a:t>Sector intensivo en inversiones permanentes</a:t>
            </a:r>
          </a:p>
          <a:p>
            <a:r>
              <a:rPr lang="es-ES_tradnl" dirty="0"/>
              <a:t>Flujos financieros relevantes</a:t>
            </a:r>
          </a:p>
          <a:p>
            <a:r>
              <a:rPr lang="es-ES_tradnl" dirty="0"/>
              <a:t>Contratos de generación de largo plazo (80%) y de oportunidad (20%), esquemas de competencia</a:t>
            </a:r>
          </a:p>
          <a:p>
            <a:r>
              <a:rPr lang="es-ES_tradnl" dirty="0"/>
              <a:t>Sistemas de transmisión agiles y con capacidades de intercambio</a:t>
            </a:r>
          </a:p>
          <a:p>
            <a:r>
              <a:rPr lang="es-ES_tradnl" dirty="0"/>
              <a:t>Reguladores muy fuertes y con autonomía, estructuras técnicas solidas</a:t>
            </a:r>
          </a:p>
          <a:p>
            <a:r>
              <a:rPr lang="es-ES_tradnl" dirty="0"/>
              <a:t>Operadores del mercado autónomos</a:t>
            </a:r>
          </a:p>
          <a:p>
            <a:r>
              <a:rPr lang="es-ES_tradnl" dirty="0"/>
              <a:t>Tarifas reales ( subsidios transparentes) </a:t>
            </a:r>
          </a:p>
          <a:p>
            <a:endParaRPr lang="es-ES_tradnl" dirty="0"/>
          </a:p>
        </p:txBody>
      </p:sp>
    </p:spTree>
    <p:extLst>
      <p:ext uri="{BB962C8B-B14F-4D97-AF65-F5344CB8AC3E}">
        <p14:creationId xmlns:p14="http://schemas.microsoft.com/office/powerpoint/2010/main" val="343042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1E46DE-7A03-32E4-65EF-C02FC8B6A6F1}"/>
              </a:ext>
            </a:extLst>
          </p:cNvPr>
          <p:cNvSpPr>
            <a:spLocks noGrp="1"/>
          </p:cNvSpPr>
          <p:nvPr>
            <p:ph type="title"/>
          </p:nvPr>
        </p:nvSpPr>
        <p:spPr/>
        <p:txBody>
          <a:bodyPr/>
          <a:lstStyle/>
          <a:p>
            <a:endParaRPr lang="es-ES_tradnl"/>
          </a:p>
        </p:txBody>
      </p:sp>
      <p:sp>
        <p:nvSpPr>
          <p:cNvPr id="3" name="Marcador de contenido 2">
            <a:extLst>
              <a:ext uri="{FF2B5EF4-FFF2-40B4-BE49-F238E27FC236}">
                <a16:creationId xmlns:a16="http://schemas.microsoft.com/office/drawing/2014/main" id="{31EC9D32-4638-5518-904D-DB6B708646B2}"/>
              </a:ext>
            </a:extLst>
          </p:cNvPr>
          <p:cNvSpPr>
            <a:spLocks noGrp="1"/>
          </p:cNvSpPr>
          <p:nvPr>
            <p:ph idx="1"/>
          </p:nvPr>
        </p:nvSpPr>
        <p:spPr/>
        <p:txBody>
          <a:bodyPr/>
          <a:lstStyle/>
          <a:p>
            <a:r>
              <a:rPr lang="es-ES_tradnl" dirty="0"/>
              <a:t>Inversiones estratégicas en reducción de perdidas</a:t>
            </a:r>
          </a:p>
          <a:p>
            <a:r>
              <a:rPr lang="es-ES_tradnl" dirty="0"/>
              <a:t>Reglas claras y de largo plazo</a:t>
            </a:r>
          </a:p>
          <a:p>
            <a:r>
              <a:rPr lang="es-ES_tradnl" dirty="0"/>
              <a:t>Concursos públicos nacionales e internacionales competitivos</a:t>
            </a:r>
          </a:p>
          <a:p>
            <a:r>
              <a:rPr lang="es-ES_tradnl" dirty="0"/>
              <a:t>Industria eminentemente técnica</a:t>
            </a:r>
          </a:p>
          <a:p>
            <a:r>
              <a:rPr lang="es-ES_tradnl" dirty="0"/>
              <a:t>Decisiones políticas </a:t>
            </a:r>
          </a:p>
          <a:p>
            <a:endParaRPr lang="es-ES_tradnl" dirty="0"/>
          </a:p>
          <a:p>
            <a:endParaRPr lang="es-ES_tradnl" dirty="0"/>
          </a:p>
        </p:txBody>
      </p:sp>
    </p:spTree>
    <p:extLst>
      <p:ext uri="{BB962C8B-B14F-4D97-AF65-F5344CB8AC3E}">
        <p14:creationId xmlns:p14="http://schemas.microsoft.com/office/powerpoint/2010/main" val="231400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95311-F14B-F050-0E39-B3C05D4BF4CB}"/>
              </a:ext>
            </a:extLst>
          </p:cNvPr>
          <p:cNvSpPr>
            <a:spLocks noGrp="1"/>
          </p:cNvSpPr>
          <p:nvPr>
            <p:ph type="title"/>
          </p:nvPr>
        </p:nvSpPr>
        <p:spPr/>
        <p:txBody>
          <a:bodyPr/>
          <a:lstStyle/>
          <a:p>
            <a:r>
              <a:rPr lang="es-ES_tradnl" dirty="0"/>
              <a:t>Colombia</a:t>
            </a:r>
          </a:p>
        </p:txBody>
      </p:sp>
      <p:sp>
        <p:nvSpPr>
          <p:cNvPr id="3" name="Marcador de contenido 2">
            <a:extLst>
              <a:ext uri="{FF2B5EF4-FFF2-40B4-BE49-F238E27FC236}">
                <a16:creationId xmlns:a16="http://schemas.microsoft.com/office/drawing/2014/main" id="{471DE3B6-CB51-C4B2-D338-C66F8BE8484F}"/>
              </a:ext>
            </a:extLst>
          </p:cNvPr>
          <p:cNvSpPr>
            <a:spLocks noGrp="1"/>
          </p:cNvSpPr>
          <p:nvPr>
            <p:ph idx="1"/>
          </p:nvPr>
        </p:nvSpPr>
        <p:spPr/>
        <p:txBody>
          <a:bodyPr>
            <a:normAutofit lnSpcReduction="10000"/>
          </a:bodyPr>
          <a:lstStyle/>
          <a:p>
            <a:pPr algn="just"/>
            <a:r>
              <a:rPr lang="es-GT" dirty="0"/>
              <a:t>En Colombia, el nivel de electrificación al 2019, alcanzó al 97% de la población, y la demanda máxima alcanza los 10.095 MW.</a:t>
            </a:r>
          </a:p>
          <a:p>
            <a:pPr algn="just"/>
            <a:r>
              <a:rPr lang="es-GT" dirty="0"/>
              <a:t>La evolución anual de la Capacidad Instalada en el SIN indica que en los últimos cuatro años no ha aumentado de manera significativa. En 2015 la capacidad instalada del SIN (septiembre), fue de 15,740 MW, con una variación de casi 1.5 % respecto al año anterior. </a:t>
            </a:r>
          </a:p>
          <a:p>
            <a:pPr algn="just"/>
            <a:r>
              <a:rPr lang="es-GT" dirty="0"/>
              <a:t>En la evolución histórica por tecnología de la capacidad instalada del SIN, se observa que la hidroelectricidad es relevante y mayoritaria, alcanzando casi 69.7 % del total instalado, seguida por centrales térmicas (gas, carbón y líquidos) con de 29.6%, otras tecnologías representan alrededor del 0.7% del total de la capacidad instalada del sistema. </a:t>
            </a:r>
          </a:p>
        </p:txBody>
      </p:sp>
    </p:spTree>
    <p:extLst>
      <p:ext uri="{BB962C8B-B14F-4D97-AF65-F5344CB8AC3E}">
        <p14:creationId xmlns:p14="http://schemas.microsoft.com/office/powerpoint/2010/main" val="167263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DB49F0-70BB-58A1-1E74-02945652F0CE}"/>
              </a:ext>
            </a:extLst>
          </p:cNvPr>
          <p:cNvSpPr>
            <a:spLocks noGrp="1"/>
          </p:cNvSpPr>
          <p:nvPr>
            <p:ph type="title"/>
          </p:nvPr>
        </p:nvSpPr>
        <p:spPr/>
        <p:txBody>
          <a:bodyPr/>
          <a:lstStyle/>
          <a:p>
            <a:r>
              <a:rPr lang="es-ES_tradnl" dirty="0"/>
              <a:t>Chile</a:t>
            </a:r>
          </a:p>
        </p:txBody>
      </p:sp>
      <p:sp>
        <p:nvSpPr>
          <p:cNvPr id="3" name="Marcador de contenido 2">
            <a:extLst>
              <a:ext uri="{FF2B5EF4-FFF2-40B4-BE49-F238E27FC236}">
                <a16:creationId xmlns:a16="http://schemas.microsoft.com/office/drawing/2014/main" id="{B3F9E479-A453-71F4-1685-ACC7271320BD}"/>
              </a:ext>
            </a:extLst>
          </p:cNvPr>
          <p:cNvSpPr>
            <a:spLocks noGrp="1"/>
          </p:cNvSpPr>
          <p:nvPr>
            <p:ph idx="1"/>
          </p:nvPr>
        </p:nvSpPr>
        <p:spPr/>
        <p:txBody>
          <a:bodyPr>
            <a:normAutofit/>
          </a:bodyPr>
          <a:lstStyle/>
          <a:p>
            <a:pPr algn="just"/>
            <a:r>
              <a:rPr lang="es-GT" dirty="0"/>
              <a:t>En Chile existen dos grandes sistemas interconectados asilados entre sí: Sistema Interconectado Central (SIC) y el Sistema Interconectado del Norte Grande (SING), además de los Sistemas Medianos (SSMM) de Lagos, Aysén y Magallanes. </a:t>
            </a:r>
          </a:p>
          <a:p>
            <a:pPr algn="just"/>
            <a:r>
              <a:rPr lang="es-GT" dirty="0"/>
              <a:t>La potencia instalada eléctrica neta al año 2019 ascendió a 22.045 MW, de los cuales 16.837 MW (76,4%) pertenecen al SIC y 5.032 MW (22,8%) al SING. El 0.8% restante se reparte entre los Sistemas Eléctricos Medianos. </a:t>
            </a:r>
          </a:p>
          <a:p>
            <a:pPr algn="just"/>
            <a:r>
              <a:rPr lang="es-GT" dirty="0"/>
              <a:t>El 58% del total de potencia eléctrica es termoeléctrico, 28% de hidroeléctrico convencional y el 14% corresponde a generación renovable de otras tecnologías. </a:t>
            </a:r>
            <a:endParaRPr lang="es-ES_tradnl" dirty="0"/>
          </a:p>
        </p:txBody>
      </p:sp>
    </p:spTree>
    <p:extLst>
      <p:ext uri="{BB962C8B-B14F-4D97-AF65-F5344CB8AC3E}">
        <p14:creationId xmlns:p14="http://schemas.microsoft.com/office/powerpoint/2010/main" val="3847753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307226-4E46-603B-460D-D76C4CA917AA}"/>
              </a:ext>
            </a:extLst>
          </p:cNvPr>
          <p:cNvSpPr>
            <a:spLocks noGrp="1"/>
          </p:cNvSpPr>
          <p:nvPr>
            <p:ph type="title"/>
          </p:nvPr>
        </p:nvSpPr>
        <p:spPr/>
        <p:txBody>
          <a:bodyPr/>
          <a:lstStyle/>
          <a:p>
            <a:r>
              <a:rPr lang="es-ES_tradnl" dirty="0"/>
              <a:t>SICA </a:t>
            </a:r>
          </a:p>
        </p:txBody>
      </p:sp>
      <p:sp>
        <p:nvSpPr>
          <p:cNvPr id="3" name="Marcador de contenido 2">
            <a:extLst>
              <a:ext uri="{FF2B5EF4-FFF2-40B4-BE49-F238E27FC236}">
                <a16:creationId xmlns:a16="http://schemas.microsoft.com/office/drawing/2014/main" id="{28ED0670-A9C5-E76A-5A0E-BE6FA0E363CA}"/>
              </a:ext>
            </a:extLst>
          </p:cNvPr>
          <p:cNvSpPr>
            <a:spLocks noGrp="1"/>
          </p:cNvSpPr>
          <p:nvPr>
            <p:ph idx="1"/>
          </p:nvPr>
        </p:nvSpPr>
        <p:spPr/>
        <p:txBody>
          <a:bodyPr>
            <a:normAutofit/>
          </a:bodyPr>
          <a:lstStyle/>
          <a:p>
            <a:pPr algn="just"/>
            <a:r>
              <a:rPr lang="es-GT" dirty="0"/>
              <a:t>En 2019 la generación de electricidad alcanzó 72.744 GWh, lo que superó en 3,6% la cifra de 2018, representando un crecimiento dinámico de más de un punto porcentual en comparación con los dos años anteriores. </a:t>
            </a:r>
          </a:p>
          <a:p>
            <a:pPr algn="just"/>
            <a:r>
              <a:rPr lang="es-GT" dirty="0"/>
              <a:t>En 2020 la generación de electricidad fue de 70.569 GWh, cifra que representa una contracción del 3% y fue a causa del confinamiento y otras medidas que adoptaron los países para contener la propagación de la pandemia.</a:t>
            </a:r>
          </a:p>
          <a:p>
            <a:pPr algn="just"/>
            <a:r>
              <a:rPr lang="es-GT" dirty="0"/>
              <a:t>En 2019 la capacidad instalada de la región creció en 5,9%, cifra similar a la registrada en 2018. La demanda máxima de potencia alcanzó en 2019 los 11.500 MW. </a:t>
            </a:r>
            <a:endParaRPr lang="es-ES_tradnl" dirty="0"/>
          </a:p>
        </p:txBody>
      </p:sp>
    </p:spTree>
    <p:extLst>
      <p:ext uri="{BB962C8B-B14F-4D97-AF65-F5344CB8AC3E}">
        <p14:creationId xmlns:p14="http://schemas.microsoft.com/office/powerpoint/2010/main" val="12165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A8A4D5-B0C6-1CE3-6E9B-46CD05C10531}"/>
              </a:ext>
            </a:extLst>
          </p:cNvPr>
          <p:cNvSpPr>
            <a:spLocks noGrp="1"/>
          </p:cNvSpPr>
          <p:nvPr>
            <p:ph type="title"/>
          </p:nvPr>
        </p:nvSpPr>
        <p:spPr/>
        <p:txBody>
          <a:bodyPr/>
          <a:lstStyle/>
          <a:p>
            <a:r>
              <a:rPr lang="es-ES_tradnl" dirty="0"/>
              <a:t>SICA </a:t>
            </a:r>
          </a:p>
        </p:txBody>
      </p:sp>
      <p:sp>
        <p:nvSpPr>
          <p:cNvPr id="3" name="Marcador de contenido 2">
            <a:extLst>
              <a:ext uri="{FF2B5EF4-FFF2-40B4-BE49-F238E27FC236}">
                <a16:creationId xmlns:a16="http://schemas.microsoft.com/office/drawing/2014/main" id="{1C9D3D58-CFED-5832-A848-2FEA10560491}"/>
              </a:ext>
            </a:extLst>
          </p:cNvPr>
          <p:cNvSpPr>
            <a:spLocks noGrp="1"/>
          </p:cNvSpPr>
          <p:nvPr>
            <p:ph idx="1"/>
          </p:nvPr>
        </p:nvSpPr>
        <p:spPr/>
        <p:txBody>
          <a:bodyPr>
            <a:normAutofit lnSpcReduction="10000"/>
          </a:bodyPr>
          <a:lstStyle/>
          <a:p>
            <a:pPr algn="just"/>
            <a:r>
              <a:rPr lang="es-GT" dirty="0"/>
              <a:t>Las pérdidas eléctricas de transmisión y distribución de los ocho países en conjunto hasta 2019 se mantienen en niveles similares durante los últimos cinco años, superiores al 20%. </a:t>
            </a:r>
          </a:p>
          <a:p>
            <a:pPr algn="just"/>
            <a:r>
              <a:rPr lang="es-GT" dirty="0"/>
              <a:t>Costa Rica, Belice, Guatemala y El Salvador mantienen los mejores porcentajes, 12% o menores; en valores intermedios se encuentra Panamá en rangos de 13%-15%; Honduras, Nicaragua y República Dominicana mantienen valores muy elevados de pérdidas. </a:t>
            </a:r>
          </a:p>
          <a:p>
            <a:pPr algn="just"/>
            <a:r>
              <a:rPr lang="es-GT" dirty="0"/>
              <a:t>La República Dominicana redujo sus pérdidas 4% los últimos cinco años, pero el valor de 28,9% en 2019 indica que siguen siendo muy elevadas. En Nicaragua la reducción para el mismo período fue del 2% para quedar en 22,7% en 2019. En Honduras, en los últimos años este indicador ha permanecido en el rango entre el 32% y el 33%. </a:t>
            </a:r>
            <a:endParaRPr lang="es-ES_tradnl" dirty="0"/>
          </a:p>
        </p:txBody>
      </p:sp>
    </p:spTree>
    <p:extLst>
      <p:ext uri="{BB962C8B-B14F-4D97-AF65-F5344CB8AC3E}">
        <p14:creationId xmlns:p14="http://schemas.microsoft.com/office/powerpoint/2010/main" val="243376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onos de tierra 16 x 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Office_15976563_TF02801065.potx" id="{D0FE7ED7-DAB8-43A9-87D2-3E384391B656}" vid="{1219577E-8A53-4E71-9879-FBCAB507AEAB}"/>
    </a:ext>
  </a:extLst>
</a:theme>
</file>

<file path=ppt/theme/theme2.xml><?xml version="1.0" encoding="utf-8"?>
<a:theme xmlns:a="http://schemas.openxmlformats.org/drawingml/2006/main" name="Tema de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Presentación de tono de tierra (panorámica)</Template>
  <TotalTime>1232</TotalTime>
  <Words>2865</Words>
  <Application>Microsoft Office PowerPoint</Application>
  <PresentationFormat>Personalizado</PresentationFormat>
  <Paragraphs>171</Paragraphs>
  <Slides>52</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52</vt:i4>
      </vt:variant>
    </vt:vector>
  </HeadingPairs>
  <TitlesOfParts>
    <vt:vector size="61" baseType="lpstr">
      <vt:lpstr>Arial</vt:lpstr>
      <vt:lpstr>Arial</vt:lpstr>
      <vt:lpstr>Calibri</vt:lpstr>
      <vt:lpstr>Corbel</vt:lpstr>
      <vt:lpstr>DINNextLTPro-Light</vt:lpstr>
      <vt:lpstr>inherit</vt:lpstr>
      <vt:lpstr>Times New Roman</vt:lpstr>
      <vt:lpstr>Wingdings</vt:lpstr>
      <vt:lpstr>Tonos de tierra 16 x 9</vt:lpstr>
      <vt:lpstr>Modelos Exitosos de sistemas energéticos en Latinoamérica</vt:lpstr>
      <vt:lpstr>Latinoamérica</vt:lpstr>
      <vt:lpstr>INDUSTRIA ELÉCTRICA</vt:lpstr>
      <vt:lpstr>Latinoamérica</vt:lpstr>
      <vt:lpstr>Latinoamérica</vt:lpstr>
      <vt:lpstr>Colombia</vt:lpstr>
      <vt:lpstr>Chile</vt:lpstr>
      <vt:lpstr>SICA </vt:lpstr>
      <vt:lpstr>SICA </vt:lpstr>
      <vt:lpstr>SICA </vt:lpstr>
      <vt:lpstr>SICA</vt:lpstr>
      <vt:lpstr>SICA</vt:lpstr>
      <vt:lpstr>SICA</vt:lpstr>
      <vt:lpstr>Sector Eléctrico Colombiano</vt:lpstr>
      <vt:lpstr>Colombia</vt:lpstr>
      <vt:lpstr>Colombia</vt:lpstr>
      <vt:lpstr>Colombia</vt:lpstr>
      <vt:lpstr>Colombia</vt:lpstr>
      <vt:lpstr>Colombia</vt:lpstr>
      <vt:lpstr>Sector Eléctrico Chileno</vt:lpstr>
      <vt:lpstr>Chile</vt:lpstr>
      <vt:lpstr>Chile</vt:lpstr>
      <vt:lpstr>Chile</vt:lpstr>
      <vt:lpstr>Sector Eléctrico Costarricense</vt:lpstr>
      <vt:lpstr>Costa Rica</vt:lpstr>
      <vt:lpstr>Costa Rica</vt:lpstr>
      <vt:lpstr>Costa Rica</vt:lpstr>
      <vt:lpstr>Costa Rica</vt:lpstr>
      <vt:lpstr>TARIFAS 2022</vt:lpstr>
      <vt:lpstr>Sector Eléctrico Guatemala</vt:lpstr>
      <vt:lpstr>INDUSTRIA ELÉCTRICA ANTES DE LA REFORMA 1996</vt:lpstr>
      <vt:lpstr>INDUSTRIA ELÉCTRICA A PARTIR DE LA LEY GENERAL DE ELECTRICIDAD DECRETO 93-96</vt:lpstr>
      <vt:lpstr>INDUSTRIA ELÉCTRICA A PARTIR DE LA LEY GENERAL DE ELECTRICIDAD DECRETO 93-96</vt:lpstr>
      <vt:lpstr>ACTORES A PARTIR DE LA LEY DEL SECTOR ELÉCTRICO</vt:lpstr>
      <vt:lpstr>FLUJO DE TRANSACCIONES DEL MERCADO</vt:lpstr>
      <vt:lpstr>ANTES DE 1996</vt:lpstr>
      <vt:lpstr>OFERTA DE GENERACIÓN DE 1985 A 1998 POR TIPO DE TECNOLOGÍA Y DEMANDA MÁXIMA DEL SISTEMA NACIONAL INTERCONECTADO. LA LEY INICIO EN 1996</vt:lpstr>
      <vt:lpstr>OFERTA DE GENERACIÓN DE 1990 A 2022  POR TIPO DE TECNOLOGÍA Y DEMANDA MÁXIMA DEL SISTEMA NACIONAL INTERCONECTADO. </vt:lpstr>
      <vt:lpstr>CAPACIDAD INSTALADA VRS EFECTIVA 2012 a 2016</vt:lpstr>
      <vt:lpstr>Presentación de PowerPoint</vt:lpstr>
      <vt:lpstr>CAPACIDAD EFECTIVA EN EL SISTEMA ELECTRICO NACIONAL DICIEMBRE DE 2021 </vt:lpstr>
      <vt:lpstr>PARTICIPACIÓN EN PRODUCCIÓN  DE ENERGÍA POR  TIPO DE TECNOLOGÍA  2021 </vt:lpstr>
      <vt:lpstr>AGENTES</vt:lpstr>
      <vt:lpstr>CARACTERIZACIÓN</vt:lpstr>
      <vt:lpstr>COBERTURA</vt:lpstr>
      <vt:lpstr>PRECIO PROMEDIO USUARIO FINAL</vt:lpstr>
      <vt:lpstr>EVOLUCIÓN TARIFAS</vt:lpstr>
      <vt:lpstr>Reflexiones finales</vt:lpstr>
      <vt:lpstr>Primeras conclusiones</vt:lpstr>
      <vt:lpstr>Primeras conclusiones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del título</dc:title>
  <dc:creator>oscar estuardo villagran garcia</dc:creator>
  <cp:lastModifiedBy>oscar estuardo villagran garcia</cp:lastModifiedBy>
  <cp:revision>114</cp:revision>
  <dcterms:created xsi:type="dcterms:W3CDTF">2019-03-05T08:21:43Z</dcterms:created>
  <dcterms:modified xsi:type="dcterms:W3CDTF">2022-11-15T11:47:13Z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