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3" r:id="rId2"/>
    <p:sldId id="293" r:id="rId3"/>
    <p:sldId id="262" r:id="rId4"/>
    <p:sldId id="266" r:id="rId5"/>
    <p:sldId id="261" r:id="rId6"/>
    <p:sldId id="292" r:id="rId7"/>
    <p:sldId id="257" r:id="rId8"/>
    <p:sldId id="258" r:id="rId9"/>
    <p:sldId id="294" r:id="rId10"/>
    <p:sldId id="272" r:id="rId11"/>
    <p:sldId id="312" r:id="rId12"/>
    <p:sldId id="314" r:id="rId13"/>
    <p:sldId id="287" r:id="rId14"/>
    <p:sldId id="271" r:id="rId15"/>
    <p:sldId id="286" r:id="rId16"/>
    <p:sldId id="300" r:id="rId17"/>
    <p:sldId id="279" r:id="rId18"/>
    <p:sldId id="315" r:id="rId19"/>
    <p:sldId id="316" r:id="rId20"/>
    <p:sldId id="317" r:id="rId21"/>
    <p:sldId id="298" r:id="rId22"/>
    <p:sldId id="296" r:id="rId23"/>
    <p:sldId id="297" r:id="rId24"/>
    <p:sldId id="299" r:id="rId25"/>
    <p:sldId id="318" r:id="rId26"/>
    <p:sldId id="302" r:id="rId27"/>
    <p:sldId id="301" r:id="rId28"/>
    <p:sldId id="319" r:id="rId29"/>
    <p:sldId id="303" r:id="rId30"/>
    <p:sldId id="270" r:id="rId31"/>
    <p:sldId id="320" r:id="rId32"/>
    <p:sldId id="280" r:id="rId33"/>
    <p:sldId id="281" r:id="rId34"/>
    <p:sldId id="283" r:id="rId35"/>
    <p:sldId id="264" r:id="rId36"/>
    <p:sldId id="265" r:id="rId37"/>
    <p:sldId id="304" r:id="rId38"/>
    <p:sldId id="305" r:id="rId39"/>
    <p:sldId id="306" r:id="rId40"/>
    <p:sldId id="307" r:id="rId41"/>
    <p:sldId id="308" r:id="rId42"/>
    <p:sldId id="309" r:id="rId43"/>
    <p:sldId id="321" r:id="rId44"/>
    <p:sldId id="310" r:id="rId45"/>
    <p:sldId id="311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bro_de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HN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box"/>
        <c:axId val="140145792"/>
        <c:axId val="142516608"/>
        <c:axId val="0"/>
      </c:bar3DChart>
      <c:catAx>
        <c:axId val="140145792"/>
        <c:scaling>
          <c:orientation val="minMax"/>
        </c:scaling>
        <c:axPos val="b"/>
        <c:tickLblPos val="nextTo"/>
        <c:crossAx val="142516608"/>
        <c:crosses val="autoZero"/>
        <c:auto val="1"/>
        <c:lblAlgn val="ctr"/>
        <c:lblOffset val="100"/>
      </c:catAx>
      <c:valAx>
        <c:axId val="142516608"/>
        <c:scaling>
          <c:orientation val="minMax"/>
        </c:scaling>
        <c:axPos val="l"/>
        <c:numFmt formatCode="General" sourceLinked="1"/>
        <c:tickLblPos val="nextTo"/>
        <c:crossAx val="140145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HN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1 Imagen" descr="PROYECCION POBLACION MUNDIAL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363272" cy="360047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DCAF0-ACDB-4ADF-8671-7B0D7ED80C2B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720C-4564-4647-AE78-43D94E0141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720C-4564-4647-AE78-43D94E014192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2000" contrast="5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7328-DE74-4918-8418-DDD1E50AA7A2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02498-0ED4-4CCF-A499-45823DCC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esarquintanilla@yahoo.com.mx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CALENTAMIENTO GLOBAL</a:t>
            </a:r>
            <a:endParaRPr lang="es-HN" dirty="0"/>
          </a:p>
        </p:txBody>
      </p:sp>
      <p:pic>
        <p:nvPicPr>
          <p:cNvPr id="4" name="3 Marcador de contenido" descr="EL CALENTAMIENTO GLOB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84976" cy="511256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Pérdida de la biodiversidad</a:t>
            </a:r>
            <a:endParaRPr lang="es-E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NIMALES EN PELIGRO DE EXTIN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84976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UERTE DE BALLE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3384376"/>
          </a:xfrm>
          <a:prstGeom prst="rect">
            <a:avLst/>
          </a:prstGeom>
        </p:spPr>
      </p:pic>
      <p:pic>
        <p:nvPicPr>
          <p:cNvPr id="3" name="2 Imagen" descr="MUERTE DE ESTRELLAS DE 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871296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Derretimiento de los polos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OTACION DE LA TIERRA MENOS ES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34" y="3307868"/>
            <a:ext cx="8868954" cy="3361492"/>
          </a:xfrm>
          <a:prstGeom prst="rect">
            <a:avLst/>
          </a:prstGeom>
        </p:spPr>
      </p:pic>
      <p:pic>
        <p:nvPicPr>
          <p:cNvPr id="3" name="2 Imagen" descr="EJE DE ROTACION DE LA TI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si se ve desde el aire esta isla que el mar se engullo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ta isla ha perdido mas del 50% de su superfici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4800" dirty="0" smtClean="0"/>
              <a:t>¿QUE LO PRODUCE?</a:t>
            </a:r>
            <a:endParaRPr lang="es-HN" sz="4800" dirty="0"/>
          </a:p>
        </p:txBody>
      </p:sp>
      <p:pic>
        <p:nvPicPr>
          <p:cNvPr id="4" name="3 Marcador de contenido" descr="CALENTAMIENTO GLOB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136904" cy="482453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mar es una amenaza real para nuestros territorios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URACAN SOBRE HONDU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84976" cy="4968552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dirty="0" smtClean="0"/>
              <a:t>HURACANES MAS VIOLENTOS </a:t>
            </a:r>
            <a:endParaRPr lang="es-H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URACAN MARI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ASTRES NATURALES EN HONDURAS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ESASTRES NATURALES EN HONDURA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551"/>
            <a:ext cx="9144000" cy="66168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SEQUIAS EXTREMAS</a:t>
            </a:r>
            <a:endParaRPr lang="es-HN" dirty="0"/>
          </a:p>
        </p:txBody>
      </p:sp>
      <p:pic>
        <p:nvPicPr>
          <p:cNvPr id="7987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5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SECUENCIAS DEL GORGOJO DESCORTEZ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40960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MBIO EN LAS PRECIPIT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ODIFICACION DE LAS CORRIENTES MARIN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712968" cy="4896543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 smtClean="0"/>
              <a:t>MODIFICACION DE LAS CORRIENTES MARINAS</a:t>
            </a:r>
            <a:endParaRPr lang="es-H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PACTO DEL CAMBIO CLIMATICO EN LA SAL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8784976" cy="4752528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IMPACTO DEL CAMBIO CLIMATICO EN LA SALUD </a:t>
            </a:r>
            <a:endParaRPr lang="es-H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Contaminación 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atmosférica</a:t>
            </a:r>
            <a:endParaRPr lang="es-E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Desaparición de la capa de ozono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CONTAMINACION TOTAL</a:t>
            </a:r>
            <a:endParaRPr lang="es-HN" dirty="0"/>
          </a:p>
        </p:txBody>
      </p:sp>
      <p:pic>
        <p:nvPicPr>
          <p:cNvPr id="4" name="3 Marcador de contenido" descr="BASURA EN LA CIUD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0200"/>
            <a:ext cx="8640960" cy="499715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900" dirty="0" smtClean="0">
                <a:solidFill>
                  <a:srgbClr val="FF0000"/>
                </a:solidFill>
              </a:rPr>
              <a:t>Contaminación </a:t>
            </a:r>
            <a:r>
              <a:rPr lang="es-ES" sz="4900" dirty="0" smtClean="0">
                <a:solidFill>
                  <a:srgbClr val="FF0000"/>
                </a:solidFill>
              </a:rPr>
              <a:t>del agua</a:t>
            </a:r>
            <a:endParaRPr lang="es-ES" sz="4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>Contaminación </a:t>
            </a:r>
            <a:r>
              <a:rPr lang="es-ES" dirty="0" smtClean="0">
                <a:solidFill>
                  <a:srgbClr val="FF0000"/>
                </a:solidFill>
              </a:rPr>
              <a:t>de los suelos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PRODUCIR CUIDANDO EL PLANETA</a:t>
            </a:r>
            <a:endParaRPr lang="es-HN" dirty="0"/>
          </a:p>
        </p:txBody>
      </p:sp>
      <p:pic>
        <p:nvPicPr>
          <p:cNvPr id="5" name="4 Marcador de contenido" descr="CUIDADO DEL PLANE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4824535"/>
          </a:xfrm>
        </p:spPr>
      </p:pic>
      <p:pic>
        <p:nvPicPr>
          <p:cNvPr id="6" name="5 Marcador de contenido" descr="PLANTA GENERADORA DE ENERG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960440" cy="4824536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 smtClean="0"/>
              <a:t>ECONOMIA CIRCULAR VRS. LA ECONOMIA LINEAL 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HN" dirty="0" smtClean="0"/>
              <a:t>La circular busca </a:t>
            </a:r>
            <a:r>
              <a:rPr lang="es-HN" dirty="0" smtClean="0"/>
              <a:t>cambiar la dinámica en la producción y el </a:t>
            </a:r>
            <a:r>
              <a:rPr lang="es-HN" dirty="0" smtClean="0"/>
              <a:t>consumo, </a:t>
            </a:r>
            <a:r>
              <a:rPr lang="es-HN" dirty="0" smtClean="0"/>
              <a:t>siendo reparadora y </a:t>
            </a:r>
            <a:r>
              <a:rPr lang="es-HN" dirty="0" smtClean="0"/>
              <a:t>regenerativa, consigue </a:t>
            </a:r>
            <a:r>
              <a:rPr lang="es-HN" dirty="0" smtClean="0"/>
              <a:t>mantener el provecho y la utilidad </a:t>
            </a:r>
            <a:r>
              <a:rPr lang="es-HN" dirty="0" smtClean="0"/>
              <a:t> de lo </a:t>
            </a:r>
            <a:r>
              <a:rPr lang="es-HN" dirty="0" smtClean="0"/>
              <a:t>producido.</a:t>
            </a:r>
          </a:p>
          <a:p>
            <a:pPr algn="just"/>
            <a:r>
              <a:rPr lang="es-HN" dirty="0" smtClean="0"/>
              <a:t>Nos brinda nueva </a:t>
            </a:r>
            <a:r>
              <a:rPr lang="es-HN" dirty="0" smtClean="0"/>
              <a:t>vida a la basura que se convierte en insumo para un nuevo producto.</a:t>
            </a:r>
          </a:p>
          <a:p>
            <a:endParaRPr lang="es-HN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HN" b="1" dirty="0" smtClean="0"/>
              <a:t>Las economías lineales de descarte</a:t>
            </a:r>
            <a:r>
              <a:rPr lang="es-HN" dirty="0" smtClean="0"/>
              <a:t> deberían tener los días contados: los recursos son escasos y la industria  reduce costos </a:t>
            </a:r>
            <a:r>
              <a:rPr lang="es-HN" dirty="0" smtClean="0"/>
              <a:t>con </a:t>
            </a:r>
            <a:r>
              <a:rPr lang="es-HN" dirty="0" smtClean="0"/>
              <a:t>la </a:t>
            </a:r>
            <a:r>
              <a:rPr lang="es-HN" dirty="0" smtClean="0"/>
              <a:t>reutilización.</a:t>
            </a:r>
          </a:p>
          <a:p>
            <a:endParaRPr lang="es-HN" dirty="0"/>
          </a:p>
        </p:txBody>
      </p:sp>
      <p:pic>
        <p:nvPicPr>
          <p:cNvPr id="1026" name="Picture 2" descr="C:\Users\VAIO\Pictures\LA ECONOMIA LIN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467100" cy="2488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 smtClean="0"/>
              <a:t>PRODUCIR DE LA MANO DEL AMBIENTE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HN" b="1" dirty="0" smtClean="0"/>
              <a:t>El </a:t>
            </a:r>
            <a:r>
              <a:rPr lang="es-HN" b="1" dirty="0" smtClean="0"/>
              <a:t>consumidor es el eje central de la reconversión económica ya que a través de un nuevo “contrato social” debemos considerar el eslabón social y ambiental en los bienes que compramos.</a:t>
            </a:r>
          </a:p>
          <a:p>
            <a:r>
              <a:rPr lang="es-HN" b="1" dirty="0" smtClean="0"/>
              <a:t>Debemos reclamar al Estado políticas ambientales firmes y apoyarlas cuando existen</a:t>
            </a:r>
            <a:r>
              <a:rPr lang="es-HN" b="1" dirty="0" smtClean="0"/>
              <a:t>.</a:t>
            </a:r>
          </a:p>
          <a:p>
            <a:endParaRPr lang="es-HN" b="1" dirty="0" smtClean="0"/>
          </a:p>
          <a:p>
            <a:r>
              <a:rPr lang="es-HN" b="1" dirty="0" smtClean="0"/>
              <a:t>Los estímulos impositivos a empresas que incluyan la equidad </a:t>
            </a:r>
            <a:r>
              <a:rPr lang="es-HN" b="1" dirty="0" smtClean="0"/>
              <a:t>social. </a:t>
            </a:r>
            <a:endParaRPr lang="es-HN" b="1" dirty="0" smtClean="0"/>
          </a:p>
          <a:p>
            <a:endParaRPr lang="es-HN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HN" b="1" dirty="0" smtClean="0"/>
              <a:t>Desde ya que la educación ambiental vuelve a ubicarse como protagonista de los cambios por su propia dinámica creativa y emprendedora en contacto con niños y jóvenes</a:t>
            </a:r>
            <a:r>
              <a:rPr lang="es-HN" b="1" dirty="0" smtClean="0"/>
              <a:t>.</a:t>
            </a:r>
          </a:p>
          <a:p>
            <a:endParaRPr lang="es-HN" b="1" dirty="0" smtClean="0"/>
          </a:p>
          <a:p>
            <a:r>
              <a:rPr lang="es-HN" b="1" dirty="0" smtClean="0"/>
              <a:t>Si no hay educación, no hay conciencia ambiental.</a:t>
            </a:r>
          </a:p>
        </p:txBody>
      </p:sp>
      <p:pic>
        <p:nvPicPr>
          <p:cNvPr id="5122" name="Picture 2" descr="La economía circular permite Producir Cuidando el Plan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614435"/>
            <a:ext cx="3744416" cy="206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Emisiones de CO2</a:t>
            </a:r>
            <a:endParaRPr lang="es-E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LA BANCARROTA ECOLOGICA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HN" sz="4000" b="1" i="1" dirty="0" smtClean="0"/>
              <a:t>E</a:t>
            </a:r>
            <a:r>
              <a:rPr lang="es-HN" sz="4000" b="1" i="1" dirty="0" smtClean="0"/>
              <a:t>l </a:t>
            </a:r>
            <a:r>
              <a:rPr lang="es-HN" sz="4000" b="1" i="1" dirty="0" smtClean="0"/>
              <a:t>día de la Sobrecapacidad de la Tierra para el 20018 fue el 01 de agosto. Desde ese día hasta el 31 de diciembre </a:t>
            </a:r>
            <a:r>
              <a:rPr lang="es-HN" sz="4000" b="1" i="1" dirty="0" smtClean="0"/>
              <a:t>estamos todos los seres humanos “endeudados</a:t>
            </a:r>
            <a:r>
              <a:rPr lang="es-HN" sz="4000" b="1" i="1" dirty="0" smtClean="0"/>
              <a:t>”, a </a:t>
            </a:r>
            <a:r>
              <a:rPr lang="es-HN" sz="4000" b="1" i="1" dirty="0" smtClean="0"/>
              <a:t>“crédito” </a:t>
            </a:r>
            <a:r>
              <a:rPr lang="es-HN" sz="4000" b="1" i="1" dirty="0" smtClean="0"/>
              <a:t>porque nuevamente nos declaramos en bancarrota ecológica. Necesitamos 1,7 planetas para satisfacer el consumo de nuestro planeta.</a:t>
            </a:r>
            <a:endParaRPr lang="es-HN" sz="4000" b="1" dirty="0" smtClean="0"/>
          </a:p>
          <a:p>
            <a:endParaRPr lang="es-HN" dirty="0"/>
          </a:p>
        </p:txBody>
      </p:sp>
      <p:pic>
        <p:nvPicPr>
          <p:cNvPr id="5" name="4 Marcador de contenido" descr="BANCARROTA ECOLOGI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00200"/>
            <a:ext cx="4104456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LA POBLACION MUNDIAL SIGUE CRECIENDO, DEMANDANDO BIENES Y SERVICIOS.</a:t>
            </a:r>
            <a:endParaRPr lang="es-HN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3632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¿Qué es una empresa SOSTENIBLE?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HN" b="1" dirty="0" smtClean="0"/>
              <a:t>Desde el punto de vista económico, una empresa sostenible aspira a ser eficaz y eficiente, es decir, lograr la satisfacción de las necesidades (eficacia) utilizando correctamente las materias primas y sin desaprovechar recursos (eficiencia). </a:t>
            </a:r>
            <a:endParaRPr lang="es-HN" b="1" dirty="0" smtClean="0"/>
          </a:p>
          <a:p>
            <a:endParaRPr lang="es-HN" b="1" dirty="0" smtClean="0"/>
          </a:p>
          <a:p>
            <a:r>
              <a:rPr lang="es-HN" b="1" dirty="0" smtClean="0"/>
              <a:t>Así, en la actualidad entendemos como empresas sostenibles a aquellas que han implementado acciones a favor del entorno: procesos para utilizar menos energía, generar menos residuos, reciclar, disminuir la huella de Carbono, entre otras, a la vez que se comprometen con el bienestar de la sociedad que integran (por ejemplo, promoviendo un uso responsable de sus propios productos, residuos o favoreciendo actividades que ayuden a mejorar la calidad de vida</a:t>
            </a:r>
            <a:r>
              <a:rPr lang="es-HN" b="1" dirty="0" smtClean="0"/>
              <a:t>).</a:t>
            </a:r>
          </a:p>
          <a:p>
            <a:endParaRPr lang="es-HN" b="1" dirty="0" smtClean="0"/>
          </a:p>
          <a:p>
            <a:r>
              <a:rPr lang="es-HN" b="1" dirty="0" smtClean="0"/>
              <a:t>En </a:t>
            </a:r>
            <a:r>
              <a:rPr lang="es-HN" b="1" dirty="0" smtClean="0"/>
              <a:t>conclusión, una empresa sostenible es la que se preocupa por satisfacer las necesidades de las generaciones de hoy sin comprometer las necesidades de las futuras y apostando por mejorar la calidad de vida de ambas.</a:t>
            </a:r>
          </a:p>
          <a:p>
            <a:endParaRPr lang="es-HN" dirty="0"/>
          </a:p>
        </p:txBody>
      </p:sp>
      <p:pic>
        <p:nvPicPr>
          <p:cNvPr id="2050" name="Picture 2" descr="Resultado de imagen para PRODUCIENDO CON SOSTENIBIL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749" y="0"/>
            <a:ext cx="3155251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 smtClean="0"/>
              <a:t>OPORTUNIDADES QUE GENERA EL CAMBIO CLIMATICO</a:t>
            </a:r>
            <a:endParaRPr lang="es-HN" dirty="0"/>
          </a:p>
        </p:txBody>
      </p:sp>
      <p:pic>
        <p:nvPicPr>
          <p:cNvPr id="4" name="3 Marcador de contenido" descr="INDIGENAS APRENDEN A ELABORAR PANELES SOLARE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0200"/>
            <a:ext cx="8568952" cy="4997152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RASE DE GAND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8071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568952" cy="1224136"/>
          </a:xfrm>
        </p:spPr>
        <p:txBody>
          <a:bodyPr>
            <a:normAutofit/>
          </a:bodyPr>
          <a:lstStyle/>
          <a:p>
            <a:r>
              <a:rPr lang="es-HN" dirty="0" smtClean="0"/>
              <a:t/>
            </a:r>
            <a:br>
              <a:rPr lang="es-HN" dirty="0" smtClean="0"/>
            </a:br>
            <a:endParaRPr lang="es-HN" dirty="0"/>
          </a:p>
        </p:txBody>
      </p:sp>
      <p:pic>
        <p:nvPicPr>
          <p:cNvPr id="5" name="4 Marcador de posición de imagen" descr="LA TIERRA ESTA EN NUESTRAS MANO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386" b="7386"/>
          <a:stretch>
            <a:fillRect/>
          </a:stretch>
        </p:blipFill>
        <p:spPr>
          <a:xfrm>
            <a:off x="323528" y="260648"/>
            <a:ext cx="8568952" cy="4466927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8640960" cy="1584176"/>
          </a:xfrm>
        </p:spPr>
        <p:txBody>
          <a:bodyPr>
            <a:normAutofit fontScale="77500" lnSpcReduction="20000"/>
          </a:bodyPr>
          <a:lstStyle/>
          <a:p>
            <a:r>
              <a:rPr lang="es-HN" sz="3500" dirty="0" smtClean="0"/>
              <a:t>LA TIERRA ESTA EN NUESTRAS MANOS, CUIDARLA ES RESPONSABILIDAD DE TODOS…</a:t>
            </a:r>
          </a:p>
          <a:p>
            <a:endParaRPr lang="es-HN" dirty="0" smtClean="0"/>
          </a:p>
          <a:p>
            <a:r>
              <a:rPr lang="es-HN" sz="2600" dirty="0" smtClean="0">
                <a:solidFill>
                  <a:srgbClr val="00B050"/>
                </a:solidFill>
              </a:rPr>
              <a:t>MASTER CESAR QUINTANILLA: LIDER MUNDIAL DE CAMBIO CLIMATICO</a:t>
            </a:r>
          </a:p>
          <a:p>
            <a:r>
              <a:rPr lang="es-HN" sz="3000" dirty="0" smtClean="0">
                <a:hlinkClick r:id="rId3"/>
              </a:rPr>
              <a:t>cesarquintanilla@yahoo.com.mx</a:t>
            </a:r>
            <a:r>
              <a:rPr lang="es-HN" sz="3000" dirty="0" smtClean="0"/>
              <a:t> </a:t>
            </a:r>
            <a:endParaRPr lang="es-HN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DIFERENCIA</a:t>
            </a:r>
            <a:endParaRPr lang="es-HN" dirty="0"/>
          </a:p>
        </p:txBody>
      </p:sp>
      <p:pic>
        <p:nvPicPr>
          <p:cNvPr id="4" name="3 Marcador de contenido" descr="EFECTO INVERNADERO REFORZAD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396" y="1484784"/>
            <a:ext cx="7963207" cy="4896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458618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Times New Roman" pitchFamily="18" charset="0"/>
                <a:cs typeface="Times New Roman" pitchFamily="18" charset="0"/>
              </a:rPr>
              <a:t>EL CALENTAMIENTO GLOBAL A SU VEZ PRODUCE EL “CAMBIO CLIMATICO”</a:t>
            </a:r>
            <a:endParaRPr lang="es-E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endParaRPr lang="es-E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Es la modificación del clima con respecto al historial climático a una escala global o regional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calentamiento-global-ciudadan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068960"/>
            <a:ext cx="5544616" cy="332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21168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6000" dirty="0" smtClean="0">
                <a:latin typeface="Times New Roman" pitchFamily="18" charset="0"/>
                <a:cs typeface="Times New Roman" pitchFamily="18" charset="0"/>
              </a:rPr>
              <a:t>¿Cuáles son </a:t>
            </a:r>
            <a:r>
              <a:rPr lang="es-ES" sz="6000" dirty="0" smtClean="0">
                <a:latin typeface="Times New Roman" pitchFamily="18" charset="0"/>
                <a:cs typeface="Times New Roman" pitchFamily="18" charset="0"/>
              </a:rPr>
              <a:t>los efectos del Calentamiento Global y Cambio Climático?</a:t>
            </a:r>
            <a:endParaRPr lang="es-E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473</Words>
  <Application>Microsoft Office PowerPoint</Application>
  <PresentationFormat>Presentación en pantalla (4:3)</PresentationFormat>
  <Paragraphs>64</Paragraphs>
  <Slides>45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EL CALENTAMIENTO GLOBAL</vt:lpstr>
      <vt:lpstr>¿QUE LO PRODUCE?</vt:lpstr>
      <vt:lpstr>Contaminación atmosférica</vt:lpstr>
      <vt:lpstr>Emisiones de CO2</vt:lpstr>
      <vt:lpstr>Diapositiva 5</vt:lpstr>
      <vt:lpstr>DIFERENCIA</vt:lpstr>
      <vt:lpstr>EL CALENTAMIENTO GLOBAL A SU VEZ PRODUCE EL “CAMBIO CLIMATICO”</vt:lpstr>
      <vt:lpstr>Diapositiva 8</vt:lpstr>
      <vt:lpstr>Diapositiva 9</vt:lpstr>
      <vt:lpstr>Pérdida de la biodiversidad</vt:lpstr>
      <vt:lpstr>Diapositiva 11</vt:lpstr>
      <vt:lpstr>Diapositiva 12</vt:lpstr>
      <vt:lpstr>Derretimiento de los polos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HURACANES MAS VIOLENTOS </vt:lpstr>
      <vt:lpstr>Diapositiva 22</vt:lpstr>
      <vt:lpstr>Diapositiva 23</vt:lpstr>
      <vt:lpstr>Diapositiva 24</vt:lpstr>
      <vt:lpstr>SEQUIAS EXTREMAS</vt:lpstr>
      <vt:lpstr>Diapositiva 26</vt:lpstr>
      <vt:lpstr>Diapositiva 27</vt:lpstr>
      <vt:lpstr>MODIFICACION DE LAS CORRIENTES MARINAS</vt:lpstr>
      <vt:lpstr>IMPACTO DEL CAMBIO CLIMATICO EN LA SALUD </vt:lpstr>
      <vt:lpstr>Desaparición de la capa de ozono</vt:lpstr>
      <vt:lpstr>CONTAMINACION TOTAL</vt:lpstr>
      <vt:lpstr>Diapositiva 32</vt:lpstr>
      <vt:lpstr>Diapositiva 33</vt:lpstr>
      <vt:lpstr>Diapositiva 34</vt:lpstr>
      <vt:lpstr>      Contaminación del agua</vt:lpstr>
      <vt:lpstr>      Contaminación de los suelos</vt:lpstr>
      <vt:lpstr>PRODUCIR CUIDANDO EL PLANETA</vt:lpstr>
      <vt:lpstr>ECONOMIA CIRCULAR VRS. LA ECONOMIA LINEAL </vt:lpstr>
      <vt:lpstr>PRODUCIR DE LA MANO DEL AMBIENTE</vt:lpstr>
      <vt:lpstr>LA BANCARROTA ECOLOGICA</vt:lpstr>
      <vt:lpstr>LA POBLACION MUNDIAL SIGUE CRECIENDO, DEMANDANDO BIENES Y SERVICIOS.</vt:lpstr>
      <vt:lpstr>¿Qué es una empresa SOSTENIBLE?</vt:lpstr>
      <vt:lpstr>OPORTUNIDADES QUE GENERA EL CAMBIO CLIMATICO</vt:lpstr>
      <vt:lpstr>Diapositiva 44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</dc:creator>
  <cp:lastModifiedBy>VAIO</cp:lastModifiedBy>
  <cp:revision>106</cp:revision>
  <dcterms:created xsi:type="dcterms:W3CDTF">2011-02-07T19:25:09Z</dcterms:created>
  <dcterms:modified xsi:type="dcterms:W3CDTF">2018-10-19T01:25:43Z</dcterms:modified>
</cp:coreProperties>
</file>