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30" r:id="rId3"/>
  </p:sldMasterIdLst>
  <p:notesMasterIdLst>
    <p:notesMasterId r:id="rId39"/>
  </p:notesMasterIdLst>
  <p:sldIdLst>
    <p:sldId id="257" r:id="rId4"/>
    <p:sldId id="258" r:id="rId5"/>
    <p:sldId id="259" r:id="rId6"/>
    <p:sldId id="267" r:id="rId7"/>
    <p:sldId id="282" r:id="rId8"/>
    <p:sldId id="294" r:id="rId9"/>
    <p:sldId id="283" r:id="rId10"/>
    <p:sldId id="293" r:id="rId11"/>
    <p:sldId id="296" r:id="rId12"/>
    <p:sldId id="268" r:id="rId13"/>
    <p:sldId id="270" r:id="rId14"/>
    <p:sldId id="264" r:id="rId15"/>
    <p:sldId id="281" r:id="rId16"/>
    <p:sldId id="285" r:id="rId17"/>
    <p:sldId id="280" r:id="rId18"/>
    <p:sldId id="292" r:id="rId19"/>
    <p:sldId id="295" r:id="rId20"/>
    <p:sldId id="265" r:id="rId21"/>
    <p:sldId id="298" r:id="rId22"/>
    <p:sldId id="271" r:id="rId23"/>
    <p:sldId id="266" r:id="rId24"/>
    <p:sldId id="286" r:id="rId25"/>
    <p:sldId id="290" r:id="rId26"/>
    <p:sldId id="289" r:id="rId27"/>
    <p:sldId id="272" r:id="rId28"/>
    <p:sldId id="273" r:id="rId29"/>
    <p:sldId id="288" r:id="rId30"/>
    <p:sldId id="274" r:id="rId31"/>
    <p:sldId id="275" r:id="rId32"/>
    <p:sldId id="297" r:id="rId33"/>
    <p:sldId id="276" r:id="rId34"/>
    <p:sldId id="284" r:id="rId35"/>
    <p:sldId id="277" r:id="rId36"/>
    <p:sldId id="278" r:id="rId37"/>
    <p:sldId id="279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7178DEA-50A9-4725-B8F6-9F38037461D0}">
          <p14:sldIdLst>
            <p14:sldId id="257"/>
            <p14:sldId id="258"/>
            <p14:sldId id="259"/>
            <p14:sldId id="267"/>
            <p14:sldId id="282"/>
            <p14:sldId id="294"/>
            <p14:sldId id="283"/>
            <p14:sldId id="293"/>
            <p14:sldId id="296"/>
            <p14:sldId id="268"/>
            <p14:sldId id="270"/>
            <p14:sldId id="264"/>
            <p14:sldId id="281"/>
            <p14:sldId id="285"/>
            <p14:sldId id="280"/>
            <p14:sldId id="292"/>
            <p14:sldId id="295"/>
            <p14:sldId id="265"/>
            <p14:sldId id="298"/>
            <p14:sldId id="271"/>
            <p14:sldId id="266"/>
            <p14:sldId id="286"/>
            <p14:sldId id="290"/>
            <p14:sldId id="289"/>
            <p14:sldId id="272"/>
            <p14:sldId id="273"/>
            <p14:sldId id="288"/>
            <p14:sldId id="274"/>
            <p14:sldId id="275"/>
            <p14:sldId id="297"/>
            <p14:sldId id="276"/>
            <p14:sldId id="284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5720A-6CBF-4EE1-B76E-303B03849939}" type="datetimeFigureOut">
              <a:rPr lang="de-DE" smtClean="0"/>
              <a:t>09.03.2016</a:t>
            </a:fld>
            <a:endParaRPr lang="de-D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F9907-5AE7-41BA-8EBE-E1CB7142057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04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57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B0A3-CFE1-41DC-B97A-0B337131BA56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12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4254-5F67-4EBE-925E-F17BD866BD1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76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59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ED2B4B-672F-43C5-ABC5-6524C9E6FFAD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s-ES" altLang="es-E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4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B0A3-CFE1-41DC-B97A-0B337131BA56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B0A3-CFE1-41DC-B97A-0B337131BA56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36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B0A3-CFE1-41DC-B97A-0B337131BA5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12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71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A5DBD3-A456-4B4C-A259-6C4CC13CCF17}" type="slidenum">
              <a:rPr lang="de-DE" altLang="es-E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de-DE" altLang="es-E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15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68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4587B-D386-4540-BD23-73644B4017A9}" type="slidenum">
              <a:rPr lang="en-US" altLang="es-ES" smtClean="0">
                <a:latin typeface="Times New Roman" panose="02020603050405020304" pitchFamily="18" charset="0"/>
              </a:rPr>
              <a:pPr/>
              <a:t>33</a:t>
            </a:fld>
            <a:endParaRPr lang="en-U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6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73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56FD60-73BC-4F7A-A478-28AA4A819500}" type="slidenum">
              <a:rPr lang="en-U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s-E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75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C3FE88-8A9B-45C0-8C76-38B07F574989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s-ES" altLang="es-E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413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C7AAED-574E-48F3-A04C-9EC1B5AA9E52}" type="slidenum">
              <a:rPr lang="de-DE" altLang="es-ES" smtClean="0"/>
              <a:pPr>
                <a:spcBef>
                  <a:spcPct val="0"/>
                </a:spcBef>
              </a:pPr>
              <a:t>5</a:t>
            </a:fld>
            <a:endParaRPr lang="de-DE" altLang="es-ES" smtClean="0"/>
          </a:p>
        </p:txBody>
      </p:sp>
    </p:spTree>
    <p:extLst>
      <p:ext uri="{BB962C8B-B14F-4D97-AF65-F5344CB8AC3E}">
        <p14:creationId xmlns:p14="http://schemas.microsoft.com/office/powerpoint/2010/main" val="268462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  <p:sp>
        <p:nvSpPr>
          <p:cNvPr id="143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793F2D-F224-48EF-A98C-61715F5F2735}" type="slidenum">
              <a:rPr lang="de-DE" altLang="es-E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de-DE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3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47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AAC3A5-364A-43E8-84A4-7794358020F9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s-ES" altLang="es-E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1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145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7298DE-D919-4749-B3FB-6C5693E1B246}" type="slidenum">
              <a:rPr lang="de-DE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es-E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2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  <p:sp>
        <p:nvSpPr>
          <p:cNvPr id="149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6A323-F3F8-45BA-8908-BE8F29EB84CD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s-ES" altLang="es-E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8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51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E93E6-4345-4139-AB0D-018E71D185B3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s-ES" altLang="es-E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5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2FC8AF-3745-45EF-854A-F549470454EE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s-ES" altLang="es-E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2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53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D8FED0-9648-42B2-B96B-67A674DE1BDF}" type="slidenum">
              <a:rPr lang="es-ES" altLang="es-ES" smtClean="0">
                <a:latin typeface="Times New Roman" panose="02020603050405020304" pitchFamily="18" charset="0"/>
              </a:rPr>
              <a:pPr/>
              <a:t>15</a:t>
            </a:fld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7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F0C718-9A7D-42E0-A0CB-1158E25C6A30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69990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B052500-8D67-4779-BE27-C7B3DF14359D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98974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6DD049-A59A-437F-8ADD-B06552141206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498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3924944-ED14-49A0-AD52-755E23EAA073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03113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C4908D-8AFB-4D3F-A7B3-B9498AB7CFED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5795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E1B27A-545F-4AA4-B338-5783AE84BD2C}" type="datetime1">
              <a:rPr lang="ca-ES" smtClean="0"/>
              <a:pPr/>
              <a:t>09/03/2016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002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10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41E4CB-2045-4065-B733-E44BAF4885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082244"/>
      </p:ext>
    </p:extLst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6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EA05-7ECE-4C18-8DE5-CCC8F9BC551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0508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 userDrawn="1"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s-PE" altLang="es-ES" sz="3600" b="1" smtClean="0">
              <a:solidFill>
                <a:srgbClr val="336699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de-DE" sz="1200" dirty="0">
              <a:solidFill>
                <a:schemeClr val="tx1"/>
              </a:solidFill>
              <a:latin typeface="Trebuchet MS" pitchFamily="34" charset="0"/>
            </a:endParaRPr>
          </a:p>
          <a:p>
            <a:pPr algn="r">
              <a:defRPr/>
            </a:pPr>
            <a:endParaRPr lang="de-DE" sz="1200" dirty="0">
              <a:solidFill>
                <a:schemeClr val="tx1"/>
              </a:solidFill>
              <a:latin typeface="Trebuchet MS" pitchFamily="34" charset="0"/>
            </a:endParaRPr>
          </a:p>
          <a:p>
            <a:pPr algn="r">
              <a:defRPr/>
            </a:pPr>
            <a:endParaRPr lang="de-DE" sz="1200" dirty="0">
              <a:solidFill>
                <a:schemeClr val="tx1"/>
              </a:solidFill>
              <a:latin typeface="Trebuchet MS" pitchFamily="34" charset="0"/>
            </a:endParaRPr>
          </a:p>
          <a:p>
            <a:pPr algn="r">
              <a:defRPr/>
            </a:pPr>
            <a:r>
              <a:rPr lang="de-DE" sz="1200" dirty="0">
                <a:solidFill>
                  <a:schemeClr val="tx1"/>
                </a:solidFill>
                <a:latin typeface="Trebuchet MS" pitchFamily="34" charset="0"/>
              </a:rPr>
              <a:t>© Cámara de Comercio e Industria Peruano-Alemana</a:t>
            </a:r>
            <a:endParaRPr lang="es-PE" sz="12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Trebuchet MS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527699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1A41C5-55C7-41AF-963C-32342E6B415D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0473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763B9-78F9-40A7-B0A5-5935C21925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761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B79AF-72EF-4DDA-8F02-E79B8A6D5130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3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C8F6F-997A-4607-96D3-17E86D4AABF1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91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49A3-2E39-4CEC-909A-AFFDBD871FE1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72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E9234-6A05-4FB5-93B7-48E9EC8F46AD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00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3B3A8-54DA-48AE-8DBF-74115EB15802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20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95FC3-DABB-487A-8BC6-B74B10E440C0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7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07F8-F699-401C-84EA-95034D0F01A8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65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BAF0B-C9AC-4997-87A8-E83811BF9A15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76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95B7-E52B-41E7-A828-F2B27FBC0EA1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B052500-8D67-4779-BE27-C7B3DF14359D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3299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A06A3-3181-46A7-BBA6-460F6C29511E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90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A77C1-DD76-4124-8546-BCB16D578003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6DD049-A59A-437F-8ADD-B06552141206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86941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3924944-ED14-49A0-AD52-755E23EAA073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8599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C4908D-8AFB-4D3F-A7B3-B9498AB7CFED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7924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E1B27A-545F-4AA4-B338-5783AE84BD2C}" type="datetime1">
              <a:rPr lang="ca-ES" smtClean="0"/>
              <a:pPr/>
              <a:t>09/03/2016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57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F0C718-9A7D-42E0-A0CB-1158E25C6A30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8828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1A41C5-55C7-41AF-963C-32342E6B415D}" type="datetime1">
              <a:rPr lang="ca-ES" smtClean="0"/>
              <a:pPr/>
              <a:t>09/03/2016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4461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>
                <a:solidFill>
                  <a:srgbClr val="6E6452"/>
                </a:solidFill>
                <a:latin typeface="Arial Narrow" pitchFamily="34" charset="0"/>
              </a:rPr>
              <a:pPr/>
              <a:t>‹Nº›</a:t>
            </a:fld>
            <a:endParaRPr lang="de-DE" sz="1000" b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Evento Green Economy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6C3FD23-34E8-4FF0-B83B-DEF5DEEC90D8}" type="datetime1">
              <a:rPr lang="ca-E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09/03/2016</a:t>
            </a:fld>
            <a:endParaRPr lang="de-DE"/>
          </a:p>
        </p:txBody>
      </p:sp>
      <p:pic>
        <p:nvPicPr>
          <p:cNvPr id="12" name="11 Imagen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7244" r="8919" b="20108"/>
          <a:stretch>
            <a:fillRect/>
          </a:stretch>
        </p:blipFill>
        <p:spPr bwMode="auto">
          <a:xfrm>
            <a:off x="5641679" y="260648"/>
            <a:ext cx="1224136" cy="77637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Grafik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65815" y="623675"/>
            <a:ext cx="1021405" cy="4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C:\Users\Orestes\Dropbox\#Consultorias\INBAS\Otros\para diseños\logoforonh.png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20" y="725570"/>
            <a:ext cx="501204" cy="203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8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Erste Ebene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>
                <a:solidFill>
                  <a:srgbClr val="6E6452"/>
                </a:solidFill>
                <a:latin typeface="Arial Narrow" pitchFamily="34" charset="0"/>
              </a:rPr>
              <a:pPr/>
              <a:t>‹Nº›</a:t>
            </a:fld>
            <a:endParaRPr lang="de-DE" sz="1000" b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/>
              <a:t>Evento</a:t>
            </a:r>
            <a:r>
              <a:rPr lang="de-DE" dirty="0" smtClean="0"/>
              <a:t> Green Economy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6C3FD23-34E8-4FF0-B83B-DEF5DEEC90D8}" type="datetime1">
              <a:rPr lang="ca-E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09/03/2016</a:t>
            </a:fld>
            <a:endParaRPr lang="de-DE"/>
          </a:p>
        </p:txBody>
      </p:sp>
      <p:pic>
        <p:nvPicPr>
          <p:cNvPr id="10" name="9 Imagen"/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7244" r="8919" b="20108"/>
          <a:stretch>
            <a:fillRect/>
          </a:stretch>
        </p:blipFill>
        <p:spPr bwMode="auto">
          <a:xfrm>
            <a:off x="5641679" y="120043"/>
            <a:ext cx="1224136" cy="77637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65815" y="483070"/>
            <a:ext cx="1021405" cy="4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C:\Users\Orestes\Dropbox\#Consultorias\INBAS\Otros\para diseños\logoforonh.png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20" y="584965"/>
            <a:ext cx="501204" cy="203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43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713" r:id="rId9"/>
    <p:sldLayoutId id="2147483714" r:id="rId10"/>
    <p:sldLayoutId id="2147483727" r:id="rId11"/>
    <p:sldLayoutId id="2147483728" r:id="rId12"/>
    <p:sldLayoutId id="2147483729" r:id="rId13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7F116-425B-4402-A7AD-7219080C0EA2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0.wmf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2.png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iz.proyectos@hot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Foro Honduras</a:t>
            </a:r>
            <a:endParaRPr lang="de-D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.09.- 10.. 03. .2016</a:t>
            </a:r>
            <a:endParaRPr lang="de-DE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78378" y="3802084"/>
            <a:ext cx="6077998" cy="113908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de-DE" altLang="es-ES" sz="2000" b="1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UY" sz="2000" b="1" dirty="0"/>
              <a:t>Una política económica para Honduras</a:t>
            </a:r>
            <a:r>
              <a:rPr lang="es-UY" sz="2000" b="1" dirty="0" smtClean="0"/>
              <a:t>: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UY" sz="2000" b="1" dirty="0" smtClean="0"/>
              <a:t> </a:t>
            </a:r>
            <a:r>
              <a:rPr lang="es-UY" sz="2000" b="1" dirty="0"/>
              <a:t>¿Qué se puede aprender del modelo alemán?</a:t>
            </a:r>
            <a:endParaRPr lang="es-ES" sz="2000" b="1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27584" y="2162251"/>
            <a:ext cx="7776000" cy="617928"/>
          </a:xfrm>
        </p:spPr>
        <p:txBody>
          <a:bodyPr/>
          <a:lstStyle/>
          <a:p>
            <a:r>
              <a:rPr lang="es-ES" altLang="es-ES" sz="3200" dirty="0"/>
              <a:t>Formación Profesional Dual en Alemania</a:t>
            </a:r>
            <a:br>
              <a:rPr lang="es-ES" altLang="es-ES" sz="3200" dirty="0"/>
            </a:b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2703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560572" y="1154331"/>
            <a:ext cx="8053808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FFFFFF"/>
                </a:solidFill>
              </a:rPr>
              <a:t>Objetivos comunes del Sistema de Formación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FFFFFF"/>
                </a:solidFill>
              </a:rPr>
              <a:t>  y  del Sistema de Empleo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540032" y="3465621"/>
            <a:ext cx="2509020" cy="7386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 dirty="0" smtClean="0">
                <a:solidFill>
                  <a:srgbClr val="FFFFFF"/>
                </a:solidFill>
              </a:rPr>
              <a:t>Elemento </a:t>
            </a:r>
            <a:r>
              <a:rPr lang="es-ES" altLang="es-ES" sz="1800" dirty="0">
                <a:solidFill>
                  <a:srgbClr val="FFFFFF"/>
                </a:solidFill>
              </a:rPr>
              <a:t>integrador: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rgbClr val="FFFFFF"/>
                </a:solidFill>
              </a:rPr>
              <a:t>Formación Dual</a:t>
            </a:r>
          </a:p>
        </p:txBody>
      </p:sp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2325742" y="382373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FFFFFF"/>
              </a:solidFill>
            </a:endParaRPr>
          </a:p>
        </p:txBody>
      </p:sp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6223000" y="3843338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FFFFFF"/>
              </a:solidFill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59568" y="3651383"/>
            <a:ext cx="1728788" cy="71120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Sistema de Formación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7391516" y="3646621"/>
            <a:ext cx="1584325" cy="71120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Sistema de Empleo</a:t>
            </a:r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3316288" y="2386121"/>
            <a:ext cx="2571750" cy="533400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Acoplamiento</a:t>
            </a:r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3148806" y="5437187"/>
            <a:ext cx="3170237" cy="533400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Desacoplamiento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V="1">
            <a:off x="723901" y="2642394"/>
            <a:ext cx="25923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flipH="1" flipV="1">
            <a:off x="5773737" y="2524100"/>
            <a:ext cx="25193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>
            <a:off x="5988050" y="4386529"/>
            <a:ext cx="230505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900112" y="4369461"/>
            <a:ext cx="23764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2870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196752"/>
            <a:ext cx="9144000" cy="4619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 dirty="0"/>
              <a:t>Vinculación de las empresas con la formación</a:t>
            </a:r>
          </a:p>
        </p:txBody>
      </p:sp>
      <p:sp>
        <p:nvSpPr>
          <p:cNvPr id="184323" name="Rectángulo 7"/>
          <p:cNvSpPr>
            <a:spLocks noChangeArrowheads="1"/>
          </p:cNvSpPr>
          <p:nvPr/>
        </p:nvSpPr>
        <p:spPr bwMode="auto">
          <a:xfrm>
            <a:off x="250825" y="3095625"/>
            <a:ext cx="864076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endParaRPr lang="es-ES" altLang="es-ES" sz="2000" dirty="0" smtClean="0"/>
          </a:p>
          <a:p>
            <a:pPr marL="342900" indent="-342900">
              <a:spcBef>
                <a:spcPct val="0"/>
              </a:spcBef>
              <a:defRPr/>
            </a:pPr>
            <a:r>
              <a:rPr lang="es-ES" altLang="es-ES" sz="2000" dirty="0" smtClean="0"/>
              <a:t>El Sistema Dual ha funcionado con éxito a lo largo de la historia, debido sobre todo a la fuerte </a:t>
            </a:r>
            <a:r>
              <a:rPr lang="es-ES" altLang="es-ES" sz="2000" b="1" dirty="0" smtClean="0"/>
              <a:t>vinculación del sistema de formación con el sistema de empleo.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s-ES" altLang="es-ES" sz="2000" dirty="0" smtClean="0"/>
          </a:p>
          <a:p>
            <a:pPr marL="342900" indent="-342900">
              <a:spcBef>
                <a:spcPct val="0"/>
              </a:spcBef>
              <a:defRPr/>
            </a:pPr>
            <a:r>
              <a:rPr lang="es-ES" altLang="es-ES" sz="2000" dirty="0" smtClean="0"/>
              <a:t>La implicación de las empresas permite el ajuste entre la </a:t>
            </a:r>
            <a:r>
              <a:rPr lang="es-ES" altLang="es-ES" sz="2000" b="1" dirty="0" smtClean="0"/>
              <a:t>oferta y demanda de competencias </a:t>
            </a:r>
            <a:r>
              <a:rPr lang="es-ES" altLang="es-ES" sz="2000" dirty="0" smtClean="0"/>
              <a:t>en el mercado laboral.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ES" sz="2000" dirty="0" smtClean="0"/>
              <a:t>     Al mismo tiempo, se </a:t>
            </a:r>
            <a:r>
              <a:rPr lang="es-ES" altLang="es-ES" sz="2000" b="1" dirty="0" smtClean="0"/>
              <a:t>garantiza la transición de los jóvenes</a:t>
            </a:r>
            <a:endParaRPr lang="es-ES" altLang="es-ES" sz="20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ES" sz="2000" dirty="0" smtClean="0"/>
              <a:t>    al primer mercado de empleo, por medio de una formación      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ES" sz="2000" dirty="0"/>
              <a:t> </a:t>
            </a:r>
            <a:r>
              <a:rPr lang="es-ES" altLang="es-ES" sz="2000" dirty="0" smtClean="0"/>
              <a:t>   en la empresa con un alto valor cualitativo.</a:t>
            </a:r>
          </a:p>
          <a:p>
            <a:pPr marL="342900" indent="-342900">
              <a:spcBef>
                <a:spcPct val="0"/>
              </a:spcBef>
              <a:defRPr/>
            </a:pPr>
            <a:endParaRPr lang="es-ES" altLang="es-ES" sz="2000" dirty="0" smtClean="0"/>
          </a:p>
          <a:p>
            <a:pPr marL="457200" indent="-457200">
              <a:spcBef>
                <a:spcPct val="0"/>
              </a:spcBef>
              <a:defRPr/>
            </a:pPr>
            <a:endParaRPr lang="es-ES" altLang="es-ES" sz="2000" dirty="0" smtClean="0"/>
          </a:p>
          <a:p>
            <a:pPr marL="457200" indent="-457200">
              <a:spcBef>
                <a:spcPct val="0"/>
              </a:spcBef>
              <a:defRPr/>
            </a:pPr>
            <a:endParaRPr lang="es-ES" altLang="es-ES" sz="2000" dirty="0" smtClean="0"/>
          </a:p>
        </p:txBody>
      </p:sp>
      <p:pic>
        <p:nvPicPr>
          <p:cNvPr id="160772" name="Picture 2" descr="Junge Arbeiterin kontrolliert die Beifahrertuer eines VW Go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2816"/>
            <a:ext cx="3168650" cy="143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4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76463"/>
            <a:ext cx="25209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1" name="Picture 3" descr="LF5 FTH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>
            <a:fillRect/>
          </a:stretch>
        </p:blipFill>
        <p:spPr bwMode="auto">
          <a:xfrm>
            <a:off x="900113" y="2205038"/>
            <a:ext cx="273526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5" descr="Vertical clara"/>
          <p:cNvSpPr>
            <a:spLocks noChangeArrowheads="1"/>
          </p:cNvSpPr>
          <p:nvPr/>
        </p:nvSpPr>
        <p:spPr bwMode="auto">
          <a:xfrm>
            <a:off x="900113" y="4508500"/>
            <a:ext cx="2735262" cy="7921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>
                <a:solidFill>
                  <a:srgbClr val="FFFFFF"/>
                </a:solidFill>
              </a:rPr>
              <a:t>Escuela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>
                <a:solidFill>
                  <a:srgbClr val="FFFFFF"/>
                </a:solidFill>
              </a:rPr>
              <a:t>Formación</a:t>
            </a:r>
          </a:p>
        </p:txBody>
      </p:sp>
      <p:sp>
        <p:nvSpPr>
          <p:cNvPr id="148485" name="Rectangle 6" descr="Vertical clara"/>
          <p:cNvSpPr>
            <a:spLocks noChangeArrowheads="1"/>
          </p:cNvSpPr>
          <p:nvPr/>
        </p:nvSpPr>
        <p:spPr bwMode="auto">
          <a:xfrm>
            <a:off x="5651500" y="4652963"/>
            <a:ext cx="2522538" cy="7921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rgbClr val="FFFFFF"/>
                </a:solidFill>
              </a:rPr>
              <a:t>Formación en la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rgbClr val="FFFFFF"/>
                </a:solidFill>
              </a:rPr>
              <a:t>empresa</a:t>
            </a:r>
          </a:p>
        </p:txBody>
      </p:sp>
      <p:sp>
        <p:nvSpPr>
          <p:cNvPr id="148486" name="Rectangle 7"/>
          <p:cNvSpPr>
            <a:spLocks noChangeArrowheads="1"/>
          </p:cNvSpPr>
          <p:nvPr/>
        </p:nvSpPr>
        <p:spPr bwMode="auto">
          <a:xfrm>
            <a:off x="900113" y="1156494"/>
            <a:ext cx="6769100" cy="936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Más de la mitad de jóvenes alemanes optan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  por aprender una profesión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en el Sistema Dual</a:t>
            </a:r>
          </a:p>
        </p:txBody>
      </p:sp>
      <p:sp>
        <p:nvSpPr>
          <p:cNvPr id="148487" name="Text Box 8"/>
          <p:cNvSpPr txBox="1">
            <a:spLocks noChangeArrowheads="1"/>
          </p:cNvSpPr>
          <p:nvPr/>
        </p:nvSpPr>
        <p:spPr bwMode="auto">
          <a:xfrm>
            <a:off x="3203849" y="5467350"/>
            <a:ext cx="3096940" cy="92333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smtClean="0">
                <a:solidFill>
                  <a:srgbClr val="FFFFFF"/>
                </a:solidFill>
              </a:rPr>
              <a:t>1.4 </a:t>
            </a:r>
            <a:r>
              <a:rPr lang="es-ES" altLang="es-ES" sz="1800" dirty="0" smtClean="0">
                <a:solidFill>
                  <a:srgbClr val="FFFFFF"/>
                </a:solidFill>
              </a:rPr>
              <a:t>millones de aprendices </a:t>
            </a:r>
            <a:r>
              <a:rPr lang="es-ES" altLang="es-ES" sz="1800" dirty="0">
                <a:solidFill>
                  <a:srgbClr val="FFFFFF"/>
                </a:solidFill>
              </a:rPr>
              <a:t>en  340 profesiones </a:t>
            </a:r>
            <a:r>
              <a:rPr lang="es-ES" altLang="es-ES" sz="1800" dirty="0" smtClean="0">
                <a:solidFill>
                  <a:srgbClr val="FFFFFF"/>
                </a:solidFill>
              </a:rPr>
              <a:t>de aprendizaje</a:t>
            </a:r>
            <a:endParaRPr lang="es-ES" altLang="es-ES" sz="1800" dirty="0">
              <a:solidFill>
                <a:srgbClr val="FFFFFF"/>
              </a:solidFill>
            </a:endParaRPr>
          </a:p>
        </p:txBody>
      </p:sp>
      <p:sp>
        <p:nvSpPr>
          <p:cNvPr id="9" name="9 Más"/>
          <p:cNvSpPr/>
          <p:nvPr/>
        </p:nvSpPr>
        <p:spPr>
          <a:xfrm>
            <a:off x="3995738" y="2811463"/>
            <a:ext cx="1058862" cy="977900"/>
          </a:xfrm>
          <a:prstGeom prst="mathPlus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614191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2325732" y="1822449"/>
            <a:ext cx="3962400" cy="426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FFFFFF"/>
              </a:solidFill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2642053" y="1197200"/>
            <a:ext cx="3329758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Sistema Dual</a:t>
            </a: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119724" y="2737067"/>
            <a:ext cx="2149475" cy="2846388"/>
            <a:chOff x="278" y="864"/>
            <a:chExt cx="1354" cy="1793"/>
          </a:xfrm>
        </p:grpSpPr>
        <p:graphicFrame>
          <p:nvGraphicFramePr>
            <p:cNvPr id="150550" name="Object 5"/>
            <p:cNvGraphicFramePr>
              <a:graphicFrameLocks noChangeAspect="1"/>
            </p:cNvGraphicFramePr>
            <p:nvPr/>
          </p:nvGraphicFramePr>
          <p:xfrm>
            <a:off x="288" y="864"/>
            <a:ext cx="1344" cy="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" name="Clip" r:id="rId7" imgW="1307592" imgH="794614" progId="">
                    <p:embed/>
                  </p:oleObj>
                </mc:Choice>
                <mc:Fallback>
                  <p:oleObj name="Clip" r:id="rId7" imgW="1307592" imgH="79461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864"/>
                          <a:ext cx="1344" cy="8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Text Box 6"/>
            <p:cNvSpPr txBox="1">
              <a:spLocks noChangeArrowheads="1"/>
            </p:cNvSpPr>
            <p:nvPr/>
          </p:nvSpPr>
          <p:spPr bwMode="auto">
            <a:xfrm>
              <a:off x="278" y="1901"/>
              <a:ext cx="1126" cy="7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240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Escuela de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240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Formación </a:t>
              </a:r>
              <a:br>
                <a:rPr lang="es-VE" altLang="es-ES" sz="2400" dirty="0">
                  <a:solidFill>
                    <a:srgbClr val="FFFFFF"/>
                  </a:solidFill>
                  <a:latin typeface="Comic Sans MS" panose="030F0702030302020204" pitchFamily="66" charset="0"/>
                </a:rPr>
              </a:br>
              <a:r>
                <a:rPr lang="es-VE" altLang="es-ES" sz="240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Profesional</a:t>
              </a:r>
            </a:p>
          </p:txBody>
        </p:sp>
      </p:grpSp>
      <p:grpSp>
        <p:nvGrpSpPr>
          <p:cNvPr id="150533" name="Group 7"/>
          <p:cNvGrpSpPr>
            <a:grpSpLocks/>
          </p:cNvGrpSpPr>
          <p:nvPr/>
        </p:nvGrpSpPr>
        <p:grpSpPr bwMode="auto">
          <a:xfrm>
            <a:off x="6458877" y="3100414"/>
            <a:ext cx="2514600" cy="2693988"/>
            <a:chOff x="3840" y="1152"/>
            <a:chExt cx="1584" cy="1697"/>
          </a:xfrm>
        </p:grpSpPr>
        <p:graphicFrame>
          <p:nvGraphicFramePr>
            <p:cNvPr id="150548" name="Object 8"/>
            <p:cNvGraphicFramePr>
              <a:graphicFrameLocks noChangeAspect="1"/>
            </p:cNvGraphicFramePr>
            <p:nvPr/>
          </p:nvGraphicFramePr>
          <p:xfrm>
            <a:off x="3840" y="1152"/>
            <a:ext cx="1584" cy="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5" name="Clip" r:id="rId9" imgW="5905500" imgH="3697288" progId="">
                    <p:embed/>
                  </p:oleObj>
                </mc:Choice>
                <mc:Fallback>
                  <p:oleObj name="Clip" r:id="rId9" imgW="5905500" imgH="369728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152"/>
                          <a:ext cx="1584" cy="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49" name="Text Box 9"/>
            <p:cNvSpPr txBox="1">
              <a:spLocks noChangeArrowheads="1"/>
            </p:cNvSpPr>
            <p:nvPr/>
          </p:nvSpPr>
          <p:spPr bwMode="auto">
            <a:xfrm>
              <a:off x="4166" y="2093"/>
              <a:ext cx="884" cy="7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VE" altLang="es-ES" sz="2400" dirty="0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2400" dirty="0" smtClean="0">
                  <a:solidFill>
                    <a:srgbClr val="FFFFFF"/>
                  </a:solidFill>
                  <a:latin typeface="Comic Sans MS" panose="030F0702030302020204" pitchFamily="66" charset="0"/>
                </a:rPr>
                <a:t>Empresa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VE" altLang="es-ES" sz="2400" dirty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0534" name="Group 10"/>
          <p:cNvGrpSpPr>
            <a:grpSpLocks/>
          </p:cNvGrpSpPr>
          <p:nvPr/>
        </p:nvGrpSpPr>
        <p:grpSpPr bwMode="auto">
          <a:xfrm>
            <a:off x="2663825" y="1371601"/>
            <a:ext cx="3365500" cy="2049463"/>
            <a:chOff x="190" y="3312"/>
            <a:chExt cx="2120" cy="1291"/>
          </a:xfrm>
        </p:grpSpPr>
        <p:sp>
          <p:nvSpPr>
            <p:cNvPr id="150546" name="Text Box 11"/>
            <p:cNvSpPr txBox="1">
              <a:spLocks noChangeArrowheads="1"/>
            </p:cNvSpPr>
            <p:nvPr/>
          </p:nvSpPr>
          <p:spPr bwMode="auto">
            <a:xfrm>
              <a:off x="1488" y="3312"/>
              <a:ext cx="8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VE" altLang="es-ES" sz="2400" b="1">
                <a:solidFill>
                  <a:srgbClr val="000508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0547" name="Text Box 12"/>
            <p:cNvSpPr txBox="1">
              <a:spLocks noChangeArrowheads="1"/>
            </p:cNvSpPr>
            <p:nvPr/>
          </p:nvSpPr>
          <p:spPr bwMode="auto">
            <a:xfrm>
              <a:off x="190" y="3672"/>
              <a:ext cx="1869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solidFill>
                    <a:srgbClr val="000508"/>
                  </a:solidFill>
                  <a:cs typeface="Arial" panose="020B0604020202020204" pitchFamily="34" charset="0"/>
                </a:rPr>
                <a:t>Escuela:</a:t>
              </a: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 </a:t>
              </a:r>
              <a:r>
                <a:rPr lang="es-VE" altLang="es-ES" sz="1800" b="1" dirty="0">
                  <a:solidFill>
                    <a:srgbClr val="000508"/>
                  </a:solidFill>
                  <a:cs typeface="Arial" panose="020B0604020202020204" pitchFamily="34" charset="0"/>
                </a:rPr>
                <a:t>1/2 días semana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 </a:t>
              </a:r>
              <a:r>
                <a:rPr lang="es-VE" altLang="es-ES" sz="1800" b="1" dirty="0">
                  <a:solidFill>
                    <a:srgbClr val="000508"/>
                  </a:solidFill>
                  <a:cs typeface="Arial" panose="020B0604020202020204" pitchFamily="34" charset="0"/>
                </a:rPr>
                <a:t>2/3 </a:t>
              </a: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partes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contenidos de la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profesión/</a:t>
              </a:r>
              <a:r>
                <a:rPr lang="es-VE" altLang="es-ES" sz="1800" b="1" dirty="0">
                  <a:solidFill>
                    <a:srgbClr val="000508"/>
                  </a:solidFill>
                  <a:cs typeface="Arial" panose="020B0604020202020204" pitchFamily="34" charset="0"/>
                </a:rPr>
                <a:t>1/3</a:t>
              </a: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 asignaturas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de carácter general</a:t>
              </a:r>
            </a:p>
          </p:txBody>
        </p:sp>
      </p:grpSp>
      <p:grpSp>
        <p:nvGrpSpPr>
          <p:cNvPr id="150535" name="Group 13"/>
          <p:cNvGrpSpPr>
            <a:grpSpLocks/>
          </p:cNvGrpSpPr>
          <p:nvPr/>
        </p:nvGrpSpPr>
        <p:grpSpPr bwMode="auto">
          <a:xfrm>
            <a:off x="2663825" y="3323428"/>
            <a:ext cx="2374900" cy="1754187"/>
            <a:chOff x="2640" y="3149"/>
            <a:chExt cx="1496" cy="1105"/>
          </a:xfrm>
        </p:grpSpPr>
        <p:sp>
          <p:nvSpPr>
            <p:cNvPr id="150544" name="Text Box 14"/>
            <p:cNvSpPr txBox="1">
              <a:spLocks noChangeArrowheads="1"/>
            </p:cNvSpPr>
            <p:nvPr/>
          </p:nvSpPr>
          <p:spPr bwMode="auto">
            <a:xfrm>
              <a:off x="2640" y="3312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VE" altLang="es-ES" sz="2400">
                <a:solidFill>
                  <a:srgbClr val="000508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0545" name="Text Box 15"/>
            <p:cNvSpPr txBox="1">
              <a:spLocks noChangeArrowheads="1"/>
            </p:cNvSpPr>
            <p:nvPr/>
          </p:nvSpPr>
          <p:spPr bwMode="auto">
            <a:xfrm>
              <a:off x="2849" y="3149"/>
              <a:ext cx="1287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solidFill>
                    <a:srgbClr val="000508"/>
                  </a:solidFill>
                  <a:cs typeface="Arial" panose="020B0604020202020204" pitchFamily="34" charset="0"/>
                </a:rPr>
                <a:t>Empresa: 3/4 días por semana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Formación práctica,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dirty="0">
                  <a:solidFill>
                    <a:srgbClr val="000508"/>
                  </a:solidFill>
                  <a:cs typeface="Arial" panose="020B0604020202020204" pitchFamily="34" charset="0"/>
                </a:rPr>
                <a:t>sobre todo en el  puesto de trabajo</a:t>
              </a:r>
            </a:p>
          </p:txBody>
        </p:sp>
      </p:grpSp>
      <p:graphicFrame>
        <p:nvGraphicFramePr>
          <p:cNvPr id="150536" name="Object 16"/>
          <p:cNvGraphicFramePr>
            <a:graphicFrameLocks noChangeAspect="1"/>
          </p:cNvGraphicFramePr>
          <p:nvPr/>
        </p:nvGraphicFramePr>
        <p:xfrm>
          <a:off x="3398838" y="5029200"/>
          <a:ext cx="9652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" name="Clip" r:id="rId11" imgW="783641" imgH="1303020" progId="">
                  <p:embed/>
                </p:oleObj>
              </mc:Choice>
              <mc:Fallback>
                <p:oleObj name="Clip" r:id="rId11" imgW="783641" imgH="13030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5029200"/>
                        <a:ext cx="9652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0537" name="Group 17"/>
          <p:cNvGrpSpPr>
            <a:grpSpLocks/>
          </p:cNvGrpSpPr>
          <p:nvPr/>
        </p:nvGrpSpPr>
        <p:grpSpPr bwMode="auto">
          <a:xfrm>
            <a:off x="404812" y="1638517"/>
            <a:ext cx="2174875" cy="855663"/>
            <a:chOff x="278" y="144"/>
            <a:chExt cx="1370" cy="539"/>
          </a:xfrm>
        </p:grpSpPr>
        <p:graphicFrame>
          <p:nvGraphicFramePr>
            <p:cNvPr id="150542" name="Object 18"/>
            <p:cNvGraphicFramePr>
              <a:graphicFrameLocks noChangeAspect="1"/>
            </p:cNvGraphicFramePr>
            <p:nvPr/>
          </p:nvGraphicFramePr>
          <p:xfrm>
            <a:off x="336" y="144"/>
            <a:ext cx="576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" name="Clip" r:id="rId13" imgW="2927350" imgH="1905000" progId="">
                    <p:embed/>
                  </p:oleObj>
                </mc:Choice>
                <mc:Fallback>
                  <p:oleObj name="Clip" r:id="rId13" imgW="2927350" imgH="1905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44"/>
                          <a:ext cx="576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43" name="Text Box 19"/>
            <p:cNvSpPr txBox="1">
              <a:spLocks noChangeArrowheads="1"/>
            </p:cNvSpPr>
            <p:nvPr/>
          </p:nvSpPr>
          <p:spPr bwMode="auto">
            <a:xfrm>
              <a:off x="278" y="489"/>
              <a:ext cx="13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400">
                  <a:solidFill>
                    <a:srgbClr val="FFFFFF"/>
                  </a:solidFill>
                  <a:latin typeface="Comic Sans MS" panose="030F0702030302020204" pitchFamily="66" charset="0"/>
                </a:rPr>
                <a:t>Ministerio de Educación</a:t>
              </a:r>
            </a:p>
          </p:txBody>
        </p:sp>
      </p:grpSp>
      <p:grpSp>
        <p:nvGrpSpPr>
          <p:cNvPr id="150538" name="Group 20"/>
          <p:cNvGrpSpPr>
            <a:grpSpLocks/>
          </p:cNvGrpSpPr>
          <p:nvPr/>
        </p:nvGrpSpPr>
        <p:grpSpPr bwMode="auto">
          <a:xfrm>
            <a:off x="6504769" y="1337999"/>
            <a:ext cx="2811463" cy="1403350"/>
            <a:chOff x="3984" y="192"/>
            <a:chExt cx="1771" cy="884"/>
          </a:xfrm>
          <a:solidFill>
            <a:srgbClr val="002060"/>
          </a:solidFill>
        </p:grpSpPr>
        <p:graphicFrame>
          <p:nvGraphicFramePr>
            <p:cNvPr id="150540" name="Object 21"/>
            <p:cNvGraphicFramePr>
              <a:graphicFrameLocks noChangeAspect="1"/>
            </p:cNvGraphicFramePr>
            <p:nvPr/>
          </p:nvGraphicFramePr>
          <p:xfrm>
            <a:off x="4128" y="192"/>
            <a:ext cx="800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8" name="Clip" r:id="rId15" imgW="5738813" imgH="4030663" progId="">
                    <p:embed/>
                  </p:oleObj>
                </mc:Choice>
                <mc:Fallback>
                  <p:oleObj name="Clip" r:id="rId15" imgW="5738813" imgH="403066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92"/>
                          <a:ext cx="800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41" name="Text Box 22"/>
            <p:cNvSpPr txBox="1">
              <a:spLocks noChangeArrowheads="1"/>
            </p:cNvSpPr>
            <p:nvPr/>
          </p:nvSpPr>
          <p:spPr bwMode="auto">
            <a:xfrm>
              <a:off x="3984" y="746"/>
              <a:ext cx="1771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40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Gremios, Cámara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400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de Industria, Cámara Artesanal</a:t>
              </a:r>
            </a:p>
          </p:txBody>
        </p:sp>
      </p:grpSp>
      <p:graphicFrame>
        <p:nvGraphicFramePr>
          <p:cNvPr id="150539" name="Object 23"/>
          <p:cNvGraphicFramePr>
            <a:graphicFrameLocks noChangeAspect="1"/>
          </p:cNvGraphicFramePr>
          <p:nvPr/>
        </p:nvGraphicFramePr>
        <p:xfrm>
          <a:off x="4572000" y="5105400"/>
          <a:ext cx="87312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" name="Clip" r:id="rId17" imgW="873252" imgH="1365199" progId="">
                  <p:embed/>
                </p:oleObj>
              </mc:Choice>
              <mc:Fallback>
                <p:oleObj name="Clip" r:id="rId17" imgW="873252" imgH="13651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05400"/>
                        <a:ext cx="87312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6555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450" y="1032474"/>
            <a:ext cx="7776000" cy="617928"/>
          </a:xfrm>
        </p:spPr>
        <p:txBody>
          <a:bodyPr/>
          <a:lstStyle/>
          <a:p>
            <a:pPr>
              <a:defRPr/>
            </a:pPr>
            <a:r>
              <a:rPr lang="es-ES" sz="2800" dirty="0"/>
              <a:t>Formación para el trabajo en Alemania</a:t>
            </a:r>
          </a:p>
        </p:txBody>
      </p:sp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735013" y="3375025"/>
            <a:ext cx="1895071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rgbClr val="FFFFFF"/>
                </a:solidFill>
              </a:rPr>
              <a:t>2</a:t>
            </a:r>
            <a:r>
              <a:rPr lang="es-ES" altLang="es-ES" sz="2400" dirty="0" smtClean="0">
                <a:solidFill>
                  <a:srgbClr val="FFFFFF"/>
                </a:solidFill>
              </a:rPr>
              <a:t> </a:t>
            </a:r>
            <a:r>
              <a:rPr lang="es-ES" altLang="es-ES" sz="2400" dirty="0">
                <a:solidFill>
                  <a:srgbClr val="FFFFFF"/>
                </a:solidFill>
              </a:rPr>
              <a:t>-3 ½  años</a:t>
            </a:r>
          </a:p>
        </p:txBody>
      </p:sp>
      <p:sp>
        <p:nvSpPr>
          <p:cNvPr id="154628" name="Rectangle 7"/>
          <p:cNvSpPr>
            <a:spLocks noChangeArrowheads="1"/>
          </p:cNvSpPr>
          <p:nvPr/>
        </p:nvSpPr>
        <p:spPr bwMode="auto">
          <a:xfrm>
            <a:off x="2771775" y="2781300"/>
            <a:ext cx="2592388" cy="2447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rgbClr val="000099"/>
                </a:solidFill>
              </a:rPr>
              <a:t>Aprendizaje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rgbClr val="000099"/>
                </a:solidFill>
              </a:rPr>
              <a:t>en la empresa</a:t>
            </a:r>
          </a:p>
        </p:txBody>
      </p:sp>
      <p:sp>
        <p:nvSpPr>
          <p:cNvPr id="154629" name="Rectangle 10"/>
          <p:cNvSpPr>
            <a:spLocks noChangeArrowheads="1"/>
          </p:cNvSpPr>
          <p:nvPr/>
        </p:nvSpPr>
        <p:spPr bwMode="auto">
          <a:xfrm>
            <a:off x="5795963" y="2781300"/>
            <a:ext cx="2447925" cy="2447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rgbClr val="000099"/>
                </a:solidFill>
              </a:rPr>
              <a:t>Aprendizaje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rgbClr val="000099"/>
                </a:solidFill>
              </a:rPr>
              <a:t>en la escuela </a:t>
            </a:r>
          </a:p>
        </p:txBody>
      </p:sp>
      <p:sp>
        <p:nvSpPr>
          <p:cNvPr id="154630" name="Text Box 16"/>
          <p:cNvSpPr txBox="1">
            <a:spLocks noChangeArrowheads="1"/>
          </p:cNvSpPr>
          <p:nvPr/>
        </p:nvSpPr>
        <p:spPr bwMode="auto">
          <a:xfrm>
            <a:off x="4067175" y="5734050"/>
            <a:ext cx="264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solidFill>
                  <a:srgbClr val="000099"/>
                </a:solidFill>
              </a:rPr>
              <a:t>Contrato de aprendizaje</a:t>
            </a:r>
          </a:p>
        </p:txBody>
      </p:sp>
      <p:sp>
        <p:nvSpPr>
          <p:cNvPr id="154631" name="Line 17"/>
          <p:cNvSpPr>
            <a:spLocks noChangeShapeType="1"/>
          </p:cNvSpPr>
          <p:nvPr/>
        </p:nvSpPr>
        <p:spPr bwMode="auto">
          <a:xfrm>
            <a:off x="2627313" y="2852738"/>
            <a:ext cx="0" cy="2376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4632" name="Rectangle 19"/>
          <p:cNvSpPr>
            <a:spLocks noChangeArrowheads="1"/>
          </p:cNvSpPr>
          <p:nvPr/>
        </p:nvSpPr>
        <p:spPr bwMode="auto">
          <a:xfrm>
            <a:off x="2700338" y="1989138"/>
            <a:ext cx="5543550" cy="5762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Certificado de trabajador cualificado</a:t>
            </a:r>
          </a:p>
        </p:txBody>
      </p:sp>
      <p:sp>
        <p:nvSpPr>
          <p:cNvPr id="154633" name="Rectangle 22"/>
          <p:cNvSpPr>
            <a:spLocks noChangeArrowheads="1"/>
          </p:cNvSpPr>
          <p:nvPr/>
        </p:nvSpPr>
        <p:spPr bwMode="auto">
          <a:xfrm>
            <a:off x="2771775" y="5445125"/>
            <a:ext cx="5400675" cy="5762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</a:rPr>
              <a:t>Contrato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35536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09436"/>
              </p:ext>
            </p:extLst>
          </p:nvPr>
        </p:nvGraphicFramePr>
        <p:xfrm>
          <a:off x="3464911" y="4945396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Clip" r:id="rId4" imgW="5349875" imgH="2911475" progId="">
                  <p:embed/>
                </p:oleObj>
              </mc:Choice>
              <mc:Fallback>
                <p:oleObj name="Clip" r:id="rId4" imgW="5349875" imgH="2911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911" y="4945396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579" name="Group 3"/>
          <p:cNvGrpSpPr>
            <a:grpSpLocks/>
          </p:cNvGrpSpPr>
          <p:nvPr/>
        </p:nvGrpSpPr>
        <p:grpSpPr bwMode="auto">
          <a:xfrm>
            <a:off x="162643" y="1629044"/>
            <a:ext cx="5148263" cy="2876871"/>
            <a:chOff x="87" y="752"/>
            <a:chExt cx="3243" cy="1786"/>
          </a:xfrm>
          <a:solidFill>
            <a:srgbClr val="00B0F0"/>
          </a:solidFill>
        </p:grpSpPr>
        <p:grpSp>
          <p:nvGrpSpPr>
            <p:cNvPr id="152592" name="Group 4"/>
            <p:cNvGrpSpPr>
              <a:grpSpLocks/>
            </p:cNvGrpSpPr>
            <p:nvPr/>
          </p:nvGrpSpPr>
          <p:grpSpPr bwMode="auto">
            <a:xfrm>
              <a:off x="87" y="752"/>
              <a:ext cx="3243" cy="1786"/>
              <a:chOff x="87" y="752"/>
              <a:chExt cx="3243" cy="1786"/>
            </a:xfrm>
            <a:grpFill/>
          </p:grpSpPr>
          <p:graphicFrame>
            <p:nvGraphicFramePr>
              <p:cNvPr id="152595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9984032"/>
                  </p:ext>
                </p:extLst>
              </p:nvPr>
            </p:nvGraphicFramePr>
            <p:xfrm>
              <a:off x="1776" y="752"/>
              <a:ext cx="1554" cy="17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81" name="Clip" r:id="rId6" imgW="3192463" imgH="3749675" progId="">
                      <p:embed/>
                    </p:oleObj>
                  </mc:Choice>
                  <mc:Fallback>
                    <p:oleObj name="Clip" r:id="rId6" imgW="3192463" imgH="374967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752"/>
                            <a:ext cx="1554" cy="17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9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4644068"/>
                  </p:ext>
                </p:extLst>
              </p:nvPr>
            </p:nvGraphicFramePr>
            <p:xfrm>
              <a:off x="87" y="1000"/>
              <a:ext cx="1584" cy="1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82" name="Clip" r:id="rId8" imgW="1036015" imgH="504749" progId="">
                      <p:embed/>
                    </p:oleObj>
                  </mc:Choice>
                  <mc:Fallback>
                    <p:oleObj name="Clip" r:id="rId8" imgW="1036015" imgH="50474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" y="1000"/>
                            <a:ext cx="1584" cy="1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0952" name="Text Box 8"/>
            <p:cNvSpPr txBox="1">
              <a:spLocks noChangeArrowheads="1"/>
            </p:cNvSpPr>
            <p:nvPr/>
          </p:nvSpPr>
          <p:spPr bwMode="auto">
            <a:xfrm>
              <a:off x="2064" y="1200"/>
              <a:ext cx="1161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VE" sz="2400" b="1" dirty="0">
                  <a:solidFill>
                    <a:srgbClr val="0005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Contrato de </a:t>
              </a:r>
            </a:p>
            <a:p>
              <a:pPr>
                <a:defRPr/>
              </a:pPr>
              <a:r>
                <a:rPr lang="es-VE" sz="2400" b="1" dirty="0">
                  <a:solidFill>
                    <a:srgbClr val="0005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Aprendizaje</a:t>
              </a:r>
            </a:p>
          </p:txBody>
        </p:sp>
        <p:sp>
          <p:nvSpPr>
            <p:cNvPr id="210953" name="Text Box 9"/>
            <p:cNvSpPr txBox="1">
              <a:spLocks noChangeArrowheads="1"/>
            </p:cNvSpPr>
            <p:nvPr/>
          </p:nvSpPr>
          <p:spPr bwMode="auto">
            <a:xfrm>
              <a:off x="369" y="1230"/>
              <a:ext cx="1049" cy="7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VE" sz="2400" b="1" dirty="0">
                  <a:solidFill>
                    <a:srgbClr val="0005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Ley de </a:t>
              </a:r>
              <a:br>
                <a:rPr lang="es-VE" sz="2400" b="1" dirty="0">
                  <a:solidFill>
                    <a:srgbClr val="0005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</a:br>
              <a:r>
                <a:rPr lang="es-VE" sz="2400" b="1" dirty="0">
                  <a:solidFill>
                    <a:srgbClr val="0005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Formación</a:t>
              </a:r>
              <a:br>
                <a:rPr lang="es-VE" sz="2400" b="1" dirty="0">
                  <a:solidFill>
                    <a:srgbClr val="0005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</a:br>
              <a:r>
                <a:rPr lang="es-VE" sz="2400" b="1" dirty="0">
                  <a:solidFill>
                    <a:srgbClr val="0005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Profesional</a:t>
              </a:r>
            </a:p>
          </p:txBody>
        </p:sp>
      </p:grpSp>
      <p:grpSp>
        <p:nvGrpSpPr>
          <p:cNvPr id="152580" name="Group 10"/>
          <p:cNvGrpSpPr>
            <a:grpSpLocks/>
          </p:cNvGrpSpPr>
          <p:nvPr/>
        </p:nvGrpSpPr>
        <p:grpSpPr bwMode="auto">
          <a:xfrm>
            <a:off x="5310906" y="1141128"/>
            <a:ext cx="4527551" cy="3173414"/>
            <a:chOff x="3312" y="240"/>
            <a:chExt cx="2852" cy="1999"/>
          </a:xfrm>
        </p:grpSpPr>
        <p:graphicFrame>
          <p:nvGraphicFramePr>
            <p:cNvPr id="152589" name="Object 11"/>
            <p:cNvGraphicFramePr>
              <a:graphicFrameLocks noChangeAspect="1"/>
            </p:cNvGraphicFramePr>
            <p:nvPr/>
          </p:nvGraphicFramePr>
          <p:xfrm>
            <a:off x="3312" y="288"/>
            <a:ext cx="510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3" name="Clip" r:id="rId10" imgW="1728788" imgH="3252788" progId="">
                    <p:embed/>
                  </p:oleObj>
                </mc:Choice>
                <mc:Fallback>
                  <p:oleObj name="Clip" r:id="rId10" imgW="1728788" imgH="325278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88"/>
                          <a:ext cx="510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90" name="Object 12"/>
            <p:cNvGraphicFramePr>
              <a:graphicFrameLocks noChangeAspect="1"/>
            </p:cNvGraphicFramePr>
            <p:nvPr/>
          </p:nvGraphicFramePr>
          <p:xfrm>
            <a:off x="3840" y="240"/>
            <a:ext cx="1280" cy="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4" name="Clip" r:id="rId12" imgW="5738813" imgH="4030663" progId="">
                    <p:embed/>
                  </p:oleObj>
                </mc:Choice>
                <mc:Fallback>
                  <p:oleObj name="Clip" r:id="rId12" imgW="5738813" imgH="403066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0"/>
                          <a:ext cx="1280" cy="8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2591" name="Text Box 13"/>
            <p:cNvSpPr txBox="1">
              <a:spLocks noChangeArrowheads="1"/>
            </p:cNvSpPr>
            <p:nvPr/>
          </p:nvSpPr>
          <p:spPr bwMode="auto">
            <a:xfrm>
              <a:off x="3417" y="1308"/>
              <a:ext cx="2747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latin typeface="+mn-lt"/>
                </a:rPr>
                <a:t>Gremios profesionales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latin typeface="+mn-lt"/>
                </a:rPr>
                <a:t>Cámaras de Comercio e Industria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latin typeface="+mn-lt"/>
                </a:rPr>
                <a:t>Cámaras </a:t>
              </a:r>
              <a:r>
                <a:rPr lang="es-VE" altLang="es-ES" sz="1800" b="1" dirty="0" smtClean="0">
                  <a:latin typeface="+mn-lt"/>
                </a:rPr>
                <a:t>Artesanales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 smtClean="0">
                  <a:latin typeface="+mn-lt"/>
                </a:rPr>
                <a:t>Centros Supra-empresariales</a:t>
              </a:r>
              <a:endParaRPr lang="es-VE" altLang="es-ES" sz="1800" b="1" dirty="0">
                <a:latin typeface="+mn-lt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latin typeface="+mn-lt"/>
                </a:rPr>
                <a:t>Asesoramiento y </a:t>
              </a:r>
              <a:r>
                <a:rPr lang="es-VE" altLang="es-ES" sz="1800" b="1" dirty="0" smtClean="0">
                  <a:latin typeface="+mn-lt"/>
                </a:rPr>
                <a:t>Supervisión</a:t>
              </a:r>
              <a:endParaRPr lang="es-VE" altLang="es-ES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0958" name="Text Box 14"/>
          <p:cNvSpPr txBox="1">
            <a:spLocks noChangeArrowheads="1"/>
          </p:cNvSpPr>
          <p:nvPr/>
        </p:nvSpPr>
        <p:spPr bwMode="auto">
          <a:xfrm>
            <a:off x="0" y="1096276"/>
            <a:ext cx="3963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¡Esto son los fundamentos!</a:t>
            </a:r>
          </a:p>
        </p:txBody>
      </p:sp>
      <p:grpSp>
        <p:nvGrpSpPr>
          <p:cNvPr id="152582" name="Group 15"/>
          <p:cNvGrpSpPr>
            <a:grpSpLocks/>
          </p:cNvGrpSpPr>
          <p:nvPr/>
        </p:nvGrpSpPr>
        <p:grpSpPr bwMode="auto">
          <a:xfrm>
            <a:off x="517525" y="4392613"/>
            <a:ext cx="2341563" cy="2209800"/>
            <a:chOff x="326" y="2767"/>
            <a:chExt cx="1475" cy="1392"/>
          </a:xfrm>
        </p:grpSpPr>
        <p:graphicFrame>
          <p:nvGraphicFramePr>
            <p:cNvPr id="15258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6439778"/>
                </p:ext>
              </p:extLst>
            </p:nvPr>
          </p:nvGraphicFramePr>
          <p:xfrm>
            <a:off x="909" y="2767"/>
            <a:ext cx="892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5" name="Clip" r:id="rId17" imgW="873252" imgH="1365199" progId="">
                    <p:embed/>
                  </p:oleObj>
                </mc:Choice>
                <mc:Fallback>
                  <p:oleObj name="Clip" r:id="rId17" imgW="873252" imgH="136519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" y="2767"/>
                          <a:ext cx="892" cy="1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2588" name="Text Box 17"/>
            <p:cNvSpPr txBox="1">
              <a:spLocks noChangeArrowheads="1"/>
            </p:cNvSpPr>
            <p:nvPr/>
          </p:nvSpPr>
          <p:spPr bwMode="auto">
            <a:xfrm>
              <a:off x="326" y="2954"/>
              <a:ext cx="7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latin typeface="Comic Sans MS" panose="030F0702030302020204" pitchFamily="66" charset="0"/>
                </a:rPr>
                <a:t>Aprendiz</a:t>
              </a:r>
            </a:p>
          </p:txBody>
        </p:sp>
      </p:grpSp>
      <p:grpSp>
        <p:nvGrpSpPr>
          <p:cNvPr id="152583" name="Group 18"/>
          <p:cNvGrpSpPr>
            <a:grpSpLocks/>
          </p:cNvGrpSpPr>
          <p:nvPr/>
        </p:nvGrpSpPr>
        <p:grpSpPr bwMode="auto">
          <a:xfrm>
            <a:off x="5364088" y="4581128"/>
            <a:ext cx="3654425" cy="2020888"/>
            <a:chOff x="3360" y="2522"/>
            <a:chExt cx="2302" cy="1273"/>
          </a:xfrm>
        </p:grpSpPr>
        <p:graphicFrame>
          <p:nvGraphicFramePr>
            <p:cNvPr id="152584" name="Object 19"/>
            <p:cNvGraphicFramePr>
              <a:graphicFrameLocks noChangeAspect="1"/>
            </p:cNvGraphicFramePr>
            <p:nvPr/>
          </p:nvGraphicFramePr>
          <p:xfrm>
            <a:off x="3408" y="2544"/>
            <a:ext cx="1248" cy="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" name="Clip" r:id="rId19" imgW="7048500" imgH="4586288" progId="">
                    <p:embed/>
                  </p:oleObj>
                </mc:Choice>
                <mc:Fallback>
                  <p:oleObj name="Clip" r:id="rId19" imgW="7048500" imgH="458628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44"/>
                          <a:ext cx="1248" cy="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2585" name="Text Box 20"/>
            <p:cNvSpPr txBox="1">
              <a:spLocks noChangeArrowheads="1"/>
            </p:cNvSpPr>
            <p:nvPr/>
          </p:nvSpPr>
          <p:spPr bwMode="auto">
            <a:xfrm>
              <a:off x="3360" y="3504"/>
              <a:ext cx="23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2400">
                  <a:latin typeface="Comic Sans MS" panose="030F0702030302020204" pitchFamily="66" charset="0"/>
                </a:rPr>
                <a:t>Inversión para el Futuro</a:t>
              </a:r>
            </a:p>
          </p:txBody>
        </p:sp>
        <p:sp>
          <p:nvSpPr>
            <p:cNvPr id="152586" name="Text Box 21"/>
            <p:cNvSpPr txBox="1">
              <a:spLocks noChangeArrowheads="1"/>
            </p:cNvSpPr>
            <p:nvPr/>
          </p:nvSpPr>
          <p:spPr bwMode="auto">
            <a:xfrm>
              <a:off x="4502" y="2522"/>
              <a:ext cx="89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latin typeface="Comic Sans MS" panose="030F0702030302020204" pitchFamily="66" charset="0"/>
                </a:rPr>
                <a:t>Empleador/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VE" altLang="es-ES" sz="1800" b="1" dirty="0">
                  <a:latin typeface="Comic Sans MS" panose="030F0702030302020204" pitchFamily="66" charset="0"/>
                </a:rPr>
                <a:t>Formador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623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26"/>
          <p:cNvSpPr txBox="1">
            <a:spLocks noChangeArrowheads="1"/>
          </p:cNvSpPr>
          <p:nvPr/>
        </p:nvSpPr>
        <p:spPr bwMode="auto">
          <a:xfrm>
            <a:off x="1355725" y="-4761"/>
            <a:ext cx="6223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smtClean="0">
                <a:solidFill>
                  <a:srgbClr val="000000"/>
                </a:solidFill>
                <a:latin typeface="Impact" pitchFamily="34" charset="0"/>
              </a:rPr>
              <a:t>Marco institucional de la Formación Profesional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2863878" y="3284788"/>
            <a:ext cx="3657600" cy="1981200"/>
            <a:chOff x="1296" y="2112"/>
            <a:chExt cx="2304" cy="1248"/>
          </a:xfrm>
        </p:grpSpPr>
        <p:sp>
          <p:nvSpPr>
            <p:cNvPr id="40965" name="Oval 1029"/>
            <p:cNvSpPr>
              <a:spLocks noChangeArrowheads="1"/>
            </p:cNvSpPr>
            <p:nvPr/>
          </p:nvSpPr>
          <p:spPr bwMode="auto">
            <a:xfrm>
              <a:off x="1296" y="2112"/>
              <a:ext cx="2304" cy="124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0963" name="AutoShape 1027"/>
            <p:cNvSpPr>
              <a:spLocks noChangeArrowheads="1"/>
            </p:cNvSpPr>
            <p:nvPr/>
          </p:nvSpPr>
          <p:spPr bwMode="auto">
            <a:xfrm>
              <a:off x="1618" y="2304"/>
              <a:ext cx="620" cy="8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smtClean="0">
                  <a:solidFill>
                    <a:srgbClr val="000000"/>
                  </a:solidFill>
                  <a:latin typeface="Tahoma" pitchFamily="34" charset="0"/>
                </a:rPr>
                <a:t>Escuelas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smtClean="0">
                  <a:solidFill>
                    <a:srgbClr val="000000"/>
                  </a:solidFill>
                  <a:latin typeface="Tahoma" pitchFamily="34" charset="0"/>
                </a:rPr>
                <a:t>de F. P.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 smtClean="0">
                  <a:solidFill>
                    <a:srgbClr val="000000"/>
                  </a:solidFill>
                  <a:latin typeface="Tahoma" pitchFamily="34" charset="0"/>
                </a:rPr>
                <a:t>1.700</a:t>
              </a:r>
            </a:p>
          </p:txBody>
        </p:sp>
        <p:sp>
          <p:nvSpPr>
            <p:cNvPr id="40964" name="AutoShape 1028"/>
            <p:cNvSpPr>
              <a:spLocks noChangeArrowheads="1"/>
            </p:cNvSpPr>
            <p:nvPr/>
          </p:nvSpPr>
          <p:spPr bwMode="auto">
            <a:xfrm>
              <a:off x="2352" y="2304"/>
              <a:ext cx="960" cy="8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smtClean="0">
                  <a:solidFill>
                    <a:srgbClr val="000000"/>
                  </a:solidFill>
                  <a:latin typeface="Tahoma" pitchFamily="34" charset="0"/>
                </a:rPr>
                <a:t>Empresas</a:t>
              </a:r>
              <a:br>
                <a:rPr lang="de-DE" b="1" dirty="0" smtClean="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de-DE" b="1" dirty="0" smtClean="0">
                  <a:solidFill>
                    <a:srgbClr val="000000"/>
                  </a:solidFill>
                  <a:latin typeface="Tahoma" pitchFamily="34" charset="0"/>
                </a:rPr>
                <a:t>de formación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 smtClean="0">
                  <a:solidFill>
                    <a:srgbClr val="000000"/>
                  </a:solidFill>
                  <a:latin typeface="Tahoma" pitchFamily="34" charset="0"/>
                </a:rPr>
                <a:t>550.000</a:t>
              </a:r>
            </a:p>
          </p:txBody>
        </p:sp>
      </p:grpSp>
      <p:grpSp>
        <p:nvGrpSpPr>
          <p:cNvPr id="4" name="Group 1065"/>
          <p:cNvGrpSpPr>
            <a:grpSpLocks/>
          </p:cNvGrpSpPr>
          <p:nvPr/>
        </p:nvGrpSpPr>
        <p:grpSpPr bwMode="auto">
          <a:xfrm>
            <a:off x="260355" y="3367088"/>
            <a:ext cx="1687513" cy="1878012"/>
            <a:chOff x="288" y="2121"/>
            <a:chExt cx="912" cy="1183"/>
          </a:xfrm>
        </p:grpSpPr>
        <p:sp>
          <p:nvSpPr>
            <p:cNvPr id="40972" name="AutoShape 1036"/>
            <p:cNvSpPr>
              <a:spLocks noChangeArrowheads="1"/>
            </p:cNvSpPr>
            <p:nvPr/>
          </p:nvSpPr>
          <p:spPr bwMode="auto">
            <a:xfrm>
              <a:off x="288" y="2169"/>
              <a:ext cx="912" cy="11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6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0977" name="Oval 1041"/>
            <p:cNvSpPr>
              <a:spLocks noChangeArrowheads="1"/>
            </p:cNvSpPr>
            <p:nvPr/>
          </p:nvSpPr>
          <p:spPr bwMode="auto">
            <a:xfrm>
              <a:off x="382" y="2921"/>
              <a:ext cx="720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smtClean="0">
                  <a:solidFill>
                    <a:srgbClr val="000000"/>
                  </a:solidFill>
                  <a:latin typeface="Tahoma" pitchFamily="34" charset="0"/>
                </a:rPr>
                <a:t>Consejo educativo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smtClean="0">
                  <a:solidFill>
                    <a:srgbClr val="000000"/>
                  </a:solidFill>
                  <a:latin typeface="Tahoma" pitchFamily="34" charset="0"/>
                </a:rPr>
                <a:t>de F.P.</a:t>
              </a:r>
            </a:p>
          </p:txBody>
        </p:sp>
        <p:sp>
          <p:nvSpPr>
            <p:cNvPr id="40979" name="Text Box 1043"/>
            <p:cNvSpPr txBox="1">
              <a:spLocks noChangeArrowheads="1"/>
            </p:cNvSpPr>
            <p:nvPr/>
          </p:nvSpPr>
          <p:spPr bwMode="auto">
            <a:xfrm>
              <a:off x="288" y="2121"/>
              <a:ext cx="816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  <a:t>Ministerios de</a:t>
              </a:r>
              <a:b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  <a:t> Educación</a:t>
              </a:r>
              <a:b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  <a:t> y Cultura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  <a:t>de  Estados Federados(16)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de-DE" sz="2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066"/>
          <p:cNvGrpSpPr>
            <a:grpSpLocks/>
          </p:cNvGrpSpPr>
          <p:nvPr/>
        </p:nvGrpSpPr>
        <p:grpSpPr bwMode="auto">
          <a:xfrm>
            <a:off x="7020387" y="3443288"/>
            <a:ext cx="2161948" cy="3199308"/>
            <a:chOff x="4442" y="2169"/>
            <a:chExt cx="1247" cy="1146"/>
          </a:xfrm>
        </p:grpSpPr>
        <p:sp>
          <p:nvSpPr>
            <p:cNvPr id="40976" name="AutoShape 1040"/>
            <p:cNvSpPr>
              <a:spLocks noChangeArrowheads="1"/>
            </p:cNvSpPr>
            <p:nvPr/>
          </p:nvSpPr>
          <p:spPr bwMode="auto">
            <a:xfrm>
              <a:off x="4656" y="2169"/>
              <a:ext cx="912" cy="11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0978" name="Oval 1042"/>
            <p:cNvSpPr>
              <a:spLocks noChangeArrowheads="1"/>
            </p:cNvSpPr>
            <p:nvPr/>
          </p:nvSpPr>
          <p:spPr bwMode="auto">
            <a:xfrm>
              <a:off x="4744" y="2247"/>
              <a:ext cx="720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7C8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000000"/>
                  </a:solidFill>
                  <a:latin typeface="Tahoma" pitchFamily="34" charset="0"/>
                </a:rPr>
                <a:t>Comisión  principal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000000"/>
                  </a:solidFill>
                  <a:latin typeface="Tahoma" pitchFamily="34" charset="0"/>
                </a:rPr>
                <a:t>de F.P.</a:t>
              </a:r>
            </a:p>
          </p:txBody>
        </p:sp>
        <p:sp>
          <p:nvSpPr>
            <p:cNvPr id="40980" name="Text Box 1044"/>
            <p:cNvSpPr txBox="1">
              <a:spLocks noChangeArrowheads="1"/>
            </p:cNvSpPr>
            <p:nvPr/>
          </p:nvSpPr>
          <p:spPr bwMode="auto">
            <a:xfrm>
              <a:off x="4442" y="2665"/>
              <a:ext cx="1247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  <a:t>Instancias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  <a:t>responsables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  <a:t>(Cámaras,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 smtClean="0">
                  <a:solidFill>
                    <a:srgbClr val="000000"/>
                  </a:solidFill>
                  <a:latin typeface="Tahoma" pitchFamily="34" charset="0"/>
                </a:rPr>
                <a:t>Gremios prof..)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b="1" dirty="0" smtClean="0">
                  <a:solidFill>
                    <a:srgbClr val="000000"/>
                  </a:solidFill>
                  <a:latin typeface="Tahoma" pitchFamily="34" charset="0"/>
                </a:rPr>
                <a:t>Aprox. 700 Centros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b="1" dirty="0" smtClean="0">
                  <a:solidFill>
                    <a:srgbClr val="000000"/>
                  </a:solidFill>
                  <a:latin typeface="Tahoma" pitchFamily="34" charset="0"/>
                </a:rPr>
                <a:t>supraempresariales</a:t>
              </a:r>
            </a:p>
          </p:txBody>
        </p:sp>
      </p:grpSp>
      <p:sp>
        <p:nvSpPr>
          <p:cNvPr id="40994" name="Text Box 1058"/>
          <p:cNvSpPr txBox="1">
            <a:spLocks noChangeArrowheads="1"/>
          </p:cNvSpPr>
          <p:nvPr/>
        </p:nvSpPr>
        <p:spPr bwMode="auto">
          <a:xfrm>
            <a:off x="185738" y="6205548"/>
            <a:ext cx="11817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rial" charset="0"/>
              </a:rPr>
              <a:t>Datos de 2014</a:t>
            </a:r>
          </a:p>
        </p:txBody>
      </p:sp>
      <p:grpSp>
        <p:nvGrpSpPr>
          <p:cNvPr id="6" name="Group 1082"/>
          <p:cNvGrpSpPr>
            <a:grpSpLocks/>
          </p:cNvGrpSpPr>
          <p:nvPr/>
        </p:nvGrpSpPr>
        <p:grpSpPr bwMode="auto">
          <a:xfrm>
            <a:off x="1765306" y="4340228"/>
            <a:ext cx="1543053" cy="809626"/>
            <a:chOff x="1112" y="2734"/>
            <a:chExt cx="972" cy="510"/>
          </a:xfrm>
        </p:grpSpPr>
        <p:sp>
          <p:nvSpPr>
            <p:cNvPr id="40987" name="Line 1051"/>
            <p:cNvSpPr>
              <a:spLocks noChangeShapeType="1"/>
            </p:cNvSpPr>
            <p:nvPr/>
          </p:nvSpPr>
          <p:spPr bwMode="auto">
            <a:xfrm>
              <a:off x="1206" y="2734"/>
              <a:ext cx="878" cy="1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0997" name="Text Box 1061"/>
            <p:cNvSpPr txBox="1">
              <a:spLocks noChangeArrowheads="1"/>
            </p:cNvSpPr>
            <p:nvPr/>
          </p:nvSpPr>
          <p:spPr bwMode="auto">
            <a:xfrm>
              <a:off x="1112" y="2953"/>
              <a:ext cx="7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 dirty="0" smtClean="0">
                  <a:solidFill>
                    <a:srgbClr val="000000"/>
                  </a:solidFill>
                  <a:latin typeface="Tahoma" pitchFamily="34" charset="0"/>
                </a:rPr>
                <a:t>Planes Marco </a:t>
              </a:r>
              <a:br>
                <a:rPr lang="de-DE" sz="1200" b="1" dirty="0" smtClean="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de-DE" sz="1200" b="1" dirty="0" smtClean="0">
                  <a:solidFill>
                    <a:srgbClr val="000000"/>
                  </a:solidFill>
                  <a:latin typeface="Tahoma" pitchFamily="34" charset="0"/>
                </a:rPr>
                <a:t>de Enseñanza</a:t>
              </a:r>
            </a:p>
          </p:txBody>
        </p:sp>
      </p:grpSp>
      <p:grpSp>
        <p:nvGrpSpPr>
          <p:cNvPr id="9" name="Group 1067"/>
          <p:cNvGrpSpPr>
            <a:grpSpLocks/>
          </p:cNvGrpSpPr>
          <p:nvPr/>
        </p:nvGrpSpPr>
        <p:grpSpPr bwMode="auto">
          <a:xfrm>
            <a:off x="3509966" y="1025526"/>
            <a:ext cx="5462588" cy="2181225"/>
            <a:chOff x="2211" y="646"/>
            <a:chExt cx="3441" cy="1374"/>
          </a:xfrm>
        </p:grpSpPr>
        <p:sp>
          <p:nvSpPr>
            <p:cNvPr id="40983" name="AutoShape 1047"/>
            <p:cNvSpPr>
              <a:spLocks noChangeArrowheads="1"/>
            </p:cNvSpPr>
            <p:nvPr/>
          </p:nvSpPr>
          <p:spPr bwMode="auto">
            <a:xfrm>
              <a:off x="2211" y="646"/>
              <a:ext cx="1328" cy="71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srgbClr val="000000"/>
                </a:solidFill>
                <a:latin typeface="Tahom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 smtClean="0">
                  <a:solidFill>
                    <a:srgbClr val="000000"/>
                  </a:solidFill>
                  <a:latin typeface="Tahoma" pitchFamily="34" charset="0"/>
                </a:rPr>
                <a:t>Ministerio Federal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 smtClean="0">
                  <a:solidFill>
                    <a:srgbClr val="000000"/>
                  </a:solidFill>
                  <a:latin typeface="Tahoma" pitchFamily="34" charset="0"/>
                </a:rPr>
                <a:t>de Economía,</a:t>
              </a:r>
              <a:br>
                <a:rPr lang="de-DE" dirty="0" smtClean="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de-DE" dirty="0" smtClean="0">
                  <a:solidFill>
                    <a:srgbClr val="000000"/>
                  </a:solidFill>
                  <a:latin typeface="Tahoma" pitchFamily="34" charset="0"/>
                </a:rPr>
                <a:t>Tecnología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 smtClean="0">
                  <a:solidFill>
                    <a:srgbClr val="000000"/>
                  </a:solidFill>
                  <a:latin typeface="Tahoma" pitchFamily="34" charset="0"/>
                </a:rPr>
                <a:t> y Ciencia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0998" name="Oval 1062"/>
            <p:cNvSpPr>
              <a:spLocks noChangeArrowheads="1"/>
            </p:cNvSpPr>
            <p:nvPr/>
          </p:nvSpPr>
          <p:spPr bwMode="auto">
            <a:xfrm>
              <a:off x="4792" y="1519"/>
              <a:ext cx="860" cy="50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rgbClr val="000000"/>
                  </a:solidFill>
                  <a:latin typeface="Tahoma" pitchFamily="34" charset="0"/>
                </a:rPr>
                <a:t>Representantes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rgbClr val="000000"/>
                  </a:solidFill>
                  <a:latin typeface="Tahoma" pitchFamily="34" charset="0"/>
                </a:rPr>
                <a:t>de trabajadores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rgbClr val="000000"/>
                  </a:solidFill>
                  <a:latin typeface="Tahoma" pitchFamily="34" charset="0"/>
                </a:rPr>
                <a:t>(Sindicatos)</a:t>
              </a:r>
            </a:p>
          </p:txBody>
        </p:sp>
      </p:grpSp>
      <p:grpSp>
        <p:nvGrpSpPr>
          <p:cNvPr id="11" name="Group 1088"/>
          <p:cNvGrpSpPr>
            <a:grpSpLocks/>
          </p:cNvGrpSpPr>
          <p:nvPr/>
        </p:nvGrpSpPr>
        <p:grpSpPr bwMode="auto">
          <a:xfrm>
            <a:off x="5372100" y="4341813"/>
            <a:ext cx="2095499" cy="722312"/>
            <a:chOff x="3384" y="2735"/>
            <a:chExt cx="1320" cy="455"/>
          </a:xfrm>
        </p:grpSpPr>
        <p:grpSp>
          <p:nvGrpSpPr>
            <p:cNvPr id="12" name="Group 1084"/>
            <p:cNvGrpSpPr>
              <a:grpSpLocks/>
            </p:cNvGrpSpPr>
            <p:nvPr/>
          </p:nvGrpSpPr>
          <p:grpSpPr bwMode="auto">
            <a:xfrm>
              <a:off x="3384" y="2735"/>
              <a:ext cx="1320" cy="455"/>
              <a:chOff x="3384" y="2735"/>
              <a:chExt cx="1320" cy="455"/>
            </a:xfrm>
          </p:grpSpPr>
          <p:sp>
            <p:nvSpPr>
              <p:cNvPr id="40988" name="Line 1052"/>
              <p:cNvSpPr>
                <a:spLocks noChangeShapeType="1"/>
              </p:cNvSpPr>
              <p:nvPr/>
            </p:nvSpPr>
            <p:spPr bwMode="auto">
              <a:xfrm rot="21599650" flipH="1">
                <a:off x="3759" y="2735"/>
                <a:ext cx="896" cy="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96" name="Text Box 1060"/>
              <p:cNvSpPr txBox="1">
                <a:spLocks noChangeArrowheads="1"/>
              </p:cNvSpPr>
              <p:nvPr/>
            </p:nvSpPr>
            <p:spPr bwMode="auto">
              <a:xfrm>
                <a:off x="3384" y="2860"/>
                <a:ext cx="132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2"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de-DE" sz="1400" b="1" dirty="0" smtClean="0">
                    <a:solidFill>
                      <a:srgbClr val="000000"/>
                    </a:solidFill>
                    <a:latin typeface="Tahoma" pitchFamily="34" charset="0"/>
                  </a:rPr>
                  <a:t>Examenes</a:t>
                </a: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de-DE" sz="1400" b="1" dirty="0" smtClean="0">
                    <a:solidFill>
                      <a:srgbClr val="000000"/>
                    </a:solidFill>
                    <a:latin typeface="Tahoma" pitchFamily="34" charset="0"/>
                  </a:rPr>
                  <a:t>Reglamentos</a:t>
                </a:r>
              </a:p>
            </p:txBody>
          </p:sp>
        </p:grpSp>
        <p:sp>
          <p:nvSpPr>
            <p:cNvPr id="41019" name="Line 1083"/>
            <p:cNvSpPr>
              <a:spLocks noChangeShapeType="1"/>
            </p:cNvSpPr>
            <p:nvPr/>
          </p:nvSpPr>
          <p:spPr bwMode="auto">
            <a:xfrm rot="21599650" flipH="1">
              <a:off x="3759" y="2735"/>
              <a:ext cx="896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089"/>
          <p:cNvGrpSpPr>
            <a:grpSpLocks/>
          </p:cNvGrpSpPr>
          <p:nvPr/>
        </p:nvGrpSpPr>
        <p:grpSpPr bwMode="auto">
          <a:xfrm>
            <a:off x="2024064" y="2133600"/>
            <a:ext cx="2555876" cy="1182688"/>
            <a:chOff x="1275" y="1344"/>
            <a:chExt cx="1610" cy="745"/>
          </a:xfrm>
        </p:grpSpPr>
        <p:grpSp>
          <p:nvGrpSpPr>
            <p:cNvPr id="14" name="Group 1087"/>
            <p:cNvGrpSpPr>
              <a:grpSpLocks/>
            </p:cNvGrpSpPr>
            <p:nvPr/>
          </p:nvGrpSpPr>
          <p:grpSpPr bwMode="auto">
            <a:xfrm>
              <a:off x="1275" y="1344"/>
              <a:ext cx="1610" cy="745"/>
              <a:chOff x="1275" y="1344"/>
              <a:chExt cx="1610" cy="745"/>
            </a:xfrm>
          </p:grpSpPr>
          <p:sp>
            <p:nvSpPr>
              <p:cNvPr id="40986" name="Line 1050"/>
              <p:cNvSpPr>
                <a:spLocks noChangeShapeType="1"/>
              </p:cNvSpPr>
              <p:nvPr/>
            </p:nvSpPr>
            <p:spPr bwMode="auto">
              <a:xfrm>
                <a:off x="2880" y="1344"/>
                <a:ext cx="5" cy="745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95" name="Text Box 1059"/>
              <p:cNvSpPr txBox="1">
                <a:spLocks noChangeArrowheads="1"/>
              </p:cNvSpPr>
              <p:nvPr/>
            </p:nvSpPr>
            <p:spPr bwMode="auto">
              <a:xfrm>
                <a:off x="1275" y="1387"/>
                <a:ext cx="1503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600" dirty="0" smtClean="0">
                    <a:solidFill>
                      <a:srgbClr val="000000"/>
                    </a:solidFill>
                    <a:latin typeface="Tahoma" pitchFamily="34" charset="0"/>
                  </a:rPr>
                  <a:t> Reglamentos</a:t>
                </a:r>
                <a:br>
                  <a:rPr lang="de-DE" sz="1600" dirty="0" smtClean="0">
                    <a:solidFill>
                      <a:srgbClr val="000000"/>
                    </a:solidFill>
                    <a:latin typeface="Tahoma" pitchFamily="34" charset="0"/>
                  </a:rPr>
                </a:br>
                <a:r>
                  <a:rPr lang="de-DE" sz="1600" dirty="0" smtClean="0">
                    <a:solidFill>
                      <a:srgbClr val="000000"/>
                    </a:solidFill>
                    <a:latin typeface="Tahoma" pitchFamily="34" charset="0"/>
                  </a:rPr>
                  <a:t> de Formación</a:t>
                </a:r>
              </a:p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b="1" dirty="0" smtClean="0">
                    <a:solidFill>
                      <a:srgbClr val="000000"/>
                    </a:solidFill>
                    <a:latin typeface="Tahoma" pitchFamily="34" charset="0"/>
                  </a:rPr>
                  <a:t>340 profesiones reconocidas</a:t>
                </a:r>
              </a:p>
            </p:txBody>
          </p:sp>
        </p:grpSp>
        <p:sp>
          <p:nvSpPr>
            <p:cNvPr id="41021" name="Text Box 1085"/>
            <p:cNvSpPr txBox="1">
              <a:spLocks noChangeArrowheads="1"/>
            </p:cNvSpPr>
            <p:nvPr/>
          </p:nvSpPr>
          <p:spPr bwMode="auto">
            <a:xfrm>
              <a:off x="1852" y="1387"/>
              <a:ext cx="9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smtClean="0">
                  <a:solidFill>
                    <a:srgbClr val="000000"/>
                  </a:solidFill>
                  <a:latin typeface="Tahoma" pitchFamily="34" charset="0"/>
                </a:rPr>
                <a:t> Reglamentos</a:t>
              </a:r>
              <a:br>
                <a:rPr lang="de-DE" sz="1600" smtClean="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de-DE" sz="1600" smtClean="0">
                  <a:solidFill>
                    <a:srgbClr val="000000"/>
                  </a:solidFill>
                  <a:latin typeface="Tahoma" pitchFamily="34" charset="0"/>
                </a:rPr>
                <a:t> de Formación</a:t>
              </a:r>
              <a:endParaRPr lang="de-DE" sz="120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"/>
          <p:cNvSpPr/>
          <p:nvPr/>
        </p:nvSpPr>
        <p:spPr>
          <a:xfrm>
            <a:off x="107505" y="1628800"/>
            <a:ext cx="9036495" cy="576064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36 Conector recto"/>
          <p:cNvCxnSpPr/>
          <p:nvPr/>
        </p:nvCxnSpPr>
        <p:spPr>
          <a:xfrm>
            <a:off x="683568" y="6021288"/>
            <a:ext cx="547260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9"/>
          <p:cNvSpPr>
            <a:spLocks noChangeArrowheads="1"/>
          </p:cNvSpPr>
          <p:nvPr/>
        </p:nvSpPr>
        <p:spPr bwMode="auto">
          <a:xfrm flipH="1">
            <a:off x="5292080" y="1700808"/>
            <a:ext cx="2088232" cy="792088"/>
          </a:xfrm>
          <a:prstGeom prst="cube">
            <a:avLst>
              <a:gd name="adj" fmla="val 52231"/>
            </a:avLst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07505" y="895983"/>
            <a:ext cx="699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Posibilidades de realización de la Formación </a:t>
            </a:r>
            <a:r>
              <a:rPr lang="es-ES" sz="2000" b="1" dirty="0"/>
              <a:t>d</a:t>
            </a:r>
            <a:r>
              <a:rPr lang="es-ES" sz="2000" b="1" dirty="0" smtClean="0"/>
              <a:t>ual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 rot="20304046">
            <a:off x="6312849" y="1442887"/>
            <a:ext cx="15697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Escuela de F. P.</a:t>
            </a:r>
            <a:endParaRPr lang="es-ES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flipH="1">
            <a:off x="5436096" y="2996952"/>
            <a:ext cx="2088232" cy="792088"/>
          </a:xfrm>
          <a:prstGeom prst="cube">
            <a:avLst>
              <a:gd name="adj" fmla="val 52231"/>
            </a:avLst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flipH="1">
            <a:off x="5796136" y="4221088"/>
            <a:ext cx="2088232" cy="792088"/>
          </a:xfrm>
          <a:prstGeom prst="cube">
            <a:avLst>
              <a:gd name="adj" fmla="val 52231"/>
            </a:avLst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H="1">
            <a:off x="5940152" y="5445224"/>
            <a:ext cx="2088232" cy="792088"/>
          </a:xfrm>
          <a:prstGeom prst="cube">
            <a:avLst>
              <a:gd name="adj" fmla="val 52231"/>
            </a:avLst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 rot="20300992">
            <a:off x="6312951" y="2769446"/>
            <a:ext cx="15697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Escuela de F. P.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 rot="20442624">
            <a:off x="6605164" y="3965949"/>
            <a:ext cx="15697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Escuela de F. P.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 rot="20533335">
            <a:off x="6823152" y="5171997"/>
            <a:ext cx="15697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Escuela de F. P.</a:t>
            </a:r>
            <a:endParaRPr lang="es-ES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flipH="1">
            <a:off x="827584" y="1628800"/>
            <a:ext cx="2088232" cy="792088"/>
          </a:xfrm>
          <a:prstGeom prst="cube">
            <a:avLst>
              <a:gd name="adj" fmla="val 52231"/>
            </a:avLst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flipH="1">
            <a:off x="2339752" y="3645024"/>
            <a:ext cx="792088" cy="648072"/>
          </a:xfrm>
          <a:prstGeom prst="cube">
            <a:avLst>
              <a:gd name="adj" fmla="val 52231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flipH="1">
            <a:off x="1043608" y="2924944"/>
            <a:ext cx="2088232" cy="792088"/>
          </a:xfrm>
          <a:prstGeom prst="cube">
            <a:avLst>
              <a:gd name="adj" fmla="val 52231"/>
            </a:avLst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 flipH="1">
            <a:off x="755576" y="4293096"/>
            <a:ext cx="1296144" cy="720080"/>
          </a:xfrm>
          <a:prstGeom prst="cube">
            <a:avLst>
              <a:gd name="adj" fmla="val 52231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 flipH="1">
            <a:off x="1187624" y="5517232"/>
            <a:ext cx="1440160" cy="792088"/>
          </a:xfrm>
          <a:prstGeom prst="cube">
            <a:avLst>
              <a:gd name="adj" fmla="val 52231"/>
            </a:avLst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flipH="1">
            <a:off x="1115616" y="4653136"/>
            <a:ext cx="1296144" cy="720080"/>
          </a:xfrm>
          <a:prstGeom prst="cube">
            <a:avLst>
              <a:gd name="adj" fmla="val 52231"/>
            </a:avLst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24" name="23 Conector recto"/>
          <p:cNvCxnSpPr>
            <a:stCxn id="17" idx="2"/>
          </p:cNvCxnSpPr>
          <p:nvPr/>
        </p:nvCxnSpPr>
        <p:spPr>
          <a:xfrm flipV="1">
            <a:off x="2915816" y="2204864"/>
            <a:ext cx="2520280" cy="2683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3131840" y="3501008"/>
            <a:ext cx="2520280" cy="2683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195736" y="4725144"/>
            <a:ext cx="367240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9"/>
          <p:cNvSpPr>
            <a:spLocks noChangeArrowheads="1"/>
          </p:cNvSpPr>
          <p:nvPr/>
        </p:nvSpPr>
        <p:spPr bwMode="auto">
          <a:xfrm flipH="1">
            <a:off x="3707904" y="4437112"/>
            <a:ext cx="720080" cy="576064"/>
          </a:xfrm>
          <a:prstGeom prst="cube">
            <a:avLst>
              <a:gd name="adj" fmla="val 52231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31" name="30 Conector recto"/>
          <p:cNvCxnSpPr/>
          <p:nvPr/>
        </p:nvCxnSpPr>
        <p:spPr>
          <a:xfrm>
            <a:off x="2411760" y="5013176"/>
            <a:ext cx="15841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 rot="19861872">
            <a:off x="1649532" y="2751721"/>
            <a:ext cx="9959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Empresa</a:t>
            </a:r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 rot="20111335">
            <a:off x="1363165" y="1388676"/>
            <a:ext cx="9959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Empresa</a:t>
            </a:r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 rot="20521827">
            <a:off x="1651197" y="4485021"/>
            <a:ext cx="9959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Empresa</a:t>
            </a:r>
            <a:endParaRPr lang="es-ES" dirty="0"/>
          </a:p>
        </p:txBody>
      </p:sp>
      <p:sp>
        <p:nvSpPr>
          <p:cNvPr id="44" name="43 CuadroTexto"/>
          <p:cNvSpPr txBox="1"/>
          <p:nvPr/>
        </p:nvSpPr>
        <p:spPr>
          <a:xfrm rot="20519746">
            <a:off x="1147141" y="3980964"/>
            <a:ext cx="9959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Empresa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 rot="20111335">
            <a:off x="2985361" y="3571624"/>
            <a:ext cx="115159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Taller de</a:t>
            </a:r>
          </a:p>
          <a:p>
            <a:pPr algn="ctr"/>
            <a:r>
              <a:rPr lang="es-ES" sz="1600" dirty="0" smtClean="0"/>
              <a:t>aprendizaje</a:t>
            </a:r>
            <a:endParaRPr lang="es-ES" sz="1600" dirty="0"/>
          </a:p>
        </p:txBody>
      </p:sp>
      <p:sp>
        <p:nvSpPr>
          <p:cNvPr id="46" name="45 CuadroTexto"/>
          <p:cNvSpPr txBox="1"/>
          <p:nvPr/>
        </p:nvSpPr>
        <p:spPr>
          <a:xfrm rot="21143763">
            <a:off x="2020769" y="5440319"/>
            <a:ext cx="240444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Centro de instituciones </a:t>
            </a:r>
          </a:p>
          <a:p>
            <a:r>
              <a:rPr lang="es-ES" dirty="0" smtClean="0"/>
              <a:t>no empresariales</a:t>
            </a:r>
            <a:endParaRPr lang="es-ES" dirty="0"/>
          </a:p>
        </p:txBody>
      </p:sp>
      <p:sp>
        <p:nvSpPr>
          <p:cNvPr id="47" name="46 CuadroTexto"/>
          <p:cNvSpPr txBox="1"/>
          <p:nvPr/>
        </p:nvSpPr>
        <p:spPr>
          <a:xfrm rot="20521827">
            <a:off x="4071112" y="3940040"/>
            <a:ext cx="163166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Centro</a:t>
            </a:r>
          </a:p>
          <a:p>
            <a:pPr algn="ctr"/>
            <a:r>
              <a:rPr lang="es-ES" sz="1600" dirty="0" smtClean="0"/>
              <a:t>supraempresarial</a:t>
            </a:r>
            <a:endParaRPr lang="es-ES" sz="1600" dirty="0"/>
          </a:p>
        </p:txBody>
      </p:sp>
      <p:sp>
        <p:nvSpPr>
          <p:cNvPr id="2" name="Estrella de 5 puntas 1"/>
          <p:cNvSpPr/>
          <p:nvPr/>
        </p:nvSpPr>
        <p:spPr bwMode="auto">
          <a:xfrm>
            <a:off x="9036496" y="2278998"/>
            <a:ext cx="914400" cy="9144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81075"/>
            <a:ext cx="9144000" cy="4619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 dirty="0"/>
              <a:t>¿Qué caracteriza el Sistema de Formación dual alemán?</a:t>
            </a:r>
          </a:p>
        </p:txBody>
      </p:sp>
      <p:sp>
        <p:nvSpPr>
          <p:cNvPr id="10" name="9 Más"/>
          <p:cNvSpPr/>
          <p:nvPr/>
        </p:nvSpPr>
        <p:spPr>
          <a:xfrm>
            <a:off x="3995738" y="2811463"/>
            <a:ext cx="1058862" cy="1223962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12" name="11 Imagen" descr="image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1658938"/>
            <a:ext cx="23764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395288" y="3243263"/>
            <a:ext cx="367188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 dirty="0">
                <a:latin typeface="Trebuchet MS" panose="020B0603020202020204" pitchFamily="34" charset="0"/>
              </a:rPr>
              <a:t> </a:t>
            </a:r>
            <a:r>
              <a:rPr lang="es-PE" altLang="es-ES" sz="2400" dirty="0">
                <a:cs typeface="Arial" panose="020B0604020202020204" pitchFamily="34" charset="0"/>
              </a:rPr>
              <a:t>Es un sistema que se rige por la demanda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 dirty="0">
                <a:cs typeface="Arial" panose="020B0604020202020204" pitchFamily="34" charset="0"/>
              </a:rPr>
              <a:t> Aporta innovación a las pequeñas y medianas empresas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PE" altLang="es-ES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PE" altLang="es-ES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 dirty="0">
                <a:latin typeface="Trebuchet MS" panose="020B0603020202020204" pitchFamily="34" charset="0"/>
              </a:rPr>
              <a:t>Innovación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1800" dirty="0">
              <a:latin typeface="Trebuchet MS" panose="020B0603020202020204" pitchFamily="34" charset="0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003800" y="3027363"/>
            <a:ext cx="4140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3000" b="1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>
                <a:latin typeface="Trebuchet MS" panose="020B0603020202020204" pitchFamily="34" charset="0"/>
              </a:rPr>
              <a:t> </a:t>
            </a:r>
            <a:r>
              <a:rPr lang="es-PE" altLang="es-ES" sz="2400">
                <a:cs typeface="Arial" panose="020B0604020202020204" pitchFamily="34" charset="0"/>
              </a:rPr>
              <a:t>En Alemania un gran número de patentes se generan por los trabajadores que salen del sistema dual y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s-ES" sz="2400">
                <a:cs typeface="Arial" panose="020B0604020202020204" pitchFamily="34" charset="0"/>
              </a:rPr>
              <a:t>no por ingenieros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240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2400">
              <a:cs typeface="Arial" panose="020B0604020202020204" pitchFamily="34" charset="0"/>
            </a:endParaRPr>
          </a:p>
        </p:txBody>
      </p:sp>
      <p:pic>
        <p:nvPicPr>
          <p:cNvPr id="156679" name="Picture 4" descr="sosep200101_12_300dpi_2658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58938"/>
            <a:ext cx="2663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0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81075"/>
            <a:ext cx="9144000" cy="4619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 dirty="0"/>
              <a:t>¿Qué caracteriza el Sistema de Formación dual alemán?</a:t>
            </a:r>
          </a:p>
        </p:txBody>
      </p:sp>
      <p:sp>
        <p:nvSpPr>
          <p:cNvPr id="10" name="9 Más"/>
          <p:cNvSpPr/>
          <p:nvPr/>
        </p:nvSpPr>
        <p:spPr>
          <a:xfrm>
            <a:off x="3995738" y="2811463"/>
            <a:ext cx="1058862" cy="1223962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12" name="11 Imagen" descr="image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1658938"/>
            <a:ext cx="23764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395288" y="3243263"/>
            <a:ext cx="367188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240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>
                <a:latin typeface="Trebuchet MS" panose="020B0603020202020204" pitchFamily="34" charset="0"/>
              </a:rPr>
              <a:t> </a:t>
            </a:r>
            <a:r>
              <a:rPr lang="es-PE" altLang="es-ES" sz="2400">
                <a:cs typeface="Arial" panose="020B0604020202020204" pitchFamily="34" charset="0"/>
              </a:rPr>
              <a:t>Es un sistema que se rige por la demanda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>
                <a:cs typeface="Arial" panose="020B0604020202020204" pitchFamily="34" charset="0"/>
              </a:rPr>
              <a:t> Aporta innovación a las pequeñas y medianas empresas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PE" altLang="es-ES" sz="240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PE" altLang="es-ES" sz="240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>
                <a:latin typeface="Trebuchet MS" panose="020B0603020202020204" pitchFamily="34" charset="0"/>
              </a:rPr>
              <a:t>Innovación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1800">
              <a:latin typeface="Trebuchet MS" panose="020B0603020202020204" pitchFamily="34" charset="0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003800" y="3027363"/>
            <a:ext cx="4140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3000" b="1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>
                <a:latin typeface="Trebuchet MS" panose="020B0603020202020204" pitchFamily="34" charset="0"/>
              </a:rPr>
              <a:t> </a:t>
            </a:r>
            <a:r>
              <a:rPr lang="es-PE" altLang="es-ES" sz="2400">
                <a:cs typeface="Arial" panose="020B0604020202020204" pitchFamily="34" charset="0"/>
              </a:rPr>
              <a:t>En Alemania un gran número de patentes se generan por los trabajadores que salen del sistema dual y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s-ES" sz="2400">
                <a:cs typeface="Arial" panose="020B0604020202020204" pitchFamily="34" charset="0"/>
              </a:rPr>
              <a:t>no por ingenieros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240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2400">
              <a:cs typeface="Arial" panose="020B0604020202020204" pitchFamily="34" charset="0"/>
            </a:endParaRPr>
          </a:p>
        </p:txBody>
      </p:sp>
      <p:pic>
        <p:nvPicPr>
          <p:cNvPr id="156679" name="Picture 4" descr="sosep200101_12_300dpi_2658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58938"/>
            <a:ext cx="2663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Foro Honduras</a:t>
            </a:r>
            <a:endParaRPr lang="de-D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>
          <a:xfrm>
            <a:off x="615044" y="6581001"/>
            <a:ext cx="1295400" cy="246221"/>
          </a:xfrm>
        </p:spPr>
        <p:txBody>
          <a:bodyPr/>
          <a:lstStyle/>
          <a:p>
            <a:r>
              <a:rPr lang="de-DE" dirty="0" smtClean="0"/>
              <a:t>09.03.2016</a:t>
            </a:r>
            <a:endParaRPr lang="de-DE" dirty="0"/>
          </a:p>
        </p:txBody>
      </p:sp>
      <p:sp>
        <p:nvSpPr>
          <p:cNvPr id="6" name="TextBox 3"/>
          <p:cNvSpPr txBox="1"/>
          <p:nvPr/>
        </p:nvSpPr>
        <p:spPr>
          <a:xfrm>
            <a:off x="1149532" y="2242775"/>
            <a:ext cx="651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 smtClean="0">
                <a:solidFill>
                  <a:srgbClr val="7C7563"/>
                </a:solidFill>
                <a:cs typeface="Avenir Black"/>
              </a:rPr>
              <a:t>Presentado</a:t>
            </a:r>
            <a:r>
              <a:rPr lang="en-GB" sz="2400" b="1" dirty="0" smtClean="0">
                <a:solidFill>
                  <a:srgbClr val="7C7563"/>
                </a:solidFill>
                <a:cs typeface="Avenir Black"/>
              </a:rPr>
              <a:t> </a:t>
            </a:r>
            <a:r>
              <a:rPr lang="en-GB" sz="2400" b="1" dirty="0" err="1" smtClean="0">
                <a:solidFill>
                  <a:srgbClr val="7C7563"/>
                </a:solidFill>
                <a:cs typeface="Avenir Black"/>
              </a:rPr>
              <a:t>por</a:t>
            </a:r>
            <a:r>
              <a:rPr lang="en-GB" sz="2400" b="1" dirty="0" smtClean="0">
                <a:solidFill>
                  <a:srgbClr val="7C7563"/>
                </a:solidFill>
                <a:cs typeface="Avenir Black"/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7C7563"/>
                </a:solidFill>
                <a:cs typeface="Avenir Black"/>
              </a:rPr>
              <a:t>Antonio </a:t>
            </a:r>
            <a:r>
              <a:rPr lang="en-GB" sz="2400" b="1" i="1" dirty="0" err="1" smtClean="0">
                <a:solidFill>
                  <a:srgbClr val="7C7563"/>
                </a:solidFill>
                <a:cs typeface="Avenir Black"/>
              </a:rPr>
              <a:t>Amorós</a:t>
            </a:r>
            <a:r>
              <a:rPr lang="en-GB" sz="2400" b="1" i="1" dirty="0" smtClean="0">
                <a:solidFill>
                  <a:srgbClr val="7C7563"/>
                </a:solidFill>
                <a:cs typeface="Avenir Black"/>
              </a:rPr>
              <a:t> </a:t>
            </a:r>
            <a:endParaRPr lang="en-GB" sz="2400" b="1" i="1" dirty="0">
              <a:solidFill>
                <a:srgbClr val="7C7563"/>
              </a:solidFill>
              <a:cs typeface="Avenir Black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262744" y="3562857"/>
            <a:ext cx="651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7C7563"/>
                </a:solidFill>
                <a:latin typeface="Avenir Black"/>
                <a:cs typeface="Avenir Black"/>
              </a:rPr>
              <a:t>Consultor </a:t>
            </a:r>
            <a:r>
              <a:rPr lang="en-GB" sz="2400" b="1" dirty="0" err="1" smtClean="0">
                <a:solidFill>
                  <a:srgbClr val="7C7563"/>
                </a:solidFill>
                <a:latin typeface="Avenir Black"/>
                <a:cs typeface="Avenir Black"/>
              </a:rPr>
              <a:t>experto</a:t>
            </a:r>
            <a:r>
              <a:rPr lang="en-GB" sz="2400" b="1" dirty="0" smtClean="0">
                <a:solidFill>
                  <a:srgbClr val="7C7563"/>
                </a:solidFill>
                <a:latin typeface="Avenir Black"/>
                <a:cs typeface="Avenir Black"/>
              </a:rPr>
              <a:t> </a:t>
            </a:r>
            <a:r>
              <a:rPr lang="en-GB" sz="2400" b="1" dirty="0" err="1" smtClean="0">
                <a:solidFill>
                  <a:srgbClr val="7C7563"/>
                </a:solidFill>
                <a:latin typeface="Avenir Black"/>
                <a:cs typeface="Avenir Black"/>
              </a:rPr>
              <a:t>encargado</a:t>
            </a:r>
            <a:r>
              <a:rPr lang="en-GB" sz="2400" b="1" dirty="0" smtClean="0">
                <a:solidFill>
                  <a:srgbClr val="7C7563"/>
                </a:solidFill>
                <a:latin typeface="Avenir Black"/>
                <a:cs typeface="Avenir Black"/>
              </a:rPr>
              <a:t> </a:t>
            </a:r>
            <a:r>
              <a:rPr lang="en-GB" sz="2400" b="1" dirty="0" err="1" smtClean="0">
                <a:solidFill>
                  <a:srgbClr val="7C7563"/>
                </a:solidFill>
                <a:latin typeface="Avenir Black"/>
                <a:cs typeface="Avenir Black"/>
              </a:rPr>
              <a:t>por</a:t>
            </a:r>
            <a:r>
              <a:rPr lang="en-GB" sz="2400" b="1" dirty="0" smtClean="0">
                <a:solidFill>
                  <a:srgbClr val="7C7563"/>
                </a:solidFill>
                <a:latin typeface="Avenir Black"/>
                <a:cs typeface="Avenir Black"/>
              </a:rPr>
              <a:t> la GIZ</a:t>
            </a:r>
          </a:p>
        </p:txBody>
      </p:sp>
    </p:spTree>
    <p:extLst>
      <p:ext uri="{BB962C8B-B14F-4D97-AF65-F5344CB8AC3E}">
        <p14:creationId xmlns:p14="http://schemas.microsoft.com/office/powerpoint/2010/main" val="166548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46831" y="1166812"/>
            <a:ext cx="9144000" cy="4619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 dirty="0"/>
              <a:t>ROL CLAVE DE LAS EMPRESAS</a:t>
            </a:r>
          </a:p>
        </p:txBody>
      </p:sp>
      <p:sp>
        <p:nvSpPr>
          <p:cNvPr id="10" name="9 Más"/>
          <p:cNvSpPr/>
          <p:nvPr/>
        </p:nvSpPr>
        <p:spPr>
          <a:xfrm>
            <a:off x="3995738" y="2811463"/>
            <a:ext cx="1058862" cy="1223962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395288" y="3243263"/>
            <a:ext cx="367188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240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>
                <a:latin typeface="Trebuchet MS" panose="020B0603020202020204" pitchFamily="34" charset="0"/>
              </a:rPr>
              <a:t> </a:t>
            </a:r>
            <a:r>
              <a:rPr lang="es-ES" altLang="es-ES" sz="2000"/>
              <a:t>Las empresas desempeñan un papel  muy activo en la formación.</a:t>
            </a:r>
            <a:endParaRPr lang="es-PE" altLang="es-ES" sz="200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PE" altLang="es-ES" sz="2400"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1800">
              <a:latin typeface="Trebuchet MS" panose="020B0603020202020204" pitchFamily="34" charset="0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080000" y="1443038"/>
            <a:ext cx="41402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3000" b="1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 dirty="0">
                <a:latin typeface="Trebuchet MS" panose="020B0603020202020204" pitchFamily="34" charset="0"/>
              </a:rPr>
              <a:t> </a:t>
            </a:r>
            <a:r>
              <a:rPr lang="es-ES" altLang="es-ES" sz="2000" dirty="0"/>
              <a:t>Se trata de un sistema donde la empresa asume grandes compromisos, aportando  recursos financieros y humanos.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s-ES" sz="2000" dirty="0"/>
              <a:t> Como contrapartida, las empresas obtienen la formación de sus futuros empleados y una desgravación fiscal.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ES" altLang="es-ES" sz="20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PE" altLang="es-ES" sz="24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24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2400" dirty="0">
              <a:cs typeface="Arial" panose="020B0604020202020204" pitchFamily="34" charset="0"/>
            </a:endParaRPr>
          </a:p>
        </p:txBody>
      </p:sp>
      <p:pic>
        <p:nvPicPr>
          <p:cNvPr id="161798" name="Picture 5" descr="AZ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/>
          <a:stretch>
            <a:fillRect/>
          </a:stretch>
        </p:blipFill>
        <p:spPr bwMode="auto">
          <a:xfrm>
            <a:off x="871538" y="1628775"/>
            <a:ext cx="26209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8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81075"/>
            <a:ext cx="9144000" cy="4619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 dirty="0"/>
              <a:t>¿Qué caracteriza el Sistema de Formación dual alemán?</a:t>
            </a:r>
          </a:p>
        </p:txBody>
      </p:sp>
      <p:sp>
        <p:nvSpPr>
          <p:cNvPr id="157699" name="Rectángulo 7"/>
          <p:cNvSpPr>
            <a:spLocks noChangeArrowheads="1"/>
          </p:cNvSpPr>
          <p:nvPr/>
        </p:nvSpPr>
        <p:spPr bwMode="auto">
          <a:xfrm>
            <a:off x="503238" y="4076700"/>
            <a:ext cx="86407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/>
              <a:t>La formación dual goza de tanto reconocimiento social para que a través de un </a:t>
            </a:r>
            <a:r>
              <a:rPr lang="es-ES" altLang="es-ES" sz="2400" b="1" dirty="0"/>
              <a:t>sistema de puente </a:t>
            </a:r>
            <a:r>
              <a:rPr lang="es-ES" altLang="es-ES" sz="2400" dirty="0"/>
              <a:t>se pase al mundo de la universidad o para ocupar un puesto de alta responsabilidad.</a:t>
            </a:r>
          </a:p>
        </p:txBody>
      </p:sp>
      <p:pic>
        <p:nvPicPr>
          <p:cNvPr id="157700" name="Picture 4" descr="http://www.bmbf.de/_img/teaser06/FOR_GET_dv1961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31988"/>
            <a:ext cx="2879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ww.hahn-gruppe.de/hahn/file/402880953447acdb01344be64f050251.de.0/m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3 Rectángulo"/>
          <p:cNvSpPr>
            <a:spLocks noChangeArrowheads="1"/>
          </p:cNvSpPr>
          <p:nvPr/>
        </p:nvSpPr>
        <p:spPr bwMode="auto">
          <a:xfrm>
            <a:off x="2195513" y="47244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s-ES" sz="1800" b="1">
                <a:solidFill>
                  <a:srgbClr val="000000"/>
                </a:solidFill>
              </a:rPr>
              <a:t>Primer día de aprendizaje en una empresa alemana 2013</a:t>
            </a:r>
            <a:br>
              <a:rPr lang="de-DE" altLang="es-ES" sz="1800" b="1">
                <a:solidFill>
                  <a:srgbClr val="000000"/>
                </a:solidFill>
              </a:rPr>
            </a:br>
            <a:endParaRPr lang="de-DE" altLang="es-ES" sz="18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s-ES" sz="1800" b="1">
                <a:solidFill>
                  <a:srgbClr val="000000"/>
                </a:solidFill>
              </a:rPr>
              <a:t>46 nuevos aprendices del Sistema Dual inician su carrera profesional</a:t>
            </a:r>
          </a:p>
        </p:txBody>
      </p:sp>
    </p:spTree>
    <p:extLst>
      <p:ext uri="{BB962C8B-B14F-4D97-AF65-F5344CB8AC3E}">
        <p14:creationId xmlns:p14="http://schemas.microsoft.com/office/powerpoint/2010/main" val="296045059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204864"/>
            <a:ext cx="79208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i="1" dirty="0" smtClean="0">
              <a:solidFill>
                <a:schemeClr val="tx2"/>
              </a:solidFill>
            </a:endParaRPr>
          </a:p>
          <a:p>
            <a:endParaRPr lang="es-ES" sz="2400" i="1" dirty="0" smtClean="0">
              <a:solidFill>
                <a:schemeClr val="tx2"/>
              </a:solidFill>
            </a:endParaRPr>
          </a:p>
          <a:p>
            <a:r>
              <a:rPr lang="es-ES" sz="2400" i="1" dirty="0" smtClean="0">
                <a:solidFill>
                  <a:schemeClr val="tx2"/>
                </a:solidFill>
              </a:rPr>
              <a:t> “Especialistas de 340 profesiones son formados actualmente para la industria, las profesiones manuales y las profesiones libres.</a:t>
            </a:r>
          </a:p>
          <a:p>
            <a:r>
              <a:rPr lang="es-ES" sz="2400" i="1" dirty="0" smtClean="0">
                <a:solidFill>
                  <a:schemeClr val="tx2"/>
                </a:solidFill>
              </a:rPr>
              <a:t> Quien logra un título de formación profesional puede compararse con jóvenes de otros países que han realizado estudios universitarios en la misma área”. </a:t>
            </a:r>
          </a:p>
          <a:p>
            <a:r>
              <a:rPr lang="es-ES" sz="2400" i="1" dirty="0" smtClean="0">
                <a:solidFill>
                  <a:schemeClr val="tx2"/>
                </a:solidFill>
              </a:rPr>
              <a:t> </a:t>
            </a:r>
          </a:p>
          <a:p>
            <a:r>
              <a:rPr lang="es-ES" sz="1400" dirty="0" smtClean="0">
                <a:solidFill>
                  <a:srgbClr val="FF0000"/>
                </a:solidFill>
              </a:rPr>
              <a:t>Fuente: Gobierno Federal, 2013</a:t>
            </a:r>
            <a:endParaRPr lang="es-ES" sz="14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412776"/>
            <a:ext cx="79928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68751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sosep200101_8_300dpi_2657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997200"/>
            <a:ext cx="1828800" cy="1828800"/>
          </a:xfrm>
          <a:prstGeom prst="rect">
            <a:avLst/>
          </a:prstGeom>
          <a:noFill/>
        </p:spPr>
      </p:pic>
      <p:pic>
        <p:nvPicPr>
          <p:cNvPr id="350211" name="Picture 3" descr="sosep200101_12_300dpi_2658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989148"/>
            <a:ext cx="1800225" cy="1716087"/>
          </a:xfrm>
          <a:prstGeom prst="rect">
            <a:avLst/>
          </a:prstGeom>
          <a:noFill/>
        </p:spPr>
      </p:pic>
      <p:pic>
        <p:nvPicPr>
          <p:cNvPr id="350212" name="Picture 4" descr="mechatroni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005273"/>
            <a:ext cx="2057400" cy="1374775"/>
          </a:xfrm>
          <a:prstGeom prst="rect">
            <a:avLst/>
          </a:prstGeom>
          <a:noFill/>
        </p:spPr>
      </p:pic>
      <p:pic>
        <p:nvPicPr>
          <p:cNvPr id="350213" name="Picture 5" descr="Foto de Subsolad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1844685"/>
            <a:ext cx="1943100" cy="1552575"/>
          </a:xfrm>
          <a:prstGeom prst="rect">
            <a:avLst/>
          </a:prstGeom>
          <a:noFill/>
        </p:spPr>
      </p:pic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5219700" y="2924175"/>
          <a:ext cx="1970088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Fotografía de Photo Editor" r:id="rId8" imgW="4371429" imgH="2924583" progId="">
                  <p:embed/>
                </p:oleObj>
              </mc:Choice>
              <mc:Fallback>
                <p:oleObj name="Fotografía de Photo Editor" r:id="rId8" imgW="4371429" imgH="29245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924175"/>
                        <a:ext cx="1970088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416169" y="1054408"/>
            <a:ext cx="8077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/>
              <a:t>Profesiones en el Sistema Dual de Formación Profesional</a:t>
            </a:r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2484438" y="1773248"/>
            <a:ext cx="396935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/>
              <a:t>Profesiones para cada área</a:t>
            </a:r>
          </a:p>
          <a:p>
            <a:r>
              <a:rPr lang="es-ES" sz="2400" dirty="0"/>
              <a:t>cerca de </a:t>
            </a:r>
            <a:r>
              <a:rPr lang="es-ES" sz="2400" dirty="0" smtClean="0"/>
              <a:t>340 </a:t>
            </a:r>
            <a:r>
              <a:rPr lang="es-ES" sz="2400" dirty="0"/>
              <a:t>profesiones</a:t>
            </a: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447675" y="395287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Industria</a:t>
            </a:r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2103438" y="4960938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Comercio </a:t>
            </a:r>
          </a:p>
        </p:txBody>
      </p:sp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3903663" y="5392738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Electrónica</a:t>
            </a:r>
          </a:p>
        </p:txBody>
      </p:sp>
      <p:sp>
        <p:nvSpPr>
          <p:cNvPr id="350220" name="Text Box 12"/>
          <p:cNvSpPr txBox="1">
            <a:spLocks noChangeArrowheads="1"/>
          </p:cNvSpPr>
          <p:nvPr/>
        </p:nvSpPr>
        <p:spPr bwMode="auto">
          <a:xfrm>
            <a:off x="6208714" y="4745038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Salud</a:t>
            </a:r>
          </a:p>
        </p:txBody>
      </p:sp>
      <p:sp>
        <p:nvSpPr>
          <p:cNvPr id="350221" name="Text Box 13"/>
          <p:cNvSpPr txBox="1">
            <a:spLocks noChangeArrowheads="1"/>
          </p:cNvSpPr>
          <p:nvPr/>
        </p:nvSpPr>
        <p:spPr bwMode="auto">
          <a:xfrm>
            <a:off x="7288213" y="3448051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Agricultura</a:t>
            </a:r>
          </a:p>
        </p:txBody>
      </p:sp>
    </p:spTree>
    <p:extLst>
      <p:ext uri="{BB962C8B-B14F-4D97-AF65-F5344CB8AC3E}">
        <p14:creationId xmlns:p14="http://schemas.microsoft.com/office/powerpoint/2010/main" val="273734106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257870" y="1988991"/>
            <a:ext cx="8283575" cy="5464559"/>
            <a:chOff x="1355" y="3792"/>
            <a:chExt cx="13045" cy="6687"/>
          </a:xfrm>
        </p:grpSpPr>
        <p:grpSp>
          <p:nvGrpSpPr>
            <p:cNvPr id="162820" name="Group 3"/>
            <p:cNvGrpSpPr>
              <a:grpSpLocks/>
            </p:cNvGrpSpPr>
            <p:nvPr/>
          </p:nvGrpSpPr>
          <p:grpSpPr bwMode="auto">
            <a:xfrm>
              <a:off x="1355" y="3792"/>
              <a:ext cx="13045" cy="6687"/>
              <a:chOff x="1355" y="3792"/>
              <a:chExt cx="13045" cy="6687"/>
            </a:xfrm>
          </p:grpSpPr>
          <p:sp>
            <p:nvSpPr>
              <p:cNvPr id="162821" name="Freeform 4"/>
              <p:cNvSpPr>
                <a:spLocks/>
              </p:cNvSpPr>
              <p:nvPr/>
            </p:nvSpPr>
            <p:spPr bwMode="auto">
              <a:xfrm>
                <a:off x="1355" y="8220"/>
                <a:ext cx="13045" cy="2259"/>
              </a:xfrm>
              <a:custGeom>
                <a:avLst/>
                <a:gdLst>
                  <a:gd name="T0" fmla="*/ 1670 w 13045"/>
                  <a:gd name="T1" fmla="*/ 8220 h 2259"/>
                  <a:gd name="T2" fmla="*/ 0 w 13045"/>
                  <a:gd name="T3" fmla="*/ 10479 h 2259"/>
                  <a:gd name="T4" fmla="*/ 13045 w 13045"/>
                  <a:gd name="T5" fmla="*/ 10479 h 2259"/>
                  <a:gd name="T6" fmla="*/ 11991 w 13045"/>
                  <a:gd name="T7" fmla="*/ 8239 h 2259"/>
                  <a:gd name="T8" fmla="*/ 1670 w 13045"/>
                  <a:gd name="T9" fmla="*/ 8220 h 2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45" h="2259">
                    <a:moveTo>
                      <a:pt x="1670" y="0"/>
                    </a:moveTo>
                    <a:lnTo>
                      <a:pt x="0" y="2259"/>
                    </a:lnTo>
                    <a:lnTo>
                      <a:pt x="13045" y="2259"/>
                    </a:lnTo>
                    <a:lnTo>
                      <a:pt x="11991" y="19"/>
                    </a:lnTo>
                    <a:lnTo>
                      <a:pt x="1670" y="0"/>
                    </a:lnTo>
                    <a:close/>
                  </a:path>
                </a:pathLst>
              </a:custGeom>
              <a:solidFill>
                <a:srgbClr val="D1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16282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" y="3792"/>
                <a:ext cx="7329" cy="3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2823" name="Group 6"/>
              <p:cNvGrpSpPr>
                <a:grpSpLocks/>
              </p:cNvGrpSpPr>
              <p:nvPr/>
            </p:nvGrpSpPr>
            <p:grpSpPr bwMode="auto">
              <a:xfrm>
                <a:off x="3332" y="6932"/>
                <a:ext cx="9727" cy="2678"/>
                <a:chOff x="3332" y="6932"/>
                <a:chExt cx="9727" cy="2678"/>
              </a:xfrm>
            </p:grpSpPr>
            <p:sp>
              <p:nvSpPr>
                <p:cNvPr id="162824" name="Freeform 7"/>
                <p:cNvSpPr>
                  <a:spLocks/>
                </p:cNvSpPr>
                <p:nvPr/>
              </p:nvSpPr>
              <p:spPr bwMode="auto">
                <a:xfrm>
                  <a:off x="3332" y="6932"/>
                  <a:ext cx="9727" cy="2678"/>
                </a:xfrm>
                <a:custGeom>
                  <a:avLst/>
                  <a:gdLst>
                    <a:gd name="T0" fmla="*/ 0 w 9727"/>
                    <a:gd name="T1" fmla="*/ 6932 h 2678"/>
                    <a:gd name="T2" fmla="*/ 0 w 9727"/>
                    <a:gd name="T3" fmla="*/ 9611 h 2678"/>
                    <a:gd name="T4" fmla="*/ 9728 w 9727"/>
                    <a:gd name="T5" fmla="*/ 9611 h 2678"/>
                    <a:gd name="T6" fmla="*/ 9728 w 9727"/>
                    <a:gd name="T7" fmla="*/ 6932 h 2678"/>
                    <a:gd name="T8" fmla="*/ 0 w 9727"/>
                    <a:gd name="T9" fmla="*/ 6932 h 2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27" h="2678">
                      <a:moveTo>
                        <a:pt x="0" y="0"/>
                      </a:moveTo>
                      <a:lnTo>
                        <a:pt x="0" y="2679"/>
                      </a:lnTo>
                      <a:lnTo>
                        <a:pt x="9728" y="2679"/>
                      </a:lnTo>
                      <a:lnTo>
                        <a:pt x="972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62825" name="Group 8"/>
                <p:cNvGrpSpPr>
                  <a:grpSpLocks/>
                </p:cNvGrpSpPr>
                <p:nvPr/>
              </p:nvGrpSpPr>
              <p:grpSpPr bwMode="auto">
                <a:xfrm>
                  <a:off x="3317" y="6917"/>
                  <a:ext cx="9468" cy="2429"/>
                  <a:chOff x="3317" y="6917"/>
                  <a:chExt cx="9468" cy="2429"/>
                </a:xfrm>
              </p:grpSpPr>
              <p:sp>
                <p:nvSpPr>
                  <p:cNvPr id="162826" name="Freeform 9"/>
                  <p:cNvSpPr>
                    <a:spLocks/>
                  </p:cNvSpPr>
                  <p:nvPr/>
                </p:nvSpPr>
                <p:spPr bwMode="auto">
                  <a:xfrm>
                    <a:off x="3317" y="6917"/>
                    <a:ext cx="9468" cy="2429"/>
                  </a:xfrm>
                  <a:custGeom>
                    <a:avLst/>
                    <a:gdLst>
                      <a:gd name="T0" fmla="*/ 0 w 9468"/>
                      <a:gd name="T1" fmla="*/ 9346 h 2429"/>
                      <a:gd name="T2" fmla="*/ 9467 w 9468"/>
                      <a:gd name="T3" fmla="*/ 9346 h 2429"/>
                      <a:gd name="T4" fmla="*/ 9467 w 9468"/>
                      <a:gd name="T5" fmla="*/ 6917 h 2429"/>
                      <a:gd name="T6" fmla="*/ 0 w 9468"/>
                      <a:gd name="T7" fmla="*/ 6917 h 2429"/>
                      <a:gd name="T8" fmla="*/ 0 w 9468"/>
                      <a:gd name="T9" fmla="*/ 9346 h 24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468" h="2429">
                        <a:moveTo>
                          <a:pt x="0" y="2429"/>
                        </a:moveTo>
                        <a:lnTo>
                          <a:pt x="9467" y="2429"/>
                        </a:lnTo>
                        <a:lnTo>
                          <a:pt x="9467" y="0"/>
                        </a:lnTo>
                        <a:lnTo>
                          <a:pt x="0" y="0"/>
                        </a:lnTo>
                        <a:lnTo>
                          <a:pt x="0" y="2429"/>
                        </a:lnTo>
                        <a:close/>
                      </a:path>
                    </a:pathLst>
                  </a:custGeom>
                  <a:solidFill>
                    <a:srgbClr val="004E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62827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694" y="7290"/>
                    <a:ext cx="2750" cy="1850"/>
                    <a:chOff x="3694" y="7290"/>
                    <a:chExt cx="2750" cy="1850"/>
                  </a:xfrm>
                </p:grpSpPr>
                <p:sp>
                  <p:nvSpPr>
                    <p:cNvPr id="16282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694" y="7290"/>
                      <a:ext cx="2750" cy="1850"/>
                    </a:xfrm>
                    <a:custGeom>
                      <a:avLst/>
                      <a:gdLst>
                        <a:gd name="T0" fmla="*/ 0 w 2750"/>
                        <a:gd name="T1" fmla="*/ 7290 h 1850"/>
                        <a:gd name="T2" fmla="*/ 0 w 2750"/>
                        <a:gd name="T3" fmla="*/ 9141 h 1850"/>
                        <a:gd name="T4" fmla="*/ 2750 w 2750"/>
                        <a:gd name="T5" fmla="*/ 9141 h 1850"/>
                        <a:gd name="T6" fmla="*/ 2750 w 2750"/>
                        <a:gd name="T7" fmla="*/ 7290 h 1850"/>
                        <a:gd name="T8" fmla="*/ 0 w 2750"/>
                        <a:gd name="T9" fmla="*/ 7290 h 18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50"/>
                        <a:gd name="T16" fmla="*/ 0 h 1850"/>
                        <a:gd name="T17" fmla="*/ 2750 w 2750"/>
                        <a:gd name="T18" fmla="*/ 1850 h 18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50" h="1850">
                          <a:moveTo>
                            <a:pt x="0" y="0"/>
                          </a:moveTo>
                          <a:lnTo>
                            <a:pt x="0" y="1851"/>
                          </a:lnTo>
                          <a:lnTo>
                            <a:pt x="2750" y="1851"/>
                          </a:lnTo>
                          <a:lnTo>
                            <a:pt x="275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es-ES" sz="1800" b="1"/>
                        <a:t>VENTAJAS PARA LA  </a:t>
                      </a:r>
                      <a:br>
                        <a:rPr lang="es-ES" altLang="es-ES" sz="1800" b="1"/>
                      </a:br>
                      <a:r>
                        <a:rPr lang="es-ES" altLang="es-ES" sz="1800" b="1"/>
                        <a:t>ECONOMÍA DEL PAÍS</a:t>
                      </a:r>
                    </a:p>
                  </p:txBody>
                </p:sp>
                <p:grpSp>
                  <p:nvGrpSpPr>
                    <p:cNvPr id="162829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43" y="7128"/>
                      <a:ext cx="1987" cy="1987"/>
                      <a:chOff x="7143" y="7128"/>
                      <a:chExt cx="1987" cy="1987"/>
                    </a:xfrm>
                  </p:grpSpPr>
                  <p:sp>
                    <p:nvSpPr>
                      <p:cNvPr id="162830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43" y="7128"/>
                        <a:ext cx="1987" cy="1987"/>
                      </a:xfrm>
                      <a:custGeom>
                        <a:avLst/>
                        <a:gdLst>
                          <a:gd name="T0" fmla="*/ 0 w 1987"/>
                          <a:gd name="T1" fmla="*/ 7128 h 1987"/>
                          <a:gd name="T2" fmla="*/ 0 w 1987"/>
                          <a:gd name="T3" fmla="*/ 9116 h 1987"/>
                          <a:gd name="T4" fmla="*/ 1987 w 1987"/>
                          <a:gd name="T5" fmla="*/ 9116 h 1987"/>
                          <a:gd name="T6" fmla="*/ 1987 w 1987"/>
                          <a:gd name="T7" fmla="*/ 7128 h 1987"/>
                          <a:gd name="T8" fmla="*/ 0 w 1987"/>
                          <a:gd name="T9" fmla="*/ 7128 h 19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987" h="1987">
                            <a:moveTo>
                              <a:pt x="0" y="0"/>
                            </a:moveTo>
                            <a:lnTo>
                              <a:pt x="0" y="1988"/>
                            </a:lnTo>
                            <a:lnTo>
                              <a:pt x="1987" y="1988"/>
                            </a:lnTo>
                            <a:lnTo>
                              <a:pt x="1987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162831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16" y="7757"/>
                        <a:ext cx="656" cy="457"/>
                        <a:chOff x="8216" y="7757"/>
                        <a:chExt cx="656" cy="457"/>
                      </a:xfrm>
                    </p:grpSpPr>
                    <p:sp>
                      <p:nvSpPr>
                        <p:cNvPr id="162832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216" y="7757"/>
                          <a:ext cx="656" cy="457"/>
                        </a:xfrm>
                        <a:custGeom>
                          <a:avLst/>
                          <a:gdLst>
                            <a:gd name="T0" fmla="*/ 0 w 656"/>
                            <a:gd name="T1" fmla="*/ 8214 h 457"/>
                            <a:gd name="T2" fmla="*/ 656 w 656"/>
                            <a:gd name="T3" fmla="*/ 8214 h 457"/>
                            <a:gd name="T4" fmla="*/ 656 w 656"/>
                            <a:gd name="T5" fmla="*/ 7757 h 457"/>
                            <a:gd name="T6" fmla="*/ 0 w 656"/>
                            <a:gd name="T7" fmla="*/ 7757 h 457"/>
                            <a:gd name="T8" fmla="*/ 0 w 656"/>
                            <a:gd name="T9" fmla="*/ 8214 h 45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656" h="457">
                              <a:moveTo>
                                <a:pt x="0" y="457"/>
                              </a:moveTo>
                              <a:lnTo>
                                <a:pt x="656" y="457"/>
                              </a:lnTo>
                              <a:lnTo>
                                <a:pt x="656" y="0"/>
                              </a:lnTo>
                              <a:lnTo>
                                <a:pt x="0" y="0"/>
                              </a:lnTo>
                              <a:lnTo>
                                <a:pt x="0" y="45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6A8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162833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15" y="7757"/>
                          <a:ext cx="644" cy="457"/>
                          <a:chOff x="7115" y="7757"/>
                          <a:chExt cx="644" cy="457"/>
                        </a:xfrm>
                      </p:grpSpPr>
                      <p:sp>
                        <p:nvSpPr>
                          <p:cNvPr id="162834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115" y="7757"/>
                            <a:ext cx="644" cy="457"/>
                          </a:xfrm>
                          <a:custGeom>
                            <a:avLst/>
                            <a:gdLst>
                              <a:gd name="T0" fmla="*/ 0 w 644"/>
                              <a:gd name="T1" fmla="*/ 8214 h 457"/>
                              <a:gd name="T2" fmla="*/ 644 w 644"/>
                              <a:gd name="T3" fmla="*/ 8214 h 457"/>
                              <a:gd name="T4" fmla="*/ 644 w 644"/>
                              <a:gd name="T5" fmla="*/ 7757 h 457"/>
                              <a:gd name="T6" fmla="*/ 0 w 644"/>
                              <a:gd name="T7" fmla="*/ 7757 h 457"/>
                              <a:gd name="T8" fmla="*/ 0 w 644"/>
                              <a:gd name="T9" fmla="*/ 8214 h 4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44" h="457">
                                <a:moveTo>
                                  <a:pt x="0" y="457"/>
                                </a:moveTo>
                                <a:lnTo>
                                  <a:pt x="644" y="457"/>
                                </a:lnTo>
                                <a:lnTo>
                                  <a:pt x="644" y="0"/>
                                </a:lnTo>
                                <a:lnTo>
                                  <a:pt x="0" y="0"/>
                                </a:lnTo>
                                <a:lnTo>
                                  <a:pt x="0" y="45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6A8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grpSp>
                        <p:nvGrpSpPr>
                          <p:cNvPr id="162835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759" y="7101"/>
                            <a:ext cx="457" cy="1757"/>
                            <a:chOff x="7759" y="7101"/>
                            <a:chExt cx="457" cy="1757"/>
                          </a:xfrm>
                        </p:grpSpPr>
                        <p:sp>
                          <p:nvSpPr>
                            <p:cNvPr id="162836" name="Freeform 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759" y="7101"/>
                              <a:ext cx="457" cy="1757"/>
                            </a:xfrm>
                            <a:custGeom>
                              <a:avLst/>
                              <a:gdLst>
                                <a:gd name="T0" fmla="*/ 0 w 457"/>
                                <a:gd name="T1" fmla="*/ 8858 h 1757"/>
                                <a:gd name="T2" fmla="*/ 457 w 457"/>
                                <a:gd name="T3" fmla="*/ 8858 h 1757"/>
                                <a:gd name="T4" fmla="*/ 457 w 457"/>
                                <a:gd name="T5" fmla="*/ 7101 h 1757"/>
                                <a:gd name="T6" fmla="*/ 0 w 457"/>
                                <a:gd name="T7" fmla="*/ 7101 h 1757"/>
                                <a:gd name="T8" fmla="*/ 0 w 457"/>
                                <a:gd name="T9" fmla="*/ 8858 h 1757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57" h="1757">
                                  <a:moveTo>
                                    <a:pt x="0" y="1757"/>
                                  </a:moveTo>
                                  <a:lnTo>
                                    <a:pt x="457" y="1757"/>
                                  </a:lnTo>
                                  <a:lnTo>
                                    <a:pt x="457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0" y="175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6A8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grpSp>
                          <p:nvGrpSpPr>
                            <p:cNvPr id="162837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9174" y="7327"/>
                              <a:ext cx="3348" cy="1951"/>
                              <a:chOff x="9174" y="7327"/>
                              <a:chExt cx="3348" cy="1951"/>
                            </a:xfrm>
                          </p:grpSpPr>
                          <p:sp>
                            <p:nvSpPr>
                              <p:cNvPr id="20" name="Freeform 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9115" y="7350"/>
                                <a:ext cx="3167" cy="1908"/>
                              </a:xfrm>
                              <a:custGeom>
                                <a:avLst/>
                                <a:gdLst>
                                  <a:gd name="T0" fmla="+- 0 9174 9174"/>
                                  <a:gd name="T1" fmla="*/ T0 w 3348"/>
                                  <a:gd name="T2" fmla="+- 0 7327 7327"/>
                                  <a:gd name="T3" fmla="*/ 7327 h 1951"/>
                                  <a:gd name="T4" fmla="+- 0 9174 9174"/>
                                  <a:gd name="T5" fmla="*/ T4 w 3348"/>
                                  <a:gd name="T6" fmla="+- 0 9279 7327"/>
                                  <a:gd name="T7" fmla="*/ 9279 h 1951"/>
                                  <a:gd name="T8" fmla="+- 0 12522 9174"/>
                                  <a:gd name="T9" fmla="*/ T8 w 3348"/>
                                  <a:gd name="T10" fmla="+- 0 9279 7327"/>
                                  <a:gd name="T11" fmla="*/ 9279 h 1951"/>
                                  <a:gd name="T12" fmla="+- 0 12522 9174"/>
                                  <a:gd name="T13" fmla="*/ T12 w 3348"/>
                                  <a:gd name="T14" fmla="+- 0 7327 7327"/>
                                  <a:gd name="T15" fmla="*/ 7327 h 1951"/>
                                  <a:gd name="T16" fmla="+- 0 9174 9174"/>
                                  <a:gd name="T17" fmla="*/ T16 w 3348"/>
                                  <a:gd name="T18" fmla="+- 0 7327 7327"/>
                                  <a:gd name="T19" fmla="*/ 7327 h 1951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</a:cxnLst>
                                <a:rect l="0" t="0" r="r" b="b"/>
                                <a:pathLst>
                                  <a:path w="3348" h="1951">
                                    <a:moveTo>
                                      <a:pt x="0" y="0"/>
                                    </a:moveTo>
                                    <a:lnTo>
                                      <a:pt x="0" y="1952"/>
                                    </a:lnTo>
                                    <a:lnTo>
                                      <a:pt x="3348" y="1952"/>
                                    </a:lnTo>
                                    <a:lnTo>
                                      <a:pt x="3348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r>
                                  <a:rPr lang="es-ES" b="1" dirty="0"/>
                                  <a:t>VENTAJAS PARA LOS JÓVENES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162819" name="CuadroTexto 20"/>
          <p:cNvSpPr txBox="1">
            <a:spLocks noChangeArrowheads="1"/>
          </p:cNvSpPr>
          <p:nvPr/>
        </p:nvSpPr>
        <p:spPr bwMode="auto">
          <a:xfrm>
            <a:off x="1403648" y="1387793"/>
            <a:ext cx="5287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/>
              <a:t>ARGUMENTOS PARA UNA FORMACIÓN DUAL</a:t>
            </a:r>
          </a:p>
        </p:txBody>
      </p:sp>
    </p:spTree>
    <p:extLst>
      <p:ext uri="{BB962C8B-B14F-4D97-AF65-F5344CB8AC3E}">
        <p14:creationId xmlns:p14="http://schemas.microsoft.com/office/powerpoint/2010/main" val="15816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-5075" y="1143583"/>
            <a:ext cx="1455738" cy="1406426"/>
            <a:chOff x="2003" y="-148"/>
            <a:chExt cx="2292" cy="2292"/>
          </a:xfrm>
        </p:grpSpPr>
        <p:grpSp>
          <p:nvGrpSpPr>
            <p:cNvPr id="163856" name="Group 3"/>
            <p:cNvGrpSpPr>
              <a:grpSpLocks/>
            </p:cNvGrpSpPr>
            <p:nvPr/>
          </p:nvGrpSpPr>
          <p:grpSpPr bwMode="auto">
            <a:xfrm>
              <a:off x="2038" y="-112"/>
              <a:ext cx="2246" cy="2246"/>
              <a:chOff x="2038" y="-112"/>
              <a:chExt cx="2246" cy="2246"/>
            </a:xfrm>
          </p:grpSpPr>
          <p:sp>
            <p:nvSpPr>
              <p:cNvPr id="163857" name="Freeform 4"/>
              <p:cNvSpPr>
                <a:spLocks/>
              </p:cNvSpPr>
              <p:nvPr/>
            </p:nvSpPr>
            <p:spPr bwMode="auto">
              <a:xfrm>
                <a:off x="2038" y="-112"/>
                <a:ext cx="2246" cy="2246"/>
              </a:xfrm>
              <a:custGeom>
                <a:avLst/>
                <a:gdLst>
                  <a:gd name="T0" fmla="*/ 0 w 2246"/>
                  <a:gd name="T1" fmla="*/ -112 h 2246"/>
                  <a:gd name="T2" fmla="*/ 0 w 2246"/>
                  <a:gd name="T3" fmla="*/ 2135 h 2246"/>
                  <a:gd name="T4" fmla="*/ 2247 w 2246"/>
                  <a:gd name="T5" fmla="*/ 2135 h 2246"/>
                  <a:gd name="T6" fmla="*/ 2247 w 2246"/>
                  <a:gd name="T7" fmla="*/ -112 h 2246"/>
                  <a:gd name="T8" fmla="*/ 0 w 2246"/>
                  <a:gd name="T9" fmla="*/ -112 h 2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6" h="2246">
                    <a:moveTo>
                      <a:pt x="0" y="0"/>
                    </a:moveTo>
                    <a:lnTo>
                      <a:pt x="0" y="2247"/>
                    </a:lnTo>
                    <a:lnTo>
                      <a:pt x="2247" y="2247"/>
                    </a:lnTo>
                    <a:lnTo>
                      <a:pt x="22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3858" name="Group 5"/>
              <p:cNvGrpSpPr>
                <a:grpSpLocks/>
              </p:cNvGrpSpPr>
              <p:nvPr/>
            </p:nvGrpSpPr>
            <p:grpSpPr bwMode="auto">
              <a:xfrm>
                <a:off x="3268" y="610"/>
                <a:ext cx="748" cy="521"/>
                <a:chOff x="3268" y="610"/>
                <a:chExt cx="748" cy="521"/>
              </a:xfrm>
            </p:grpSpPr>
            <p:sp>
              <p:nvSpPr>
                <p:cNvPr id="163859" name="Freeform 6"/>
                <p:cNvSpPr>
                  <a:spLocks/>
                </p:cNvSpPr>
                <p:nvPr/>
              </p:nvSpPr>
              <p:spPr bwMode="auto">
                <a:xfrm>
                  <a:off x="3268" y="610"/>
                  <a:ext cx="748" cy="521"/>
                </a:xfrm>
                <a:custGeom>
                  <a:avLst/>
                  <a:gdLst>
                    <a:gd name="T0" fmla="*/ 0 w 748"/>
                    <a:gd name="T1" fmla="*/ 1131 h 521"/>
                    <a:gd name="T2" fmla="*/ 748 w 748"/>
                    <a:gd name="T3" fmla="*/ 1131 h 521"/>
                    <a:gd name="T4" fmla="*/ 748 w 748"/>
                    <a:gd name="T5" fmla="*/ 610 h 521"/>
                    <a:gd name="T6" fmla="*/ 0 w 748"/>
                    <a:gd name="T7" fmla="*/ 610 h 521"/>
                    <a:gd name="T8" fmla="*/ 0 w 748"/>
                    <a:gd name="T9" fmla="*/ 1131 h 5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48" h="521">
                      <a:moveTo>
                        <a:pt x="0" y="521"/>
                      </a:moveTo>
                      <a:lnTo>
                        <a:pt x="748" y="521"/>
                      </a:lnTo>
                      <a:lnTo>
                        <a:pt x="748" y="0"/>
                      </a:lnTo>
                      <a:lnTo>
                        <a:pt x="0" y="0"/>
                      </a:lnTo>
                      <a:lnTo>
                        <a:pt x="0" y="521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63860" name="Group 7"/>
                <p:cNvGrpSpPr>
                  <a:grpSpLocks/>
                </p:cNvGrpSpPr>
                <p:nvPr/>
              </p:nvGrpSpPr>
              <p:grpSpPr bwMode="auto">
                <a:xfrm>
                  <a:off x="2013" y="610"/>
                  <a:ext cx="734" cy="521"/>
                  <a:chOff x="2013" y="610"/>
                  <a:chExt cx="734" cy="521"/>
                </a:xfrm>
              </p:grpSpPr>
              <p:sp>
                <p:nvSpPr>
                  <p:cNvPr id="163861" name="Freeform 8"/>
                  <p:cNvSpPr>
                    <a:spLocks/>
                  </p:cNvSpPr>
                  <p:nvPr/>
                </p:nvSpPr>
                <p:spPr bwMode="auto">
                  <a:xfrm>
                    <a:off x="2013" y="610"/>
                    <a:ext cx="734" cy="521"/>
                  </a:xfrm>
                  <a:custGeom>
                    <a:avLst/>
                    <a:gdLst>
                      <a:gd name="T0" fmla="*/ 0 w 734"/>
                      <a:gd name="T1" fmla="*/ 1131 h 521"/>
                      <a:gd name="T2" fmla="*/ 734 w 734"/>
                      <a:gd name="T3" fmla="*/ 1131 h 521"/>
                      <a:gd name="T4" fmla="*/ 734 w 734"/>
                      <a:gd name="T5" fmla="*/ 610 h 521"/>
                      <a:gd name="T6" fmla="*/ 0 w 734"/>
                      <a:gd name="T7" fmla="*/ 610 h 521"/>
                      <a:gd name="T8" fmla="*/ 0 w 734"/>
                      <a:gd name="T9" fmla="*/ 1131 h 5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34" h="521">
                        <a:moveTo>
                          <a:pt x="0" y="521"/>
                        </a:moveTo>
                        <a:lnTo>
                          <a:pt x="734" y="521"/>
                        </a:lnTo>
                        <a:lnTo>
                          <a:pt x="734" y="0"/>
                        </a:lnTo>
                        <a:lnTo>
                          <a:pt x="0" y="0"/>
                        </a:lnTo>
                        <a:lnTo>
                          <a:pt x="0" y="521"/>
                        </a:lnTo>
                        <a:close/>
                      </a:path>
                    </a:pathLst>
                  </a:custGeom>
                  <a:solidFill>
                    <a:srgbClr val="F6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6386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747" y="-138"/>
                    <a:ext cx="521" cy="2003"/>
                    <a:chOff x="2747" y="-138"/>
                    <a:chExt cx="521" cy="2003"/>
                  </a:xfrm>
                </p:grpSpPr>
                <p:sp>
                  <p:nvSpPr>
                    <p:cNvPr id="163863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747" y="-138"/>
                      <a:ext cx="521" cy="2003"/>
                    </a:xfrm>
                    <a:custGeom>
                      <a:avLst/>
                      <a:gdLst>
                        <a:gd name="T0" fmla="*/ 0 w 521"/>
                        <a:gd name="T1" fmla="*/ 1866 h 2003"/>
                        <a:gd name="T2" fmla="*/ 521 w 521"/>
                        <a:gd name="T3" fmla="*/ 1866 h 2003"/>
                        <a:gd name="T4" fmla="*/ 521 w 521"/>
                        <a:gd name="T5" fmla="*/ -138 h 2003"/>
                        <a:gd name="T6" fmla="*/ 0 w 521"/>
                        <a:gd name="T7" fmla="*/ -138 h 2003"/>
                        <a:gd name="T8" fmla="*/ 0 w 521"/>
                        <a:gd name="T9" fmla="*/ 1866 h 20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21" h="2003">
                          <a:moveTo>
                            <a:pt x="0" y="2004"/>
                          </a:moveTo>
                          <a:lnTo>
                            <a:pt x="521" y="2004"/>
                          </a:lnTo>
                          <a:lnTo>
                            <a:pt x="521" y="0"/>
                          </a:lnTo>
                          <a:lnTo>
                            <a:pt x="0" y="0"/>
                          </a:lnTo>
                          <a:lnTo>
                            <a:pt x="0" y="2004"/>
                          </a:lnTo>
                          <a:close/>
                        </a:path>
                      </a:pathLst>
                    </a:custGeom>
                    <a:solidFill>
                      <a:srgbClr val="F6A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</p:grpSp>
      <p:grpSp>
        <p:nvGrpSpPr>
          <p:cNvPr id="163843" name="Group 11"/>
          <p:cNvGrpSpPr>
            <a:grpSpLocks/>
          </p:cNvGrpSpPr>
          <p:nvPr/>
        </p:nvGrpSpPr>
        <p:grpSpPr bwMode="auto">
          <a:xfrm>
            <a:off x="-250870" y="1149718"/>
            <a:ext cx="8283575" cy="5845590"/>
            <a:chOff x="1342" y="3492"/>
            <a:chExt cx="13045" cy="6532"/>
          </a:xfrm>
        </p:grpSpPr>
        <p:grpSp>
          <p:nvGrpSpPr>
            <p:cNvPr id="163846" name="Group 12"/>
            <p:cNvGrpSpPr>
              <a:grpSpLocks/>
            </p:cNvGrpSpPr>
            <p:nvPr/>
          </p:nvGrpSpPr>
          <p:grpSpPr bwMode="auto">
            <a:xfrm>
              <a:off x="1342" y="3492"/>
              <a:ext cx="13045" cy="6532"/>
              <a:chOff x="1342" y="3492"/>
              <a:chExt cx="13045" cy="6532"/>
            </a:xfrm>
          </p:grpSpPr>
          <p:sp>
            <p:nvSpPr>
              <p:cNvPr id="163847" name="Freeform 13"/>
              <p:cNvSpPr>
                <a:spLocks/>
              </p:cNvSpPr>
              <p:nvPr/>
            </p:nvSpPr>
            <p:spPr bwMode="auto">
              <a:xfrm>
                <a:off x="1342" y="8220"/>
                <a:ext cx="13045" cy="1289"/>
              </a:xfrm>
              <a:custGeom>
                <a:avLst/>
                <a:gdLst>
                  <a:gd name="T0" fmla="*/ 1670 w 13045"/>
                  <a:gd name="T1" fmla="*/ 8220 h 2259"/>
                  <a:gd name="T2" fmla="*/ 0 w 13045"/>
                  <a:gd name="T3" fmla="*/ 10479 h 2259"/>
                  <a:gd name="T4" fmla="*/ 13045 w 13045"/>
                  <a:gd name="T5" fmla="*/ 10479 h 2259"/>
                  <a:gd name="T6" fmla="*/ 11991 w 13045"/>
                  <a:gd name="T7" fmla="*/ 8239 h 2259"/>
                  <a:gd name="T8" fmla="*/ 1670 w 13045"/>
                  <a:gd name="T9" fmla="*/ 8220 h 2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45" h="2259">
                    <a:moveTo>
                      <a:pt x="1670" y="0"/>
                    </a:moveTo>
                    <a:lnTo>
                      <a:pt x="0" y="2259"/>
                    </a:lnTo>
                    <a:lnTo>
                      <a:pt x="13045" y="2259"/>
                    </a:lnTo>
                    <a:lnTo>
                      <a:pt x="11991" y="19"/>
                    </a:lnTo>
                    <a:lnTo>
                      <a:pt x="1670" y="0"/>
                    </a:lnTo>
                    <a:close/>
                  </a:path>
                </a:pathLst>
              </a:custGeom>
              <a:solidFill>
                <a:srgbClr val="D1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3848" name="Group 15"/>
              <p:cNvGrpSpPr>
                <a:grpSpLocks/>
              </p:cNvGrpSpPr>
              <p:nvPr/>
            </p:nvGrpSpPr>
            <p:grpSpPr bwMode="auto">
              <a:xfrm>
                <a:off x="4346" y="3492"/>
                <a:ext cx="5355" cy="6532"/>
                <a:chOff x="4346" y="3492"/>
                <a:chExt cx="5355" cy="6532"/>
              </a:xfrm>
            </p:grpSpPr>
            <p:sp>
              <p:nvSpPr>
                <p:cNvPr id="163849" name="Freeform 16"/>
                <p:cNvSpPr>
                  <a:spLocks/>
                </p:cNvSpPr>
                <p:nvPr/>
              </p:nvSpPr>
              <p:spPr bwMode="auto">
                <a:xfrm>
                  <a:off x="4346" y="5509"/>
                  <a:ext cx="4872" cy="4515"/>
                </a:xfrm>
                <a:custGeom>
                  <a:avLst/>
                  <a:gdLst>
                    <a:gd name="T0" fmla="*/ 0 w 4872"/>
                    <a:gd name="T1" fmla="*/ 10023 h 4515"/>
                    <a:gd name="T2" fmla="*/ 4872 w 4872"/>
                    <a:gd name="T3" fmla="*/ 10023 h 4515"/>
                    <a:gd name="T4" fmla="*/ 4872 w 4872"/>
                    <a:gd name="T5" fmla="*/ 5509 h 4515"/>
                    <a:gd name="T6" fmla="*/ 0 w 4872"/>
                    <a:gd name="T7" fmla="*/ 5509 h 4515"/>
                    <a:gd name="T8" fmla="*/ 0 w 4872"/>
                    <a:gd name="T9" fmla="*/ 10023 h 45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72" h="4515">
                      <a:moveTo>
                        <a:pt x="0" y="4514"/>
                      </a:moveTo>
                      <a:lnTo>
                        <a:pt x="4872" y="4514"/>
                      </a:lnTo>
                      <a:lnTo>
                        <a:pt x="4872" y="0"/>
                      </a:lnTo>
                      <a:lnTo>
                        <a:pt x="0" y="0"/>
                      </a:lnTo>
                      <a:lnTo>
                        <a:pt x="0" y="45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63850" name="Group 17"/>
                <p:cNvGrpSpPr>
                  <a:grpSpLocks/>
                </p:cNvGrpSpPr>
                <p:nvPr/>
              </p:nvGrpSpPr>
              <p:grpSpPr bwMode="auto">
                <a:xfrm>
                  <a:off x="4832" y="3492"/>
                  <a:ext cx="4869" cy="2076"/>
                  <a:chOff x="4832" y="3492"/>
                  <a:chExt cx="4869" cy="2076"/>
                </a:xfrm>
              </p:grpSpPr>
              <p:sp>
                <p:nvSpPr>
                  <p:cNvPr id="163851" name="Freeform 18"/>
                  <p:cNvSpPr>
                    <a:spLocks/>
                  </p:cNvSpPr>
                  <p:nvPr/>
                </p:nvSpPr>
                <p:spPr bwMode="auto">
                  <a:xfrm>
                    <a:off x="4832" y="3492"/>
                    <a:ext cx="4869" cy="1296"/>
                  </a:xfrm>
                  <a:custGeom>
                    <a:avLst/>
                    <a:gdLst>
                      <a:gd name="T0" fmla="*/ 0 w 5098"/>
                      <a:gd name="T1" fmla="*/ 3276 h 2506"/>
                      <a:gd name="T2" fmla="*/ 0 w 5098"/>
                      <a:gd name="T3" fmla="*/ 5781 h 2506"/>
                      <a:gd name="T4" fmla="*/ 5098 w 5098"/>
                      <a:gd name="T5" fmla="*/ 5781 h 2506"/>
                      <a:gd name="T6" fmla="*/ 5098 w 5098"/>
                      <a:gd name="T7" fmla="*/ 3276 h 2506"/>
                      <a:gd name="T8" fmla="*/ 0 w 5098"/>
                      <a:gd name="T9" fmla="*/ 3276 h 25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98" h="2506">
                        <a:moveTo>
                          <a:pt x="0" y="0"/>
                        </a:moveTo>
                        <a:lnTo>
                          <a:pt x="0" y="2505"/>
                        </a:lnTo>
                        <a:lnTo>
                          <a:pt x="5098" y="2505"/>
                        </a:lnTo>
                        <a:lnTo>
                          <a:pt x="50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6385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6299" y="3718"/>
                    <a:ext cx="2750" cy="1850"/>
                    <a:chOff x="6299" y="3718"/>
                    <a:chExt cx="2750" cy="1850"/>
                  </a:xfrm>
                </p:grpSpPr>
                <p:sp>
                  <p:nvSpPr>
                    <p:cNvPr id="16385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299" y="3718"/>
                      <a:ext cx="2750" cy="1850"/>
                    </a:xfrm>
                    <a:custGeom>
                      <a:avLst/>
                      <a:gdLst>
                        <a:gd name="T0" fmla="*/ 0 w 2750"/>
                        <a:gd name="T1" fmla="*/ 3516 h 1850"/>
                        <a:gd name="T2" fmla="*/ 0 w 2750"/>
                        <a:gd name="T3" fmla="*/ 5366 h 1850"/>
                        <a:gd name="T4" fmla="*/ 2750 w 2750"/>
                        <a:gd name="T5" fmla="*/ 5366 h 1850"/>
                        <a:gd name="T6" fmla="*/ 2750 w 2750"/>
                        <a:gd name="T7" fmla="*/ 3516 h 1850"/>
                        <a:gd name="T8" fmla="*/ 0 w 2750"/>
                        <a:gd name="T9" fmla="*/ 3516 h 18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50"/>
                        <a:gd name="T16" fmla="*/ 0 h 1850"/>
                        <a:gd name="T17" fmla="*/ 2750 w 2750"/>
                        <a:gd name="T18" fmla="*/ 1850 h 18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50" h="1850">
                          <a:moveTo>
                            <a:pt x="0" y="0"/>
                          </a:moveTo>
                          <a:lnTo>
                            <a:pt x="0" y="1850"/>
                          </a:lnTo>
                          <a:lnTo>
                            <a:pt x="2750" y="1850"/>
                          </a:lnTo>
                          <a:lnTo>
                            <a:pt x="275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es-ES" sz="1800" b="1" dirty="0"/>
                        <a:t>BENEFICIOS PARA LAS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es-ES" sz="1800" b="1" dirty="0"/>
                        <a:t>EMPRESAS 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s-ES" altLang="es-ES" sz="1800" dirty="0"/>
                    </a:p>
                  </p:txBody>
                </p:sp>
              </p:grpSp>
            </p:grpSp>
          </p:grpSp>
        </p:grpSp>
      </p:grpSp>
      <p:sp>
        <p:nvSpPr>
          <p:cNvPr id="2" name="CuadroTexto 1"/>
          <p:cNvSpPr txBox="1"/>
          <p:nvPr/>
        </p:nvSpPr>
        <p:spPr>
          <a:xfrm>
            <a:off x="107504" y="3477198"/>
            <a:ext cx="8925188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dirty="0"/>
              <a:t>Aseguramiento de la demanda de personal cualificado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dirty="0"/>
              <a:t>Contar con expertos que conocen bien la empresa y que necesita en el futuro para mantener su competitividad global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PE" dirty="0"/>
              <a:t>Rendimiento productivo durante la formación dual </a:t>
            </a:r>
            <a:br>
              <a:rPr lang="es-PE" dirty="0"/>
            </a:br>
            <a:r>
              <a:rPr lang="es-PE" dirty="0">
                <a:sym typeface="Wingdings" pitchFamily="2" charset="2"/>
              </a:rPr>
              <a:t> genera un valor para la empresa</a:t>
            </a:r>
            <a:endParaRPr lang="de-DE" altLang="es-E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dirty="0"/>
              <a:t>Cualificaciones adaptadas a las necesidades de la empresa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de-DE" altLang="es-ES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de-DE" altLang="es-ES" dirty="0" smtClean="0"/>
              <a:t>         </a:t>
            </a:r>
            <a:endParaRPr lang="de-DE" altLang="es-ES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de-DE" altLang="es-ES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de-DE" altLang="es-ES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de-DE" altLang="es-ES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845" name="Picture 2" descr="http://www.morgenweb.de/polopoly_fs/1.985660.1365664955!/image/image.jpg_gen/derivatives/text_55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78" y="1176670"/>
            <a:ext cx="2947927" cy="153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87339" y="1484312"/>
            <a:ext cx="8569325" cy="496902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9512" y="856986"/>
            <a:ext cx="5947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Arial" charset="0"/>
              </a:rPr>
              <a:t>Razones de la formación en la empresa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  <a:latin typeface="Arial" charset="0"/>
              </a:rPr>
              <a:t>Fuente BIBB, 2014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5290" y="5445135"/>
            <a:ext cx="4176712" cy="581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Ahorro de costos en el reclutamiento de personal			             35%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95288" y="1989138"/>
            <a:ext cx="6119812" cy="3365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Dificultad de reclutar personal en el mercado laboral             90%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95293" y="2492375"/>
            <a:ext cx="5976937" cy="3365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Reducir fluctuación de personal                                            80%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95288" y="2997200"/>
            <a:ext cx="5834062" cy="3365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Poder hacer mejor la  selección de aprendices	           74%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95288" y="4005263"/>
            <a:ext cx="4824412" cy="3365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Ahorrar costos de iniciación	                        58%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95288" y="4508500"/>
            <a:ext cx="4535487" cy="3365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Prestigio para la empresa	                    57%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95288" y="4941888"/>
            <a:ext cx="4248150" cy="3365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Productividad de los aprendices	42%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95288" y="1484313"/>
            <a:ext cx="7993062" cy="3365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Formar la nueva mano de obra conforme a los requisitos empresariales 	94%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95288" y="3500438"/>
            <a:ext cx="5834062" cy="3365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Minimizar errores en la selección de personal 	           73%</a:t>
            </a:r>
          </a:p>
        </p:txBody>
      </p:sp>
      <p:pic>
        <p:nvPicPr>
          <p:cNvPr id="62477" name="Picture 13" descr="MCj03112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5" y="4508510"/>
            <a:ext cx="37449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24691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-12284" y="1261143"/>
            <a:ext cx="1271916" cy="1455738"/>
            <a:chOff x="2003" y="-148"/>
            <a:chExt cx="2292" cy="2292"/>
          </a:xfrm>
        </p:grpSpPr>
        <p:grpSp>
          <p:nvGrpSpPr>
            <p:cNvPr id="164880" name="Group 3"/>
            <p:cNvGrpSpPr>
              <a:grpSpLocks/>
            </p:cNvGrpSpPr>
            <p:nvPr/>
          </p:nvGrpSpPr>
          <p:grpSpPr bwMode="auto">
            <a:xfrm>
              <a:off x="2038" y="-112"/>
              <a:ext cx="2246" cy="2246"/>
              <a:chOff x="2038" y="-112"/>
              <a:chExt cx="2246" cy="2246"/>
            </a:xfrm>
          </p:grpSpPr>
          <p:sp>
            <p:nvSpPr>
              <p:cNvPr id="164881" name="Freeform 4"/>
              <p:cNvSpPr>
                <a:spLocks/>
              </p:cNvSpPr>
              <p:nvPr/>
            </p:nvSpPr>
            <p:spPr bwMode="auto">
              <a:xfrm>
                <a:off x="2038" y="-112"/>
                <a:ext cx="2246" cy="2246"/>
              </a:xfrm>
              <a:custGeom>
                <a:avLst/>
                <a:gdLst>
                  <a:gd name="T0" fmla="*/ 0 w 2246"/>
                  <a:gd name="T1" fmla="*/ -112 h 2246"/>
                  <a:gd name="T2" fmla="*/ 0 w 2246"/>
                  <a:gd name="T3" fmla="*/ 2135 h 2246"/>
                  <a:gd name="T4" fmla="*/ 2247 w 2246"/>
                  <a:gd name="T5" fmla="*/ 2135 h 2246"/>
                  <a:gd name="T6" fmla="*/ 2247 w 2246"/>
                  <a:gd name="T7" fmla="*/ -112 h 2246"/>
                  <a:gd name="T8" fmla="*/ 0 w 2246"/>
                  <a:gd name="T9" fmla="*/ -112 h 2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6" h="2246">
                    <a:moveTo>
                      <a:pt x="0" y="0"/>
                    </a:moveTo>
                    <a:lnTo>
                      <a:pt x="0" y="2247"/>
                    </a:lnTo>
                    <a:lnTo>
                      <a:pt x="2247" y="2247"/>
                    </a:lnTo>
                    <a:lnTo>
                      <a:pt x="22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4882" name="Group 5"/>
              <p:cNvGrpSpPr>
                <a:grpSpLocks/>
              </p:cNvGrpSpPr>
              <p:nvPr/>
            </p:nvGrpSpPr>
            <p:grpSpPr bwMode="auto">
              <a:xfrm>
                <a:off x="3268" y="610"/>
                <a:ext cx="748" cy="521"/>
                <a:chOff x="3268" y="610"/>
                <a:chExt cx="748" cy="521"/>
              </a:xfrm>
            </p:grpSpPr>
            <p:sp>
              <p:nvSpPr>
                <p:cNvPr id="164883" name="Freeform 6"/>
                <p:cNvSpPr>
                  <a:spLocks/>
                </p:cNvSpPr>
                <p:nvPr/>
              </p:nvSpPr>
              <p:spPr bwMode="auto">
                <a:xfrm>
                  <a:off x="3268" y="610"/>
                  <a:ext cx="748" cy="521"/>
                </a:xfrm>
                <a:custGeom>
                  <a:avLst/>
                  <a:gdLst>
                    <a:gd name="T0" fmla="*/ 0 w 748"/>
                    <a:gd name="T1" fmla="*/ 1131 h 521"/>
                    <a:gd name="T2" fmla="*/ 748 w 748"/>
                    <a:gd name="T3" fmla="*/ 1131 h 521"/>
                    <a:gd name="T4" fmla="*/ 748 w 748"/>
                    <a:gd name="T5" fmla="*/ 610 h 521"/>
                    <a:gd name="T6" fmla="*/ 0 w 748"/>
                    <a:gd name="T7" fmla="*/ 610 h 521"/>
                    <a:gd name="T8" fmla="*/ 0 w 748"/>
                    <a:gd name="T9" fmla="*/ 1131 h 5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48" h="521">
                      <a:moveTo>
                        <a:pt x="0" y="521"/>
                      </a:moveTo>
                      <a:lnTo>
                        <a:pt x="748" y="521"/>
                      </a:lnTo>
                      <a:lnTo>
                        <a:pt x="748" y="0"/>
                      </a:lnTo>
                      <a:lnTo>
                        <a:pt x="0" y="0"/>
                      </a:lnTo>
                      <a:lnTo>
                        <a:pt x="0" y="521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64884" name="Group 7"/>
                <p:cNvGrpSpPr>
                  <a:grpSpLocks/>
                </p:cNvGrpSpPr>
                <p:nvPr/>
              </p:nvGrpSpPr>
              <p:grpSpPr bwMode="auto">
                <a:xfrm>
                  <a:off x="2013" y="610"/>
                  <a:ext cx="734" cy="521"/>
                  <a:chOff x="2013" y="610"/>
                  <a:chExt cx="734" cy="521"/>
                </a:xfrm>
              </p:grpSpPr>
              <p:sp>
                <p:nvSpPr>
                  <p:cNvPr id="164885" name="Freeform 8"/>
                  <p:cNvSpPr>
                    <a:spLocks/>
                  </p:cNvSpPr>
                  <p:nvPr/>
                </p:nvSpPr>
                <p:spPr bwMode="auto">
                  <a:xfrm>
                    <a:off x="2013" y="610"/>
                    <a:ext cx="734" cy="521"/>
                  </a:xfrm>
                  <a:custGeom>
                    <a:avLst/>
                    <a:gdLst>
                      <a:gd name="T0" fmla="*/ 0 w 734"/>
                      <a:gd name="T1" fmla="*/ 1131 h 521"/>
                      <a:gd name="T2" fmla="*/ 734 w 734"/>
                      <a:gd name="T3" fmla="*/ 1131 h 521"/>
                      <a:gd name="T4" fmla="*/ 734 w 734"/>
                      <a:gd name="T5" fmla="*/ 610 h 521"/>
                      <a:gd name="T6" fmla="*/ 0 w 734"/>
                      <a:gd name="T7" fmla="*/ 610 h 521"/>
                      <a:gd name="T8" fmla="*/ 0 w 734"/>
                      <a:gd name="T9" fmla="*/ 1131 h 5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34" h="521">
                        <a:moveTo>
                          <a:pt x="0" y="521"/>
                        </a:moveTo>
                        <a:lnTo>
                          <a:pt x="734" y="521"/>
                        </a:lnTo>
                        <a:lnTo>
                          <a:pt x="734" y="0"/>
                        </a:lnTo>
                        <a:lnTo>
                          <a:pt x="0" y="0"/>
                        </a:lnTo>
                        <a:lnTo>
                          <a:pt x="0" y="521"/>
                        </a:lnTo>
                        <a:close/>
                      </a:path>
                    </a:pathLst>
                  </a:custGeom>
                  <a:solidFill>
                    <a:srgbClr val="F6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6488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747" y="-138"/>
                    <a:ext cx="521" cy="2003"/>
                    <a:chOff x="2747" y="-138"/>
                    <a:chExt cx="521" cy="2003"/>
                  </a:xfrm>
                </p:grpSpPr>
                <p:sp>
                  <p:nvSpPr>
                    <p:cNvPr id="16488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747" y="-138"/>
                      <a:ext cx="521" cy="2003"/>
                    </a:xfrm>
                    <a:custGeom>
                      <a:avLst/>
                      <a:gdLst>
                        <a:gd name="T0" fmla="*/ 0 w 521"/>
                        <a:gd name="T1" fmla="*/ 1866 h 2003"/>
                        <a:gd name="T2" fmla="*/ 521 w 521"/>
                        <a:gd name="T3" fmla="*/ 1866 h 2003"/>
                        <a:gd name="T4" fmla="*/ 521 w 521"/>
                        <a:gd name="T5" fmla="*/ -138 h 2003"/>
                        <a:gd name="T6" fmla="*/ 0 w 521"/>
                        <a:gd name="T7" fmla="*/ -138 h 2003"/>
                        <a:gd name="T8" fmla="*/ 0 w 521"/>
                        <a:gd name="T9" fmla="*/ 1866 h 20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21" h="2003">
                          <a:moveTo>
                            <a:pt x="0" y="2004"/>
                          </a:moveTo>
                          <a:lnTo>
                            <a:pt x="521" y="2004"/>
                          </a:lnTo>
                          <a:lnTo>
                            <a:pt x="521" y="0"/>
                          </a:lnTo>
                          <a:lnTo>
                            <a:pt x="0" y="0"/>
                          </a:lnTo>
                          <a:lnTo>
                            <a:pt x="0" y="2004"/>
                          </a:lnTo>
                          <a:close/>
                        </a:path>
                      </a:pathLst>
                    </a:custGeom>
                    <a:solidFill>
                      <a:srgbClr val="F6A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</p:grpSp>
      <p:grpSp>
        <p:nvGrpSpPr>
          <p:cNvPr id="164867" name="Group 11"/>
          <p:cNvGrpSpPr>
            <a:grpSpLocks/>
          </p:cNvGrpSpPr>
          <p:nvPr/>
        </p:nvGrpSpPr>
        <p:grpSpPr bwMode="auto">
          <a:xfrm>
            <a:off x="7139" y="1267200"/>
            <a:ext cx="7951892" cy="5590800"/>
            <a:chOff x="2200" y="4436"/>
            <a:chExt cx="13045" cy="5897"/>
          </a:xfrm>
        </p:grpSpPr>
        <p:grpSp>
          <p:nvGrpSpPr>
            <p:cNvPr id="164870" name="Group 12"/>
            <p:cNvGrpSpPr>
              <a:grpSpLocks/>
            </p:cNvGrpSpPr>
            <p:nvPr/>
          </p:nvGrpSpPr>
          <p:grpSpPr bwMode="auto">
            <a:xfrm>
              <a:off x="2200" y="4436"/>
              <a:ext cx="13045" cy="5897"/>
              <a:chOff x="2200" y="4436"/>
              <a:chExt cx="13045" cy="5897"/>
            </a:xfrm>
          </p:grpSpPr>
          <p:sp>
            <p:nvSpPr>
              <p:cNvPr id="164871" name="Freeform 13"/>
              <p:cNvSpPr>
                <a:spLocks/>
              </p:cNvSpPr>
              <p:nvPr/>
            </p:nvSpPr>
            <p:spPr bwMode="auto">
              <a:xfrm>
                <a:off x="2200" y="9902"/>
                <a:ext cx="13045" cy="411"/>
              </a:xfrm>
              <a:custGeom>
                <a:avLst/>
                <a:gdLst>
                  <a:gd name="T0" fmla="*/ 1670 w 13045"/>
                  <a:gd name="T1" fmla="*/ 8220 h 2259"/>
                  <a:gd name="T2" fmla="*/ 0 w 13045"/>
                  <a:gd name="T3" fmla="*/ 10479 h 2259"/>
                  <a:gd name="T4" fmla="*/ 13045 w 13045"/>
                  <a:gd name="T5" fmla="*/ 10479 h 2259"/>
                  <a:gd name="T6" fmla="*/ 11991 w 13045"/>
                  <a:gd name="T7" fmla="*/ 8239 h 2259"/>
                  <a:gd name="T8" fmla="*/ 1670 w 13045"/>
                  <a:gd name="T9" fmla="*/ 8220 h 2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45" h="2259">
                    <a:moveTo>
                      <a:pt x="1670" y="0"/>
                    </a:moveTo>
                    <a:lnTo>
                      <a:pt x="0" y="2259"/>
                    </a:lnTo>
                    <a:lnTo>
                      <a:pt x="13045" y="2259"/>
                    </a:lnTo>
                    <a:lnTo>
                      <a:pt x="11991" y="19"/>
                    </a:lnTo>
                    <a:lnTo>
                      <a:pt x="1670" y="0"/>
                    </a:lnTo>
                    <a:close/>
                  </a:path>
                </a:pathLst>
              </a:custGeom>
              <a:solidFill>
                <a:srgbClr val="D1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4872" name="Group 15"/>
              <p:cNvGrpSpPr>
                <a:grpSpLocks/>
              </p:cNvGrpSpPr>
              <p:nvPr/>
            </p:nvGrpSpPr>
            <p:grpSpPr bwMode="auto">
              <a:xfrm>
                <a:off x="4318" y="4436"/>
                <a:ext cx="5808" cy="5897"/>
                <a:chOff x="4318" y="4436"/>
                <a:chExt cx="5808" cy="5897"/>
              </a:xfrm>
            </p:grpSpPr>
            <p:sp>
              <p:nvSpPr>
                <p:cNvPr id="164873" name="Freeform 16"/>
                <p:cNvSpPr>
                  <a:spLocks/>
                </p:cNvSpPr>
                <p:nvPr/>
              </p:nvSpPr>
              <p:spPr bwMode="auto">
                <a:xfrm>
                  <a:off x="4318" y="5818"/>
                  <a:ext cx="4872" cy="4515"/>
                </a:xfrm>
                <a:custGeom>
                  <a:avLst/>
                  <a:gdLst>
                    <a:gd name="T0" fmla="*/ 0 w 4872"/>
                    <a:gd name="T1" fmla="*/ 10023 h 4515"/>
                    <a:gd name="T2" fmla="*/ 4872 w 4872"/>
                    <a:gd name="T3" fmla="*/ 10023 h 4515"/>
                    <a:gd name="T4" fmla="*/ 4872 w 4872"/>
                    <a:gd name="T5" fmla="*/ 5509 h 4515"/>
                    <a:gd name="T6" fmla="*/ 0 w 4872"/>
                    <a:gd name="T7" fmla="*/ 5509 h 4515"/>
                    <a:gd name="T8" fmla="*/ 0 w 4872"/>
                    <a:gd name="T9" fmla="*/ 10023 h 45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72" h="4515">
                      <a:moveTo>
                        <a:pt x="0" y="4514"/>
                      </a:moveTo>
                      <a:lnTo>
                        <a:pt x="4872" y="4514"/>
                      </a:lnTo>
                      <a:lnTo>
                        <a:pt x="4872" y="0"/>
                      </a:lnTo>
                      <a:lnTo>
                        <a:pt x="0" y="0"/>
                      </a:lnTo>
                      <a:lnTo>
                        <a:pt x="0" y="45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64874" name="Group 17"/>
                <p:cNvGrpSpPr>
                  <a:grpSpLocks/>
                </p:cNvGrpSpPr>
                <p:nvPr/>
              </p:nvGrpSpPr>
              <p:grpSpPr bwMode="auto">
                <a:xfrm>
                  <a:off x="4629" y="4436"/>
                  <a:ext cx="5497" cy="1935"/>
                  <a:chOff x="4629" y="4436"/>
                  <a:chExt cx="5497" cy="1935"/>
                </a:xfrm>
              </p:grpSpPr>
              <p:sp>
                <p:nvSpPr>
                  <p:cNvPr id="164875" name="Freeform 18"/>
                  <p:cNvSpPr>
                    <a:spLocks/>
                  </p:cNvSpPr>
                  <p:nvPr/>
                </p:nvSpPr>
                <p:spPr bwMode="auto">
                  <a:xfrm>
                    <a:off x="4629" y="4460"/>
                    <a:ext cx="4561" cy="1322"/>
                  </a:xfrm>
                  <a:custGeom>
                    <a:avLst/>
                    <a:gdLst>
                      <a:gd name="T0" fmla="*/ 0 w 5098"/>
                      <a:gd name="T1" fmla="*/ 3276 h 2506"/>
                      <a:gd name="T2" fmla="*/ 0 w 5098"/>
                      <a:gd name="T3" fmla="*/ 5781 h 2506"/>
                      <a:gd name="T4" fmla="*/ 5098 w 5098"/>
                      <a:gd name="T5" fmla="*/ 5781 h 2506"/>
                      <a:gd name="T6" fmla="*/ 5098 w 5098"/>
                      <a:gd name="T7" fmla="*/ 3276 h 2506"/>
                      <a:gd name="T8" fmla="*/ 0 w 5098"/>
                      <a:gd name="T9" fmla="*/ 3276 h 25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98" h="2506">
                        <a:moveTo>
                          <a:pt x="0" y="0"/>
                        </a:moveTo>
                        <a:lnTo>
                          <a:pt x="0" y="2505"/>
                        </a:lnTo>
                        <a:lnTo>
                          <a:pt x="5098" y="2505"/>
                        </a:lnTo>
                        <a:lnTo>
                          <a:pt x="50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64876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5284" y="4436"/>
                    <a:ext cx="4842" cy="1935"/>
                    <a:chOff x="5284" y="4436"/>
                    <a:chExt cx="4842" cy="1935"/>
                  </a:xfrm>
                </p:grpSpPr>
                <p:sp>
                  <p:nvSpPr>
                    <p:cNvPr id="16487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5284" y="4436"/>
                      <a:ext cx="4842" cy="1935"/>
                    </a:xfrm>
                    <a:custGeom>
                      <a:avLst/>
                      <a:gdLst>
                        <a:gd name="T0" fmla="*/ 0 w 4842"/>
                        <a:gd name="T1" fmla="*/ 5509 h 2249"/>
                        <a:gd name="T2" fmla="*/ 4842 w 4842"/>
                        <a:gd name="T3" fmla="*/ 5509 h 2249"/>
                        <a:gd name="T4" fmla="*/ 4842 w 4842"/>
                        <a:gd name="T5" fmla="*/ 3260 h 2249"/>
                        <a:gd name="T6" fmla="*/ 0 w 4842"/>
                        <a:gd name="T7" fmla="*/ 3260 h 2249"/>
                        <a:gd name="T8" fmla="*/ 0 w 4842"/>
                        <a:gd name="T9" fmla="*/ 5509 h 224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842" h="2249">
                          <a:moveTo>
                            <a:pt x="0" y="2249"/>
                          </a:moveTo>
                          <a:lnTo>
                            <a:pt x="4842" y="2249"/>
                          </a:lnTo>
                          <a:lnTo>
                            <a:pt x="4842" y="0"/>
                          </a:lnTo>
                          <a:lnTo>
                            <a:pt x="0" y="0"/>
                          </a:lnTo>
                          <a:lnTo>
                            <a:pt x="0" y="2249"/>
                          </a:lnTo>
                          <a:close/>
                        </a:path>
                      </a:pathLst>
                    </a:custGeom>
                    <a:solidFill>
                      <a:srgbClr val="004E8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164878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9" y="4495"/>
                      <a:ext cx="2750" cy="944"/>
                      <a:chOff x="5969" y="4495"/>
                      <a:chExt cx="2750" cy="944"/>
                    </a:xfrm>
                  </p:grpSpPr>
                  <p:sp>
                    <p:nvSpPr>
                      <p:cNvPr id="164879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69" y="4495"/>
                        <a:ext cx="2750" cy="944"/>
                      </a:xfrm>
                      <a:custGeom>
                        <a:avLst/>
                        <a:gdLst>
                          <a:gd name="T0" fmla="*/ 0 w 2750"/>
                          <a:gd name="T1" fmla="*/ 3516 h 1850"/>
                          <a:gd name="T2" fmla="*/ 0 w 2750"/>
                          <a:gd name="T3" fmla="*/ 5366 h 1850"/>
                          <a:gd name="T4" fmla="*/ 2750 w 2750"/>
                          <a:gd name="T5" fmla="*/ 5366 h 1850"/>
                          <a:gd name="T6" fmla="*/ 2750 w 2750"/>
                          <a:gd name="T7" fmla="*/ 3516 h 1850"/>
                          <a:gd name="T8" fmla="*/ 0 w 2750"/>
                          <a:gd name="T9" fmla="*/ 3516 h 185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50"/>
                          <a:gd name="T16" fmla="*/ 0 h 1850"/>
                          <a:gd name="T17" fmla="*/ 2750 w 2750"/>
                          <a:gd name="T18" fmla="*/ 1850 h 185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50" h="1850">
                            <a:moveTo>
                              <a:pt x="0" y="0"/>
                            </a:moveTo>
                            <a:lnTo>
                              <a:pt x="0" y="1850"/>
                            </a:lnTo>
                            <a:lnTo>
                              <a:pt x="2750" y="1850"/>
                            </a:lnTo>
                            <a:lnTo>
                              <a:pt x="275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s-ES" altLang="es-ES" sz="1800" b="1" dirty="0"/>
                          <a:t>BENEFICIOS PARA </a:t>
                        </a:r>
                        <a:r>
                          <a:rPr lang="es-ES" altLang="es-ES" sz="1800" b="1" dirty="0" smtClean="0"/>
                          <a:t>LOS</a:t>
                        </a:r>
                        <a:endParaRPr lang="es-ES" altLang="es-ES" sz="1800" b="1" dirty="0"/>
                      </a:p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s-ES" altLang="es-ES" sz="1800" b="1" dirty="0"/>
                          <a:t>JÓVENES </a:t>
                        </a:r>
                      </a:p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s-ES" altLang="es-ES" sz="1800" dirty="0"/>
                      </a:p>
                    </p:txBody>
                  </p:sp>
                </p:grpSp>
              </p:grpSp>
            </p:grpSp>
          </p:grpSp>
        </p:grpSp>
      </p:grpSp>
      <p:pic>
        <p:nvPicPr>
          <p:cNvPr id="164868" name="Picture 4" descr="http://www.bmbf.de/_img/teaser06/BIL_hpr_ml-boh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21" y="1268759"/>
            <a:ext cx="3274748" cy="183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-12284" y="3787715"/>
            <a:ext cx="8905875" cy="211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kern="0" dirty="0">
                <a:solidFill>
                  <a:srgbClr val="000000"/>
                </a:solidFill>
                <a:latin typeface="Arial"/>
              </a:rPr>
              <a:t>Buenas perspectivas en el mercado de trabajo/ Rápido tránsito de la formación al mercado de trabajo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kern="0" dirty="0">
                <a:solidFill>
                  <a:srgbClr val="000000"/>
                </a:solidFill>
                <a:latin typeface="Arial"/>
              </a:rPr>
              <a:t>Certificado reconocido oficialmente/Reconocimiento en la sociedad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kern="0" dirty="0">
                <a:solidFill>
                  <a:srgbClr val="000000"/>
                </a:solidFill>
                <a:latin typeface="Arial"/>
              </a:rPr>
              <a:t>Formación muy orientada a la práctica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kern="0" dirty="0">
                <a:solidFill>
                  <a:srgbClr val="000000"/>
                </a:solidFill>
                <a:latin typeface="Arial"/>
              </a:rPr>
              <a:t>La adquisición de competencias en el propio lugar de trabajo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PE" dirty="0"/>
              <a:t>Reciben una retribución por la formación</a:t>
            </a:r>
            <a:endParaRPr lang="de-DE" altLang="es-ES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kern="0" dirty="0">
                <a:solidFill>
                  <a:srgbClr val="000000"/>
                </a:solidFill>
                <a:latin typeface="Arial"/>
              </a:rPr>
              <a:t>Doble titulación</a:t>
            </a:r>
          </a:p>
        </p:txBody>
      </p:sp>
    </p:spTree>
    <p:extLst>
      <p:ext uri="{BB962C8B-B14F-4D97-AF65-F5344CB8AC3E}">
        <p14:creationId xmlns:p14="http://schemas.microsoft.com/office/powerpoint/2010/main" val="28561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1122362"/>
            <a:ext cx="1455738" cy="1455738"/>
            <a:chOff x="2003" y="-148"/>
            <a:chExt cx="2292" cy="2292"/>
          </a:xfrm>
        </p:grpSpPr>
        <p:grpSp>
          <p:nvGrpSpPr>
            <p:cNvPr id="165901" name="Group 3"/>
            <p:cNvGrpSpPr>
              <a:grpSpLocks/>
            </p:cNvGrpSpPr>
            <p:nvPr/>
          </p:nvGrpSpPr>
          <p:grpSpPr bwMode="auto">
            <a:xfrm>
              <a:off x="2038" y="-112"/>
              <a:ext cx="2246" cy="2246"/>
              <a:chOff x="2038" y="-112"/>
              <a:chExt cx="2246" cy="2246"/>
            </a:xfrm>
          </p:grpSpPr>
          <p:sp>
            <p:nvSpPr>
              <p:cNvPr id="165902" name="Freeform 4"/>
              <p:cNvSpPr>
                <a:spLocks/>
              </p:cNvSpPr>
              <p:nvPr/>
            </p:nvSpPr>
            <p:spPr bwMode="auto">
              <a:xfrm>
                <a:off x="2038" y="-112"/>
                <a:ext cx="2246" cy="2246"/>
              </a:xfrm>
              <a:custGeom>
                <a:avLst/>
                <a:gdLst>
                  <a:gd name="T0" fmla="*/ 0 w 2246"/>
                  <a:gd name="T1" fmla="*/ -112 h 2246"/>
                  <a:gd name="T2" fmla="*/ 0 w 2246"/>
                  <a:gd name="T3" fmla="*/ 2135 h 2246"/>
                  <a:gd name="T4" fmla="*/ 2247 w 2246"/>
                  <a:gd name="T5" fmla="*/ 2135 h 2246"/>
                  <a:gd name="T6" fmla="*/ 2247 w 2246"/>
                  <a:gd name="T7" fmla="*/ -112 h 2246"/>
                  <a:gd name="T8" fmla="*/ 0 w 2246"/>
                  <a:gd name="T9" fmla="*/ -112 h 2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6" h="2246">
                    <a:moveTo>
                      <a:pt x="0" y="0"/>
                    </a:moveTo>
                    <a:lnTo>
                      <a:pt x="0" y="2247"/>
                    </a:lnTo>
                    <a:lnTo>
                      <a:pt x="2247" y="2247"/>
                    </a:lnTo>
                    <a:lnTo>
                      <a:pt x="22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5903" name="Group 5"/>
              <p:cNvGrpSpPr>
                <a:grpSpLocks/>
              </p:cNvGrpSpPr>
              <p:nvPr/>
            </p:nvGrpSpPr>
            <p:grpSpPr bwMode="auto">
              <a:xfrm>
                <a:off x="3268" y="610"/>
                <a:ext cx="748" cy="521"/>
                <a:chOff x="3268" y="610"/>
                <a:chExt cx="748" cy="521"/>
              </a:xfrm>
            </p:grpSpPr>
            <p:sp>
              <p:nvSpPr>
                <p:cNvPr id="165904" name="Freeform 6"/>
                <p:cNvSpPr>
                  <a:spLocks/>
                </p:cNvSpPr>
                <p:nvPr/>
              </p:nvSpPr>
              <p:spPr bwMode="auto">
                <a:xfrm>
                  <a:off x="3268" y="610"/>
                  <a:ext cx="748" cy="521"/>
                </a:xfrm>
                <a:custGeom>
                  <a:avLst/>
                  <a:gdLst>
                    <a:gd name="T0" fmla="*/ 0 w 748"/>
                    <a:gd name="T1" fmla="*/ 1131 h 521"/>
                    <a:gd name="T2" fmla="*/ 748 w 748"/>
                    <a:gd name="T3" fmla="*/ 1131 h 521"/>
                    <a:gd name="T4" fmla="*/ 748 w 748"/>
                    <a:gd name="T5" fmla="*/ 610 h 521"/>
                    <a:gd name="T6" fmla="*/ 0 w 748"/>
                    <a:gd name="T7" fmla="*/ 610 h 521"/>
                    <a:gd name="T8" fmla="*/ 0 w 748"/>
                    <a:gd name="T9" fmla="*/ 1131 h 5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48" h="521">
                      <a:moveTo>
                        <a:pt x="0" y="521"/>
                      </a:moveTo>
                      <a:lnTo>
                        <a:pt x="748" y="521"/>
                      </a:lnTo>
                      <a:lnTo>
                        <a:pt x="748" y="0"/>
                      </a:lnTo>
                      <a:lnTo>
                        <a:pt x="0" y="0"/>
                      </a:lnTo>
                      <a:lnTo>
                        <a:pt x="0" y="521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65905" name="Group 7"/>
                <p:cNvGrpSpPr>
                  <a:grpSpLocks/>
                </p:cNvGrpSpPr>
                <p:nvPr/>
              </p:nvGrpSpPr>
              <p:grpSpPr bwMode="auto">
                <a:xfrm>
                  <a:off x="2013" y="610"/>
                  <a:ext cx="734" cy="521"/>
                  <a:chOff x="2013" y="610"/>
                  <a:chExt cx="734" cy="521"/>
                </a:xfrm>
              </p:grpSpPr>
              <p:sp>
                <p:nvSpPr>
                  <p:cNvPr id="165906" name="Freeform 8"/>
                  <p:cNvSpPr>
                    <a:spLocks/>
                  </p:cNvSpPr>
                  <p:nvPr/>
                </p:nvSpPr>
                <p:spPr bwMode="auto">
                  <a:xfrm>
                    <a:off x="2013" y="610"/>
                    <a:ext cx="734" cy="521"/>
                  </a:xfrm>
                  <a:custGeom>
                    <a:avLst/>
                    <a:gdLst>
                      <a:gd name="T0" fmla="*/ 0 w 734"/>
                      <a:gd name="T1" fmla="*/ 1131 h 521"/>
                      <a:gd name="T2" fmla="*/ 734 w 734"/>
                      <a:gd name="T3" fmla="*/ 1131 h 521"/>
                      <a:gd name="T4" fmla="*/ 734 w 734"/>
                      <a:gd name="T5" fmla="*/ 610 h 521"/>
                      <a:gd name="T6" fmla="*/ 0 w 734"/>
                      <a:gd name="T7" fmla="*/ 610 h 521"/>
                      <a:gd name="T8" fmla="*/ 0 w 734"/>
                      <a:gd name="T9" fmla="*/ 1131 h 5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34" h="521">
                        <a:moveTo>
                          <a:pt x="0" y="521"/>
                        </a:moveTo>
                        <a:lnTo>
                          <a:pt x="734" y="521"/>
                        </a:lnTo>
                        <a:lnTo>
                          <a:pt x="734" y="0"/>
                        </a:lnTo>
                        <a:lnTo>
                          <a:pt x="0" y="0"/>
                        </a:lnTo>
                        <a:lnTo>
                          <a:pt x="0" y="521"/>
                        </a:lnTo>
                        <a:close/>
                      </a:path>
                    </a:pathLst>
                  </a:custGeom>
                  <a:solidFill>
                    <a:srgbClr val="F6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6590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747" y="-138"/>
                    <a:ext cx="521" cy="2003"/>
                    <a:chOff x="2747" y="-138"/>
                    <a:chExt cx="521" cy="2003"/>
                  </a:xfrm>
                </p:grpSpPr>
                <p:sp>
                  <p:nvSpPr>
                    <p:cNvPr id="16590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747" y="-138"/>
                      <a:ext cx="521" cy="2003"/>
                    </a:xfrm>
                    <a:custGeom>
                      <a:avLst/>
                      <a:gdLst>
                        <a:gd name="T0" fmla="*/ 0 w 521"/>
                        <a:gd name="T1" fmla="*/ 1866 h 2003"/>
                        <a:gd name="T2" fmla="*/ 521 w 521"/>
                        <a:gd name="T3" fmla="*/ 1866 h 2003"/>
                        <a:gd name="T4" fmla="*/ 521 w 521"/>
                        <a:gd name="T5" fmla="*/ -138 h 2003"/>
                        <a:gd name="T6" fmla="*/ 0 w 521"/>
                        <a:gd name="T7" fmla="*/ -138 h 2003"/>
                        <a:gd name="T8" fmla="*/ 0 w 521"/>
                        <a:gd name="T9" fmla="*/ 1866 h 20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21" h="2003">
                          <a:moveTo>
                            <a:pt x="0" y="2004"/>
                          </a:moveTo>
                          <a:lnTo>
                            <a:pt x="521" y="2004"/>
                          </a:lnTo>
                          <a:lnTo>
                            <a:pt x="521" y="0"/>
                          </a:lnTo>
                          <a:lnTo>
                            <a:pt x="0" y="0"/>
                          </a:lnTo>
                          <a:lnTo>
                            <a:pt x="0" y="2004"/>
                          </a:lnTo>
                          <a:close/>
                        </a:path>
                      </a:pathLst>
                    </a:custGeom>
                    <a:solidFill>
                      <a:srgbClr val="F6A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</p:grpSp>
      <p:sp>
        <p:nvSpPr>
          <p:cNvPr id="25" name="Rectángulo 24"/>
          <p:cNvSpPr/>
          <p:nvPr/>
        </p:nvSpPr>
        <p:spPr>
          <a:xfrm>
            <a:off x="0" y="2578100"/>
            <a:ext cx="5105400" cy="374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de-DE" altLang="es-ES" sz="20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de-DE" altLang="es-E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de-DE" altLang="es-ES" sz="20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sz="2400" kern="0" dirty="0">
                <a:solidFill>
                  <a:srgbClr val="000000"/>
                </a:solidFill>
                <a:latin typeface="Arial"/>
              </a:rPr>
              <a:t>Desempleo juvenil bajo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sz="2400" kern="0" dirty="0">
                <a:solidFill>
                  <a:srgbClr val="000000"/>
                </a:solidFill>
                <a:latin typeface="Arial"/>
              </a:rPr>
              <a:t>Reducción de costos de financiamiento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sz="2400" kern="0" dirty="0">
                <a:solidFill>
                  <a:srgbClr val="000000"/>
                </a:solidFill>
                <a:latin typeface="Arial"/>
              </a:rPr>
              <a:t>Fomento de la capacidad competitiva del país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sz="2400" kern="0" dirty="0">
                <a:solidFill>
                  <a:srgbClr val="000000"/>
                </a:solidFill>
                <a:latin typeface="Arial"/>
              </a:rPr>
              <a:t>Facilita el acceso al empleo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DE" altLang="es-ES" sz="2400" kern="0" dirty="0">
                <a:solidFill>
                  <a:srgbClr val="000000"/>
                </a:solidFill>
                <a:latin typeface="Arial"/>
              </a:rPr>
              <a:t>Integración social (socialización)</a:t>
            </a:r>
          </a:p>
        </p:txBody>
      </p:sp>
      <p:sp>
        <p:nvSpPr>
          <p:cNvPr id="165892" name="CuadroTexto 1"/>
          <p:cNvSpPr txBox="1">
            <a:spLocks noChangeArrowheads="1"/>
          </p:cNvSpPr>
          <p:nvPr/>
        </p:nvSpPr>
        <p:spPr bwMode="auto">
          <a:xfrm>
            <a:off x="1443365" y="1349083"/>
            <a:ext cx="6375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b="1" dirty="0"/>
              <a:t>Argumentos para la Formación Dual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800" b="1" dirty="0"/>
              <a:t>desde la perspectiva del Estado</a:t>
            </a: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4644008" y="2492896"/>
            <a:ext cx="4151312" cy="2899556"/>
            <a:chOff x="2976" y="96"/>
            <a:chExt cx="3024" cy="2352"/>
          </a:xfrm>
        </p:grpSpPr>
        <p:sp>
          <p:nvSpPr>
            <p:cNvPr id="165894" name="Oval 5"/>
            <p:cNvSpPr>
              <a:spLocks noChangeArrowheads="1"/>
            </p:cNvSpPr>
            <p:nvPr/>
          </p:nvSpPr>
          <p:spPr bwMode="auto">
            <a:xfrm>
              <a:off x="2976" y="96"/>
              <a:ext cx="3024" cy="235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s-VE" altLang="es-ES" sz="1800">
                <a:latin typeface="Comic Sans MS" panose="030F0702030302020204" pitchFamily="66" charset="0"/>
              </a:endParaRPr>
            </a:p>
          </p:txBody>
        </p:sp>
        <p:grpSp>
          <p:nvGrpSpPr>
            <p:cNvPr id="165895" name="Group 6"/>
            <p:cNvGrpSpPr>
              <a:grpSpLocks/>
            </p:cNvGrpSpPr>
            <p:nvPr/>
          </p:nvGrpSpPr>
          <p:grpSpPr bwMode="auto">
            <a:xfrm>
              <a:off x="3552" y="144"/>
              <a:ext cx="1974" cy="2016"/>
              <a:chOff x="3024" y="0"/>
              <a:chExt cx="2892" cy="2954"/>
            </a:xfrm>
          </p:grpSpPr>
          <p:graphicFrame>
            <p:nvGraphicFramePr>
              <p:cNvPr id="165897" name="Object 7"/>
              <p:cNvGraphicFramePr>
                <a:graphicFrameLocks noChangeAspect="1"/>
              </p:cNvGraphicFramePr>
              <p:nvPr/>
            </p:nvGraphicFramePr>
            <p:xfrm>
              <a:off x="4320" y="720"/>
              <a:ext cx="1596" cy="16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2" name="Clip" r:id="rId3" imgW="2534717" imgH="2554834" progId="MS_ClipArt_Gallery.2">
                      <p:embed/>
                    </p:oleObj>
                  </mc:Choice>
                  <mc:Fallback>
                    <p:oleObj name="Clip" r:id="rId3" imgW="2534717" imgH="2554834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720"/>
                            <a:ext cx="1596" cy="16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898" name="Object 8"/>
              <p:cNvGraphicFramePr>
                <a:graphicFrameLocks noChangeAspect="1"/>
              </p:cNvGraphicFramePr>
              <p:nvPr/>
            </p:nvGraphicFramePr>
            <p:xfrm>
              <a:off x="3744" y="0"/>
              <a:ext cx="1545" cy="1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3" name="Clip" r:id="rId5" imgW="2453335" imgH="2468880" progId="MS_ClipArt_Gallery.2">
                      <p:embed/>
                    </p:oleObj>
                  </mc:Choice>
                  <mc:Fallback>
                    <p:oleObj name="Clip" r:id="rId5" imgW="2453335" imgH="246888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0"/>
                            <a:ext cx="1545" cy="1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899" name="Object 9"/>
              <p:cNvGraphicFramePr>
                <a:graphicFrameLocks noChangeAspect="1"/>
              </p:cNvGraphicFramePr>
              <p:nvPr/>
            </p:nvGraphicFramePr>
            <p:xfrm>
              <a:off x="3600" y="1488"/>
              <a:ext cx="1465" cy="14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4" name="Clip" r:id="rId7" imgW="2328062" imgH="2327148" progId="MS_ClipArt_Gallery.2">
                      <p:embed/>
                    </p:oleObj>
                  </mc:Choice>
                  <mc:Fallback>
                    <p:oleObj name="Clip" r:id="rId7" imgW="2328062" imgH="2327148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1488"/>
                            <a:ext cx="1465" cy="14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900" name="Object 10"/>
              <p:cNvGraphicFramePr>
                <a:graphicFrameLocks noChangeAspect="1"/>
              </p:cNvGraphicFramePr>
              <p:nvPr/>
            </p:nvGraphicFramePr>
            <p:xfrm>
              <a:off x="3024" y="720"/>
              <a:ext cx="1497" cy="14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5" name="Clip" r:id="rId9" imgW="2376526" imgH="2343607" progId="MS_ClipArt_Gallery.2">
                      <p:embed/>
                    </p:oleObj>
                  </mc:Choice>
                  <mc:Fallback>
                    <p:oleObj name="Clip" r:id="rId9" imgW="2376526" imgH="234360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720"/>
                            <a:ext cx="1497" cy="14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5896" name="Text Box 11"/>
            <p:cNvSpPr txBox="1">
              <a:spLocks noChangeArrowheads="1"/>
            </p:cNvSpPr>
            <p:nvPr/>
          </p:nvSpPr>
          <p:spPr bwMode="auto">
            <a:xfrm>
              <a:off x="3792" y="2145"/>
              <a:ext cx="13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VE" altLang="es-ES" sz="2000" dirty="0">
                  <a:latin typeface="Comic Sans MS" panose="030F0702030302020204" pitchFamily="66" charset="0"/>
                </a:rPr>
                <a:t>Mercado laboral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1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726" y="1135062"/>
            <a:ext cx="9144000" cy="5222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b="1" dirty="0" err="1">
                <a:solidFill>
                  <a:srgbClr val="000000"/>
                </a:solidFill>
              </a:rPr>
              <a:t>EMPLEABlLIDAD</a:t>
            </a:r>
            <a:r>
              <a:rPr lang="es-PE" sz="2800" b="1" dirty="0">
                <a:solidFill>
                  <a:srgbClr val="000000"/>
                </a:solidFill>
              </a:rPr>
              <a:t> Y COMPETITIVIDAD</a:t>
            </a:r>
          </a:p>
        </p:txBody>
      </p:sp>
      <p:pic>
        <p:nvPicPr>
          <p:cNvPr id="11" name="10 Imagen" descr="KM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58938"/>
            <a:ext cx="30416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image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58938"/>
            <a:ext cx="237648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395288" y="3243263"/>
            <a:ext cx="36718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24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18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0" y="3027363"/>
            <a:ext cx="91440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endParaRPr lang="es-ES" altLang="es-ES" sz="2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es-ES" altLang="es-ES" sz="200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es-ES" altLang="es-ES" sz="2000" i="1">
                <a:solidFill>
                  <a:srgbClr val="000000"/>
                </a:solidFill>
                <a:cs typeface="Arial" panose="020B0604020202020204" pitchFamily="34" charset="0"/>
              </a:rPr>
              <a:t>Las competencias laborales son un elemento imprescindible para </a:t>
            </a:r>
            <a:r>
              <a:rPr lang="es-ES" altLang="es-ES" sz="2000" b="1" i="1">
                <a:solidFill>
                  <a:srgbClr val="000000"/>
                </a:solidFill>
                <a:cs typeface="Arial" panose="020B0604020202020204" pitchFamily="34" charset="0"/>
              </a:rPr>
              <a:t>la empleabilidad </a:t>
            </a:r>
            <a:r>
              <a:rPr lang="es-ES" altLang="es-ES" sz="2000" i="1">
                <a:solidFill>
                  <a:srgbClr val="000000"/>
                </a:solidFill>
                <a:cs typeface="Arial" panose="020B0604020202020204" pitchFamily="34" charset="0"/>
              </a:rPr>
              <a:t>de las personas y para </a:t>
            </a:r>
            <a:r>
              <a:rPr lang="es-ES" altLang="es-ES" sz="2000" b="1" i="1">
                <a:solidFill>
                  <a:srgbClr val="000000"/>
                </a:solidFill>
                <a:cs typeface="Arial" panose="020B0604020202020204" pitchFamily="34" charset="0"/>
              </a:rPr>
              <a:t>la competitividad </a:t>
            </a:r>
            <a:r>
              <a:rPr lang="es-ES" altLang="es-ES" sz="2000" i="1">
                <a:solidFill>
                  <a:srgbClr val="000000"/>
                </a:solidFill>
                <a:cs typeface="Arial" panose="020B0604020202020204" pitchFamily="34" charset="0"/>
              </a:rPr>
              <a:t>nacional, y un país puede aproximarse más al logro de estos objetivos mediante una </a:t>
            </a:r>
            <a:r>
              <a:rPr lang="es-ES" altLang="es-ES" sz="2000" b="1" i="1">
                <a:solidFill>
                  <a:srgbClr val="000000"/>
                </a:solidFill>
                <a:cs typeface="Arial" panose="020B0604020202020204" pitchFamily="34" charset="0"/>
              </a:rPr>
              <a:t>política sólida y bien equilibrada de desarrollo de competencias laborales”. </a:t>
            </a:r>
          </a:p>
          <a:p>
            <a:pPr algn="just">
              <a:buFontTx/>
              <a:buNone/>
            </a:pPr>
            <a:endParaRPr lang="es-ES" altLang="es-ES" sz="2000" i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      (Fuente: OIT, 2012)</a:t>
            </a:r>
          </a:p>
        </p:txBody>
      </p:sp>
    </p:spTree>
    <p:extLst>
      <p:ext uri="{BB962C8B-B14F-4D97-AF65-F5344CB8AC3E}">
        <p14:creationId xmlns:p14="http://schemas.microsoft.com/office/powerpoint/2010/main" val="40243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81075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 dirty="0" smtClean="0"/>
              <a:t>¿Por qué la formación dual es parte de la Economía Social de Mercado?</a:t>
            </a:r>
            <a:endParaRPr lang="es-PE" sz="2400" b="1" dirty="0"/>
          </a:p>
        </p:txBody>
      </p:sp>
      <p:sp>
        <p:nvSpPr>
          <p:cNvPr id="10" name="9 Más"/>
          <p:cNvSpPr/>
          <p:nvPr/>
        </p:nvSpPr>
        <p:spPr>
          <a:xfrm>
            <a:off x="3419475" y="2065735"/>
            <a:ext cx="1058862" cy="1223962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209976" y="2348880"/>
            <a:ext cx="36718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 dirty="0">
                <a:latin typeface="Trebuchet MS" panose="020B0603020202020204" pitchFamily="34" charset="0"/>
              </a:rPr>
              <a:t> </a:t>
            </a:r>
            <a:r>
              <a:rPr lang="es-ES" sz="2000" dirty="0"/>
              <a:t>La formación dual es un </a:t>
            </a:r>
            <a:r>
              <a:rPr lang="es-ES" sz="2000" b="1" dirty="0"/>
              <a:t>pilar principal del sistema educacional alemán </a:t>
            </a:r>
            <a:r>
              <a:rPr lang="es-ES" sz="2000" dirty="0"/>
              <a:t>y cumple una función importante en la Economía Social de Mercado. </a:t>
            </a:r>
            <a:endParaRPr lang="es-PE" altLang="es-ES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s-PE" altLang="es-ES" sz="2400" dirty="0"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1800" dirty="0">
              <a:latin typeface="Trebuchet MS" panose="020B0603020202020204" pitchFamily="34" charset="0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4660900" y="1417294"/>
            <a:ext cx="41402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3000" b="1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altLang="es-ES" sz="2400" dirty="0">
                <a:latin typeface="Trebuchet MS" panose="020B0603020202020204" pitchFamily="34" charset="0"/>
              </a:rPr>
              <a:t> </a:t>
            </a:r>
            <a:r>
              <a:rPr lang="es-ES" altLang="es-ES" sz="2000" dirty="0" smtClean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sistema de formación dual contribuye </a:t>
            </a:r>
            <a:r>
              <a:rPr lang="es-ES" sz="2000" b="1" dirty="0"/>
              <a:t>por partida doble </a:t>
            </a:r>
            <a:r>
              <a:rPr lang="es-ES" sz="2000" b="1" dirty="0" smtClean="0"/>
              <a:t>al fortalecimiento </a:t>
            </a:r>
            <a:r>
              <a:rPr lang="es-ES" sz="2000" b="1" dirty="0"/>
              <a:t>de la Economía Social de Mercado:</a:t>
            </a:r>
            <a:r>
              <a:rPr lang="es-ES" sz="2000" dirty="0"/>
              <a:t> aumenta el bienestar social a través de sus efectos positivos sobre la competitividad de la economía y, al mismo tiempo, colabora a que muchas personas puedan participar del bienestar</a:t>
            </a:r>
            <a:endParaRPr lang="es-PE" altLang="es-ES" sz="20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18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PE" altLang="es-E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1 Marcador de contenido"/>
          <p:cNvSpPr>
            <a:spLocks noGrp="1"/>
          </p:cNvSpPr>
          <p:nvPr>
            <p:ph idx="1"/>
          </p:nvPr>
        </p:nvSpPr>
        <p:spPr>
          <a:xfrm>
            <a:off x="684213" y="1546225"/>
            <a:ext cx="7772400" cy="4762500"/>
          </a:xfrm>
        </p:spPr>
        <p:txBody>
          <a:bodyPr/>
          <a:lstStyle/>
          <a:p>
            <a:r>
              <a:rPr lang="es-PE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en Alemania:</a:t>
            </a:r>
          </a:p>
          <a:p>
            <a:endParaRPr lang="es-PE" altLang="es-ES" sz="2400" b="1" dirty="0" smtClean="0"/>
          </a:p>
          <a:p>
            <a:endParaRPr lang="es-PE" altLang="es-ES" sz="2400" b="1" dirty="0" smtClean="0"/>
          </a:p>
          <a:p>
            <a:endParaRPr lang="es-PE" altLang="es-ES" sz="2400" b="1" dirty="0" smtClean="0"/>
          </a:p>
          <a:p>
            <a:endParaRPr lang="es-PE" altLang="es-ES" sz="2400" b="1" dirty="0" smtClean="0"/>
          </a:p>
          <a:p>
            <a:endParaRPr lang="es-PE" altLang="es-ES" sz="2400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-5600" y="1110903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 dirty="0"/>
              <a:t>Formación profesional en el sistema dual</a:t>
            </a:r>
            <a:endParaRPr lang="es-PE" sz="2400" b="1" dirty="0">
              <a:latin typeface="Trebuchet MS" pitchFamily="34" charset="0"/>
            </a:endParaRPr>
          </a:p>
        </p:txBody>
      </p:sp>
      <p:pic>
        <p:nvPicPr>
          <p:cNvPr id="166916" name="7 Marcador de contenido" descr="Desempleo paises europeo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01" y="4105358"/>
            <a:ext cx="5076825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7 Rectángulo"/>
          <p:cNvSpPr>
            <a:spLocks noChangeArrowheads="1"/>
          </p:cNvSpPr>
          <p:nvPr/>
        </p:nvSpPr>
        <p:spPr bwMode="auto">
          <a:xfrm>
            <a:off x="467544" y="1986855"/>
            <a:ext cx="7775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PE" altLang="es-ES" sz="1600" dirty="0" smtClean="0">
                <a:cs typeface="Arial" panose="020B0604020202020204" pitchFamily="34" charset="0"/>
              </a:rPr>
              <a:t>Empleabilidad – inserción laboral (78% permanecen en la empresa)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PE" altLang="es-ES" sz="1600" dirty="0" smtClean="0">
                <a:cs typeface="Arial" panose="020B0604020202020204" pitchFamily="34" charset="0"/>
              </a:rPr>
              <a:t>Diversificación de responsabilidades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PE" altLang="es-ES" sz="1600" dirty="0" smtClean="0">
                <a:cs typeface="Arial" panose="020B0604020202020204" pitchFamily="34" charset="0"/>
              </a:rPr>
              <a:t>Desempleo Juvenil  relativamente bajo. (3,4% egresados sistema dual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s-PE" altLang="es-ES" sz="1600" dirty="0" smtClean="0">
                <a:cs typeface="Arial" panose="020B0604020202020204" pitchFamily="34" charset="0"/>
              </a:rPr>
              <a:t>      después de un año)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PE" altLang="es-ES" sz="1600" dirty="0" smtClean="0">
                <a:cs typeface="Arial" panose="020B0604020202020204" pitchFamily="34" charset="0"/>
              </a:rPr>
              <a:t>Financiamiento empresarial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PE" altLang="es-ES" sz="1600" dirty="0" smtClean="0">
                <a:cs typeface="Arial" panose="020B0604020202020204" pitchFamily="34" charset="0"/>
              </a:rPr>
              <a:t>Fuerte competitividad internacional de las PYMES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PE" altLang="es-ES" sz="1600" dirty="0" smtClean="0">
                <a:cs typeface="Arial" panose="020B0604020202020204" pitchFamily="34" charset="0"/>
              </a:rPr>
              <a:t>Colaboración de Actores Claves competitivos</a:t>
            </a:r>
          </a:p>
        </p:txBody>
      </p:sp>
      <p:pic>
        <p:nvPicPr>
          <p:cNvPr id="166918" name="8 Imagen" descr="azub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/>
          <a:stretch>
            <a:fillRect/>
          </a:stretch>
        </p:blipFill>
        <p:spPr bwMode="auto">
          <a:xfrm>
            <a:off x="684213" y="4365104"/>
            <a:ext cx="2951162" cy="191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67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611188" y="5013325"/>
            <a:ext cx="7993062" cy="5778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FFFFFF"/>
                </a:solidFill>
                <a:latin typeface="Tahoma" panose="020B0604030504040204" pitchFamily="34" charset="0"/>
              </a:rPr>
              <a:t>MODELO DE FORMACION DUAL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68313" y="2565400"/>
            <a:ext cx="1943100" cy="237648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FFFFFF"/>
                </a:solidFill>
                <a:latin typeface="Tahoma" panose="020B0604030504040204" pitchFamily="34" charset="0"/>
              </a:rPr>
              <a:t>Competencias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Competencias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 profesionales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FFFFFF"/>
                </a:solidFill>
                <a:latin typeface="Tahoma" panose="020B0604030504040204" pitchFamily="34" charset="0"/>
              </a:rPr>
              <a:t>(técnicas,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FFFFFF"/>
                </a:solidFill>
                <a:latin typeface="Tahoma" panose="020B0604030504040204" pitchFamily="34" charset="0"/>
              </a:rPr>
              <a:t>metodológicas,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FFFFFF"/>
                </a:solidFill>
                <a:latin typeface="Tahoma" panose="020B0604030504040204" pitchFamily="34" charset="0"/>
              </a:rPr>
              <a:t>sociales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FFFFFF"/>
                </a:solidFill>
                <a:latin typeface="Tahoma" panose="020B0604030504040204" pitchFamily="34" charset="0"/>
              </a:rPr>
              <a:t>personales)</a:t>
            </a:r>
          </a:p>
          <a:p>
            <a:pPr algn="ctr">
              <a:spcBef>
                <a:spcPct val="0"/>
              </a:spcBef>
              <a:buFontTx/>
              <a:buChar char="-"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Char char="-"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391251" y="776906"/>
            <a:ext cx="8280400" cy="1788494"/>
          </a:xfrm>
          <a:prstGeom prst="flowChartExtra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z="2000" b="1" dirty="0" smtClean="0">
              <a:solidFill>
                <a:srgbClr val="FFFFFF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s-ES" altLang="es-ES" sz="20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s-ES" altLang="es-ES" sz="2400" b="1" dirty="0" smtClean="0">
                <a:solidFill>
                  <a:srgbClr val="FFFFFF"/>
                </a:solidFill>
                <a:latin typeface="+mn-lt"/>
              </a:rPr>
              <a:t>Universidad</a:t>
            </a:r>
          </a:p>
          <a:p>
            <a:pPr algn="ctr" eaLnBrk="1" hangingPunct="1">
              <a:defRPr/>
            </a:pPr>
            <a:r>
              <a:rPr lang="es-ES" altLang="es-ES" sz="2400" b="1" dirty="0" smtClean="0">
                <a:solidFill>
                  <a:srgbClr val="FFFFFF"/>
                </a:solidFill>
                <a:latin typeface="+mn-lt"/>
              </a:rPr>
              <a:t>/Escuelas técnicas superiores</a:t>
            </a:r>
          </a:p>
          <a:p>
            <a:pPr algn="ctr" eaLnBrk="1" hangingPunct="1">
              <a:defRPr/>
            </a:pPr>
            <a:endParaRPr lang="es-ES" altLang="es-ES" sz="2400" b="1" dirty="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484438" y="2565400"/>
            <a:ext cx="2016125" cy="2376488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Competencias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 transversales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FFFFFF"/>
                </a:solidFill>
                <a:latin typeface="Tahoma" panose="020B0604030504040204" pitchFamily="34" charset="0"/>
              </a:rPr>
              <a:t>(</a:t>
            </a:r>
            <a:r>
              <a:rPr lang="es-ES" altLang="es-ES" sz="1800" dirty="0">
                <a:solidFill>
                  <a:srgbClr val="FFFFFF"/>
                </a:solidFill>
                <a:latin typeface="Tahoma" panose="020B0604030504040204" pitchFamily="34" charset="0"/>
              </a:rPr>
              <a:t>instrumentales,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FFFFFF"/>
                </a:solidFill>
                <a:latin typeface="Tahoma" panose="020B0604030504040204" pitchFamily="34" charset="0"/>
              </a:rPr>
              <a:t>sistémicas,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FFFFFF"/>
                </a:solidFill>
                <a:latin typeface="Tahoma" panose="020B0604030504040204" pitchFamily="34" charset="0"/>
              </a:rPr>
              <a:t>interpersonales</a:t>
            </a:r>
            <a:r>
              <a:rPr lang="es-ES" altLang="es-ES" sz="2000" dirty="0">
                <a:solidFill>
                  <a:srgbClr val="FFFFFF"/>
                </a:solidFill>
                <a:latin typeface="Tahoma" panose="020B0604030504040204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Competencias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Específicas)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4531451" y="2565400"/>
            <a:ext cx="2156773" cy="237648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Competencias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FFFFFF"/>
                </a:solidFill>
                <a:latin typeface="Tahoma" panose="020B0604030504040204" pitchFamily="34" charset="0"/>
              </a:rPr>
              <a:t>organizacionales</a:t>
            </a:r>
          </a:p>
        </p:txBody>
      </p:sp>
      <p:sp>
        <p:nvSpPr>
          <p:cNvPr id="169991" name="Rectangle 2"/>
          <p:cNvSpPr>
            <a:spLocks noChangeArrowheads="1"/>
          </p:cNvSpPr>
          <p:nvPr/>
        </p:nvSpPr>
        <p:spPr bwMode="auto">
          <a:xfrm>
            <a:off x="611188" y="5732463"/>
            <a:ext cx="7993062" cy="57785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FFFFFF"/>
                </a:solidFill>
                <a:latin typeface="Tahoma" panose="020B0604030504040204" pitchFamily="34" charset="0"/>
              </a:rPr>
              <a:t>Competencias básicas (enseñanza básica/secundaria)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04248" y="2565400"/>
            <a:ext cx="1871440" cy="23034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 flipV="1">
            <a:off x="7235825" y="4292600"/>
            <a:ext cx="6492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 flipV="1">
            <a:off x="7235825" y="3644900"/>
            <a:ext cx="6492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Flecha abajo"/>
          <p:cNvSpPr/>
          <p:nvPr/>
        </p:nvSpPr>
        <p:spPr>
          <a:xfrm flipV="1">
            <a:off x="7235825" y="2997200"/>
            <a:ext cx="649288" cy="360363"/>
          </a:xfrm>
          <a:prstGeom prst="downArrow">
            <a:avLst>
              <a:gd name="adj1" fmla="val 50000"/>
              <a:gd name="adj2" fmla="val 65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2 Flecha abajo"/>
          <p:cNvSpPr/>
          <p:nvPr/>
        </p:nvSpPr>
        <p:spPr>
          <a:xfrm rot="5400000" flipV="1">
            <a:off x="6669184" y="3618901"/>
            <a:ext cx="649288" cy="340926"/>
          </a:xfrm>
          <a:prstGeom prst="downArrow">
            <a:avLst>
              <a:gd name="adj1" fmla="val 50000"/>
              <a:gd name="adj2" fmla="val 65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54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19 Grupo"/>
          <p:cNvGrpSpPr>
            <a:grpSpLocks/>
          </p:cNvGrpSpPr>
          <p:nvPr/>
        </p:nvGrpSpPr>
        <p:grpSpPr bwMode="auto">
          <a:xfrm>
            <a:off x="3563938" y="5229225"/>
            <a:ext cx="2135187" cy="1335088"/>
            <a:chOff x="5980790" y="2348880"/>
            <a:chExt cx="3177337" cy="2131012"/>
          </a:xfrm>
        </p:grpSpPr>
        <p:pic>
          <p:nvPicPr>
            <p:cNvPr id="167948" name="17 Imagen" descr="costos 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348880"/>
              <a:ext cx="1539936" cy="161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9 CuadroTexto"/>
            <p:cNvSpPr txBox="1"/>
            <p:nvPr/>
          </p:nvSpPr>
          <p:spPr>
            <a:xfrm>
              <a:off x="5980790" y="3988315"/>
              <a:ext cx="3177337" cy="4915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1400" b="1" dirty="0">
                  <a:cs typeface="Arial" charset="0"/>
                </a:rPr>
                <a:t>Financiación mixta</a:t>
              </a:r>
              <a:endParaRPr lang="es-MX" sz="1400" b="1" dirty="0">
                <a:latin typeface="+mn-lt"/>
                <a:cs typeface="Arial" charset="0"/>
              </a:endParaRPr>
            </a:p>
          </p:txBody>
        </p:sp>
      </p:grpSp>
      <p:pic>
        <p:nvPicPr>
          <p:cNvPr id="167939" name="21 Imagen" descr="Mejora continu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81263"/>
            <a:ext cx="25130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29 CuadroTexto"/>
          <p:cNvSpPr txBox="1">
            <a:spLocks noChangeArrowheads="1"/>
          </p:cNvSpPr>
          <p:nvPr/>
        </p:nvSpPr>
        <p:spPr bwMode="auto">
          <a:xfrm>
            <a:off x="346075" y="1489076"/>
            <a:ext cx="2663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Principio del consenso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entre los interlocutores sociales</a:t>
            </a:r>
          </a:p>
        </p:txBody>
      </p:sp>
      <p:sp>
        <p:nvSpPr>
          <p:cNvPr id="167941" name="34 CuadroTexto"/>
          <p:cNvSpPr txBox="1">
            <a:spLocks noChangeArrowheads="1"/>
          </p:cNvSpPr>
          <p:nvPr/>
        </p:nvSpPr>
        <p:spPr bwMode="auto">
          <a:xfrm>
            <a:off x="2727512" y="1078704"/>
            <a:ext cx="2987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1800" b="1" dirty="0">
                <a:latin typeface="Arial" panose="020B0604020202020204" pitchFamily="34" charset="0"/>
              </a:rPr>
              <a:t>Componentes clave del Sistema Dual:</a:t>
            </a:r>
          </a:p>
        </p:txBody>
      </p:sp>
      <p:sp>
        <p:nvSpPr>
          <p:cNvPr id="167942" name="20 CuadroTexto"/>
          <p:cNvSpPr txBox="1">
            <a:spLocks noChangeArrowheads="1"/>
          </p:cNvSpPr>
          <p:nvPr/>
        </p:nvSpPr>
        <p:spPr bwMode="auto">
          <a:xfrm>
            <a:off x="5938838" y="5475288"/>
            <a:ext cx="29543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14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altLang="es-ES" sz="1400" b="1">
                <a:solidFill>
                  <a:srgbClr val="000000"/>
                </a:solidFill>
                <a:latin typeface="Arial" panose="020B0604020202020204" pitchFamily="34" charset="0"/>
              </a:rPr>
              <a:t>a estrecha cooperación entre el Estado , la empresa privada y los  interlocutores sociales    </a:t>
            </a:r>
            <a:endParaRPr lang="de-DE" altLang="es-ES" sz="14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E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 bwMode="auto">
          <a:xfrm>
            <a:off x="5920357" y="2775044"/>
            <a:ext cx="2692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cs typeface="Arial" charset="0"/>
              </a:rPr>
              <a:t>Diseños curriculares adaptados a las necesidades de las empresas</a:t>
            </a:r>
            <a:endParaRPr lang="es-MX" sz="1400" b="1" dirty="0">
              <a:latin typeface="+mn-lt"/>
              <a:cs typeface="Arial" charset="0"/>
            </a:endParaRPr>
          </a:p>
        </p:txBody>
      </p:sp>
      <p:pic>
        <p:nvPicPr>
          <p:cNvPr id="167944" name="Picture 2" descr="IWH: Dynamik im Osten lässt n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23764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Picture 4" descr="http://www.hwk-stuttgart.de/typo3temp/pics/ausbildung_ausbildungspreis_b78cb4a2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153228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6" name="25 Imagen" descr="Redes de comunicación informátic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92350"/>
            <a:ext cx="1871662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7" name="CuadroTexto 1"/>
          <p:cNvSpPr txBox="1">
            <a:spLocks noChangeArrowheads="1"/>
          </p:cNvSpPr>
          <p:nvPr/>
        </p:nvSpPr>
        <p:spPr bwMode="auto">
          <a:xfrm>
            <a:off x="755650" y="3781425"/>
            <a:ext cx="288024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s-E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Investigación institucionalizada de la formación profesional (BIBB</a:t>
            </a:r>
            <a:r>
              <a:rPr lang="de-DE" alt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(Adaptación  permanente de la oferta formativa a los cambios </a:t>
            </a:r>
            <a:r>
              <a:rPr lang="de-DE" alt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tecnológicos, metodológicos </a:t>
            </a:r>
            <a:r>
              <a:rPr lang="de-DE" alt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y sociales)  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19 Grupo"/>
          <p:cNvGrpSpPr>
            <a:grpSpLocks/>
          </p:cNvGrpSpPr>
          <p:nvPr/>
        </p:nvGrpSpPr>
        <p:grpSpPr bwMode="auto">
          <a:xfrm>
            <a:off x="3419872" y="4581128"/>
            <a:ext cx="2136775" cy="1951282"/>
            <a:chOff x="5980790" y="2348880"/>
            <a:chExt cx="3177337" cy="3113029"/>
          </a:xfrm>
        </p:grpSpPr>
        <p:pic>
          <p:nvPicPr>
            <p:cNvPr id="172047" name="17 Imagen" descr="costos 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348880"/>
              <a:ext cx="1539936" cy="161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048" name="19 CuadroTexto"/>
            <p:cNvSpPr txBox="1">
              <a:spLocks noChangeArrowheads="1"/>
            </p:cNvSpPr>
            <p:nvPr/>
          </p:nvSpPr>
          <p:spPr bwMode="auto">
            <a:xfrm>
              <a:off x="5980790" y="3988850"/>
              <a:ext cx="3177337" cy="14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ES" sz="1800" dirty="0">
                  <a:solidFill>
                    <a:srgbClr val="000000"/>
                  </a:solidFill>
                  <a:cs typeface="Arial" panose="020B0604020202020204" pitchFamily="34" charset="0"/>
                </a:rPr>
                <a:t>Adoptar fórmulas mixtas de financiamiento </a:t>
              </a:r>
            </a:p>
          </p:txBody>
        </p:sp>
      </p:grpSp>
      <p:pic>
        <p:nvPicPr>
          <p:cNvPr id="172035" name="21 Imagen" descr="Mejora continu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56" y="2069582"/>
            <a:ext cx="25130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29 CuadroTexto"/>
          <p:cNvSpPr txBox="1">
            <a:spLocks noChangeArrowheads="1"/>
          </p:cNvSpPr>
          <p:nvPr/>
        </p:nvSpPr>
        <p:spPr bwMode="auto">
          <a:xfrm>
            <a:off x="-76200" y="1536665"/>
            <a:ext cx="2879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Pasar de </a:t>
            </a:r>
            <a:r>
              <a:rPr lang="es-MX" altLang="es-E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prácticas </a:t>
            </a:r>
            <a:r>
              <a:rPr lang="es-MX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en las </a:t>
            </a:r>
            <a:r>
              <a:rPr lang="es-MX" altLang="es-E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empresas a </a:t>
            </a:r>
            <a:r>
              <a:rPr lang="es-MX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una formación que vincula teoría y práctica de forma permanente</a:t>
            </a:r>
          </a:p>
        </p:txBody>
      </p:sp>
      <p:sp>
        <p:nvSpPr>
          <p:cNvPr id="172038" name="5 Rectángulo"/>
          <p:cNvSpPr>
            <a:spLocks noChangeArrowheads="1"/>
          </p:cNvSpPr>
          <p:nvPr/>
        </p:nvSpPr>
        <p:spPr bwMode="auto">
          <a:xfrm>
            <a:off x="173093" y="808187"/>
            <a:ext cx="8348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 dirty="0">
                <a:solidFill>
                  <a:srgbClr val="262626"/>
                </a:solidFill>
                <a:cs typeface="Arial" panose="020B0604020202020204" pitchFamily="34" charset="0"/>
              </a:rPr>
              <a:t>¿Es posible transferir el modelo dual  a </a:t>
            </a:r>
            <a:r>
              <a:rPr lang="es-MX" altLang="es-ES" sz="24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Honduras</a:t>
            </a:r>
            <a:r>
              <a:rPr lang="es-MX" altLang="es-ES" sz="24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? Retos: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400" b="1" dirty="0" smtClean="0">
                <a:solidFill>
                  <a:srgbClr val="262626"/>
                </a:solidFill>
                <a:cs typeface="Arial" panose="020B0604020202020204" pitchFamily="34" charset="0"/>
              </a:rPr>
              <a:t>  </a:t>
            </a:r>
            <a:endParaRPr lang="es-ES" altLang="es-ES" sz="2400" b="1" dirty="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  <p:pic>
        <p:nvPicPr>
          <p:cNvPr id="172040" name="Picture 2" descr="Auszubildende zum Fluggerätmechani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313555"/>
            <a:ext cx="2515642" cy="131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1" name="20 CuadroTexto"/>
          <p:cNvSpPr txBox="1">
            <a:spLocks noChangeArrowheads="1"/>
          </p:cNvSpPr>
          <p:nvPr/>
        </p:nvSpPr>
        <p:spPr bwMode="auto">
          <a:xfrm>
            <a:off x="5904040" y="4856139"/>
            <a:ext cx="2808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Contar con personal cualificado (técnica y pedagógicamente</a:t>
            </a:r>
            <a:r>
              <a:rPr lang="es-MX" altLang="es-E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r>
              <a:rPr lang="es-MX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en las empresas</a:t>
            </a:r>
          </a:p>
        </p:txBody>
      </p:sp>
      <p:sp>
        <p:nvSpPr>
          <p:cNvPr id="172042" name="21 CuadroTexto"/>
          <p:cNvSpPr txBox="1">
            <a:spLocks noChangeArrowheads="1"/>
          </p:cNvSpPr>
          <p:nvPr/>
        </p:nvSpPr>
        <p:spPr bwMode="auto">
          <a:xfrm>
            <a:off x="5891323" y="1744663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La implicación del </a:t>
            </a:r>
            <a:r>
              <a:rPr lang="es-MX" altLang="es-E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sector </a:t>
            </a:r>
            <a:r>
              <a:rPr lang="es-MX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productivo  </a:t>
            </a:r>
          </a:p>
        </p:txBody>
      </p:sp>
      <p:pic>
        <p:nvPicPr>
          <p:cNvPr id="172044" name="Picture 2" descr="Firmen auf Nachwuchsfang: Geschenke und Dienstwagen sollen Azubis köd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62" y="2943501"/>
            <a:ext cx="28575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4150" y="4838998"/>
            <a:ext cx="311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ES" dirty="0">
                <a:solidFill>
                  <a:srgbClr val="000000"/>
                </a:solidFill>
                <a:cs typeface="Arial" panose="020B0604020202020204" pitchFamily="34" charset="0"/>
              </a:rPr>
              <a:t>Diseño de perfiles profesionales en base a estándares de calidad </a:t>
            </a:r>
            <a:r>
              <a:rPr lang="es-MX" altLang="es-ES" dirty="0" smtClean="0">
                <a:solidFill>
                  <a:srgbClr val="000000"/>
                </a:solidFill>
                <a:cs typeface="Arial" panose="020B0604020202020204" pitchFamily="34" charset="0"/>
              </a:rPr>
              <a:t>consensuados.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84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484313"/>
            <a:ext cx="7239000" cy="946150"/>
          </a:xfrm>
        </p:spPr>
        <p:txBody>
          <a:bodyPr/>
          <a:lstStyle/>
          <a:p>
            <a:r>
              <a:rPr lang="es-MX" altLang="es-ES" sz="3200" smtClean="0"/>
              <a:t>!Muchas gracias por su atención!</a:t>
            </a:r>
            <a:endParaRPr lang="es-ES" altLang="es-ES" sz="3200" smtClean="0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059113" y="3324225"/>
            <a:ext cx="39719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solidFill>
                  <a:srgbClr val="000000"/>
                </a:solidFill>
                <a:hlinkClick r:id="rId3"/>
              </a:rPr>
              <a:t>biz.proyectos@hotmail.com</a:t>
            </a:r>
            <a:endParaRPr lang="es-MX" altLang="es-E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MX" altLang="es-E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000" i="1">
                <a:solidFill>
                  <a:srgbClr val="000000"/>
                </a:solidFill>
              </a:rPr>
              <a:t>Antonio Amorós</a:t>
            </a:r>
            <a:endParaRPr lang="es-ES" altLang="es-ES" sz="20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1131"/>
          <a:stretch>
            <a:fillRect/>
          </a:stretch>
        </p:blipFill>
        <p:spPr bwMode="auto">
          <a:xfrm>
            <a:off x="0" y="3044825"/>
            <a:ext cx="923607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62175" y="4810125"/>
            <a:ext cx="481965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4000" b="1" spc="6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COMPETENCIA</a:t>
            </a:r>
          </a:p>
        </p:txBody>
      </p:sp>
      <p:sp>
        <p:nvSpPr>
          <p:cNvPr id="139268" name="2 Rectángulo"/>
          <p:cNvSpPr>
            <a:spLocks noChangeArrowheads="1"/>
          </p:cNvSpPr>
          <p:nvPr/>
        </p:nvSpPr>
        <p:spPr bwMode="auto">
          <a:xfrm>
            <a:off x="-139643" y="1076325"/>
            <a:ext cx="925195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ES" sz="2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“Capacidad para poner en acción conocimientos, destrezas y actitudes en un contexto determinado”</a:t>
            </a:r>
            <a:endParaRPr lang="es-MX" altLang="es-ES" sz="24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605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Título"/>
          <p:cNvSpPr>
            <a:spLocks noGrp="1"/>
          </p:cNvSpPr>
          <p:nvPr>
            <p:ph type="title"/>
          </p:nvPr>
        </p:nvSpPr>
        <p:spPr>
          <a:xfrm>
            <a:off x="0" y="1588883"/>
            <a:ext cx="9144000" cy="123745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s-ES" altLang="es-ES" b="1" dirty="0" smtClean="0"/>
              <a:t>¿ Pero…, qué tipo de competencias necesitamos en el país y cómo las podemos desarrollar?</a:t>
            </a:r>
          </a:p>
        </p:txBody>
      </p:sp>
      <p:grpSp>
        <p:nvGrpSpPr>
          <p:cNvPr id="2" name="Group 28"/>
          <p:cNvGrpSpPr>
            <a:grpSpLocks noGrp="1"/>
          </p:cNvGrpSpPr>
          <p:nvPr/>
        </p:nvGrpSpPr>
        <p:grpSpPr bwMode="auto">
          <a:xfrm>
            <a:off x="1149351" y="3571201"/>
            <a:ext cx="3091865" cy="2882135"/>
            <a:chOff x="3390" y="1037"/>
            <a:chExt cx="1081" cy="2022"/>
          </a:xfrm>
        </p:grpSpPr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692" y="1753"/>
              <a:ext cx="634" cy="419"/>
            </a:xfrm>
            <a:custGeom>
              <a:avLst/>
              <a:gdLst/>
              <a:ahLst/>
              <a:cxnLst>
                <a:cxn ang="0">
                  <a:pos x="279" y="41"/>
                </a:cxn>
                <a:cxn ang="0">
                  <a:pos x="374" y="144"/>
                </a:cxn>
                <a:cxn ang="0">
                  <a:pos x="381" y="246"/>
                </a:cxn>
                <a:cxn ang="0">
                  <a:pos x="189" y="283"/>
                </a:cxn>
                <a:cxn ang="0">
                  <a:pos x="55" y="208"/>
                </a:cxn>
                <a:cxn ang="0">
                  <a:pos x="50" y="161"/>
                </a:cxn>
                <a:cxn ang="0">
                  <a:pos x="33" y="156"/>
                </a:cxn>
                <a:cxn ang="0">
                  <a:pos x="7" y="142"/>
                </a:cxn>
                <a:cxn ang="0">
                  <a:pos x="0" y="132"/>
                </a:cxn>
                <a:cxn ang="0">
                  <a:pos x="5" y="107"/>
                </a:cxn>
                <a:cxn ang="0">
                  <a:pos x="10" y="81"/>
                </a:cxn>
                <a:cxn ang="0">
                  <a:pos x="45" y="59"/>
                </a:cxn>
                <a:cxn ang="0">
                  <a:pos x="111" y="47"/>
                </a:cxn>
                <a:cxn ang="0">
                  <a:pos x="153" y="4"/>
                </a:cxn>
                <a:cxn ang="0">
                  <a:pos x="246" y="73"/>
                </a:cxn>
              </a:cxnLst>
              <a:rect l="0" t="0" r="r" b="b"/>
              <a:pathLst>
                <a:path w="412" h="289">
                  <a:moveTo>
                    <a:pt x="279" y="41"/>
                  </a:moveTo>
                  <a:cubicBezTo>
                    <a:pt x="316" y="65"/>
                    <a:pt x="358" y="110"/>
                    <a:pt x="374" y="144"/>
                  </a:cubicBezTo>
                  <a:cubicBezTo>
                    <a:pt x="391" y="178"/>
                    <a:pt x="412" y="222"/>
                    <a:pt x="381" y="246"/>
                  </a:cubicBezTo>
                  <a:cubicBezTo>
                    <a:pt x="351" y="269"/>
                    <a:pt x="243" y="289"/>
                    <a:pt x="189" y="283"/>
                  </a:cubicBezTo>
                  <a:cubicBezTo>
                    <a:pt x="135" y="277"/>
                    <a:pt x="79" y="229"/>
                    <a:pt x="55" y="208"/>
                  </a:cubicBezTo>
                  <a:cubicBezTo>
                    <a:pt x="32" y="188"/>
                    <a:pt x="54" y="169"/>
                    <a:pt x="50" y="161"/>
                  </a:cubicBezTo>
                  <a:cubicBezTo>
                    <a:pt x="47" y="153"/>
                    <a:pt x="40" y="159"/>
                    <a:pt x="33" y="156"/>
                  </a:cubicBezTo>
                  <a:cubicBezTo>
                    <a:pt x="26" y="153"/>
                    <a:pt x="12" y="146"/>
                    <a:pt x="7" y="142"/>
                  </a:cubicBezTo>
                  <a:cubicBezTo>
                    <a:pt x="2" y="138"/>
                    <a:pt x="0" y="138"/>
                    <a:pt x="0" y="132"/>
                  </a:cubicBezTo>
                  <a:cubicBezTo>
                    <a:pt x="0" y="127"/>
                    <a:pt x="3" y="115"/>
                    <a:pt x="5" y="107"/>
                  </a:cubicBezTo>
                  <a:cubicBezTo>
                    <a:pt x="7" y="98"/>
                    <a:pt x="3" y="89"/>
                    <a:pt x="10" y="81"/>
                  </a:cubicBezTo>
                  <a:cubicBezTo>
                    <a:pt x="17" y="73"/>
                    <a:pt x="28" y="65"/>
                    <a:pt x="45" y="59"/>
                  </a:cubicBezTo>
                  <a:cubicBezTo>
                    <a:pt x="62" y="53"/>
                    <a:pt x="93" y="56"/>
                    <a:pt x="111" y="47"/>
                  </a:cubicBezTo>
                  <a:cubicBezTo>
                    <a:pt x="129" y="38"/>
                    <a:pt x="131" y="0"/>
                    <a:pt x="153" y="4"/>
                  </a:cubicBezTo>
                  <a:cubicBezTo>
                    <a:pt x="175" y="8"/>
                    <a:pt x="242" y="17"/>
                    <a:pt x="246" y="73"/>
                  </a:cubicBez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4007" y="2879"/>
              <a:ext cx="451" cy="180"/>
            </a:xfrm>
            <a:custGeom>
              <a:avLst/>
              <a:gdLst/>
              <a:ahLst/>
              <a:cxnLst>
                <a:cxn ang="0">
                  <a:pos x="62" y="20"/>
                </a:cxn>
                <a:cxn ang="0">
                  <a:pos x="32" y="53"/>
                </a:cxn>
                <a:cxn ang="0">
                  <a:pos x="17" y="113"/>
                </a:cxn>
                <a:cxn ang="0">
                  <a:pos x="11" y="176"/>
                </a:cxn>
                <a:cxn ang="0">
                  <a:pos x="86" y="194"/>
                </a:cxn>
                <a:cxn ang="0">
                  <a:pos x="161" y="197"/>
                </a:cxn>
                <a:cxn ang="0">
                  <a:pos x="173" y="176"/>
                </a:cxn>
                <a:cxn ang="0">
                  <a:pos x="254" y="194"/>
                </a:cxn>
                <a:cxn ang="0">
                  <a:pos x="425" y="218"/>
                </a:cxn>
                <a:cxn ang="0">
                  <a:pos x="599" y="200"/>
                </a:cxn>
                <a:cxn ang="0">
                  <a:pos x="626" y="146"/>
                </a:cxn>
                <a:cxn ang="0">
                  <a:pos x="605" y="83"/>
                </a:cxn>
                <a:cxn ang="0">
                  <a:pos x="491" y="47"/>
                </a:cxn>
                <a:cxn ang="0">
                  <a:pos x="371" y="47"/>
                </a:cxn>
                <a:cxn ang="0">
                  <a:pos x="293" y="53"/>
                </a:cxn>
                <a:cxn ang="0">
                  <a:pos x="227" y="53"/>
                </a:cxn>
                <a:cxn ang="0">
                  <a:pos x="203" y="8"/>
                </a:cxn>
                <a:cxn ang="0">
                  <a:pos x="62" y="20"/>
                </a:cxn>
              </a:cxnLst>
              <a:rect l="0" t="0" r="r" b="b"/>
              <a:pathLst>
                <a:path w="632" h="219">
                  <a:moveTo>
                    <a:pt x="62" y="20"/>
                  </a:moveTo>
                  <a:cubicBezTo>
                    <a:pt x="34" y="27"/>
                    <a:pt x="40" y="38"/>
                    <a:pt x="32" y="53"/>
                  </a:cubicBezTo>
                  <a:cubicBezTo>
                    <a:pt x="24" y="68"/>
                    <a:pt x="20" y="92"/>
                    <a:pt x="17" y="113"/>
                  </a:cubicBezTo>
                  <a:cubicBezTo>
                    <a:pt x="14" y="134"/>
                    <a:pt x="0" y="162"/>
                    <a:pt x="11" y="176"/>
                  </a:cubicBezTo>
                  <a:cubicBezTo>
                    <a:pt x="22" y="190"/>
                    <a:pt x="61" y="191"/>
                    <a:pt x="86" y="194"/>
                  </a:cubicBezTo>
                  <a:cubicBezTo>
                    <a:pt x="111" y="197"/>
                    <a:pt x="146" y="200"/>
                    <a:pt x="161" y="197"/>
                  </a:cubicBezTo>
                  <a:cubicBezTo>
                    <a:pt x="176" y="194"/>
                    <a:pt x="158" y="176"/>
                    <a:pt x="173" y="176"/>
                  </a:cubicBezTo>
                  <a:cubicBezTo>
                    <a:pt x="188" y="176"/>
                    <a:pt x="212" y="187"/>
                    <a:pt x="254" y="194"/>
                  </a:cubicBezTo>
                  <a:cubicBezTo>
                    <a:pt x="296" y="201"/>
                    <a:pt x="368" y="217"/>
                    <a:pt x="425" y="218"/>
                  </a:cubicBezTo>
                  <a:cubicBezTo>
                    <a:pt x="482" y="219"/>
                    <a:pt x="566" y="212"/>
                    <a:pt x="599" y="200"/>
                  </a:cubicBezTo>
                  <a:cubicBezTo>
                    <a:pt x="632" y="188"/>
                    <a:pt x="625" y="165"/>
                    <a:pt x="626" y="146"/>
                  </a:cubicBezTo>
                  <a:cubicBezTo>
                    <a:pt x="627" y="127"/>
                    <a:pt x="628" y="100"/>
                    <a:pt x="605" y="83"/>
                  </a:cubicBezTo>
                  <a:cubicBezTo>
                    <a:pt x="582" y="66"/>
                    <a:pt x="530" y="53"/>
                    <a:pt x="491" y="47"/>
                  </a:cubicBezTo>
                  <a:cubicBezTo>
                    <a:pt x="452" y="41"/>
                    <a:pt x="404" y="46"/>
                    <a:pt x="371" y="47"/>
                  </a:cubicBezTo>
                  <a:cubicBezTo>
                    <a:pt x="338" y="48"/>
                    <a:pt x="317" y="52"/>
                    <a:pt x="293" y="53"/>
                  </a:cubicBezTo>
                  <a:cubicBezTo>
                    <a:pt x="269" y="54"/>
                    <a:pt x="242" y="60"/>
                    <a:pt x="227" y="53"/>
                  </a:cubicBezTo>
                  <a:cubicBezTo>
                    <a:pt x="212" y="46"/>
                    <a:pt x="229" y="16"/>
                    <a:pt x="203" y="8"/>
                  </a:cubicBezTo>
                  <a:cubicBezTo>
                    <a:pt x="177" y="0"/>
                    <a:pt x="90" y="13"/>
                    <a:pt x="62" y="2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 flipH="1">
              <a:off x="3512" y="2875"/>
              <a:ext cx="451" cy="180"/>
            </a:xfrm>
            <a:custGeom>
              <a:avLst/>
              <a:gdLst/>
              <a:ahLst/>
              <a:cxnLst>
                <a:cxn ang="0">
                  <a:pos x="62" y="20"/>
                </a:cxn>
                <a:cxn ang="0">
                  <a:pos x="32" y="53"/>
                </a:cxn>
                <a:cxn ang="0">
                  <a:pos x="17" y="113"/>
                </a:cxn>
                <a:cxn ang="0">
                  <a:pos x="11" y="176"/>
                </a:cxn>
                <a:cxn ang="0">
                  <a:pos x="86" y="194"/>
                </a:cxn>
                <a:cxn ang="0">
                  <a:pos x="161" y="197"/>
                </a:cxn>
                <a:cxn ang="0">
                  <a:pos x="173" y="176"/>
                </a:cxn>
                <a:cxn ang="0">
                  <a:pos x="254" y="194"/>
                </a:cxn>
                <a:cxn ang="0">
                  <a:pos x="425" y="218"/>
                </a:cxn>
                <a:cxn ang="0">
                  <a:pos x="599" y="200"/>
                </a:cxn>
                <a:cxn ang="0">
                  <a:pos x="626" y="146"/>
                </a:cxn>
                <a:cxn ang="0">
                  <a:pos x="605" y="83"/>
                </a:cxn>
                <a:cxn ang="0">
                  <a:pos x="491" y="47"/>
                </a:cxn>
                <a:cxn ang="0">
                  <a:pos x="371" y="47"/>
                </a:cxn>
                <a:cxn ang="0">
                  <a:pos x="293" y="53"/>
                </a:cxn>
                <a:cxn ang="0">
                  <a:pos x="227" y="53"/>
                </a:cxn>
                <a:cxn ang="0">
                  <a:pos x="203" y="8"/>
                </a:cxn>
                <a:cxn ang="0">
                  <a:pos x="62" y="20"/>
                </a:cxn>
              </a:cxnLst>
              <a:rect l="0" t="0" r="r" b="b"/>
              <a:pathLst>
                <a:path w="632" h="219">
                  <a:moveTo>
                    <a:pt x="62" y="20"/>
                  </a:moveTo>
                  <a:cubicBezTo>
                    <a:pt x="34" y="27"/>
                    <a:pt x="40" y="38"/>
                    <a:pt x="32" y="53"/>
                  </a:cubicBezTo>
                  <a:cubicBezTo>
                    <a:pt x="24" y="68"/>
                    <a:pt x="20" y="92"/>
                    <a:pt x="17" y="113"/>
                  </a:cubicBezTo>
                  <a:cubicBezTo>
                    <a:pt x="14" y="134"/>
                    <a:pt x="0" y="162"/>
                    <a:pt x="11" y="176"/>
                  </a:cubicBezTo>
                  <a:cubicBezTo>
                    <a:pt x="22" y="190"/>
                    <a:pt x="61" y="191"/>
                    <a:pt x="86" y="194"/>
                  </a:cubicBezTo>
                  <a:cubicBezTo>
                    <a:pt x="111" y="197"/>
                    <a:pt x="146" y="200"/>
                    <a:pt x="161" y="197"/>
                  </a:cubicBezTo>
                  <a:cubicBezTo>
                    <a:pt x="176" y="194"/>
                    <a:pt x="158" y="176"/>
                    <a:pt x="173" y="176"/>
                  </a:cubicBezTo>
                  <a:cubicBezTo>
                    <a:pt x="188" y="176"/>
                    <a:pt x="212" y="187"/>
                    <a:pt x="254" y="194"/>
                  </a:cubicBezTo>
                  <a:cubicBezTo>
                    <a:pt x="296" y="201"/>
                    <a:pt x="368" y="217"/>
                    <a:pt x="425" y="218"/>
                  </a:cubicBezTo>
                  <a:cubicBezTo>
                    <a:pt x="482" y="219"/>
                    <a:pt x="566" y="212"/>
                    <a:pt x="599" y="200"/>
                  </a:cubicBezTo>
                  <a:cubicBezTo>
                    <a:pt x="632" y="188"/>
                    <a:pt x="625" y="165"/>
                    <a:pt x="626" y="146"/>
                  </a:cubicBezTo>
                  <a:cubicBezTo>
                    <a:pt x="627" y="127"/>
                    <a:pt x="628" y="100"/>
                    <a:pt x="605" y="83"/>
                  </a:cubicBezTo>
                  <a:cubicBezTo>
                    <a:pt x="582" y="66"/>
                    <a:pt x="530" y="53"/>
                    <a:pt x="491" y="47"/>
                  </a:cubicBezTo>
                  <a:cubicBezTo>
                    <a:pt x="452" y="41"/>
                    <a:pt x="404" y="46"/>
                    <a:pt x="371" y="47"/>
                  </a:cubicBezTo>
                  <a:cubicBezTo>
                    <a:pt x="338" y="48"/>
                    <a:pt x="317" y="52"/>
                    <a:pt x="293" y="53"/>
                  </a:cubicBezTo>
                  <a:cubicBezTo>
                    <a:pt x="269" y="54"/>
                    <a:pt x="242" y="60"/>
                    <a:pt x="227" y="53"/>
                  </a:cubicBezTo>
                  <a:cubicBezTo>
                    <a:pt x="212" y="46"/>
                    <a:pt x="229" y="16"/>
                    <a:pt x="203" y="8"/>
                  </a:cubicBezTo>
                  <a:cubicBezTo>
                    <a:pt x="177" y="0"/>
                    <a:pt x="90" y="13"/>
                    <a:pt x="62" y="2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 flipH="1">
              <a:off x="3743" y="1994"/>
              <a:ext cx="584" cy="949"/>
            </a:xfrm>
            <a:custGeom>
              <a:avLst/>
              <a:gdLst/>
              <a:ahLst/>
              <a:cxnLst>
                <a:cxn ang="0">
                  <a:pos x="20" y="82"/>
                </a:cxn>
                <a:cxn ang="0">
                  <a:pos x="0" y="266"/>
                </a:cxn>
                <a:cxn ang="0">
                  <a:pos x="17" y="456"/>
                </a:cxn>
                <a:cxn ang="0">
                  <a:pos x="48" y="588"/>
                </a:cxn>
                <a:cxn ang="0">
                  <a:pos x="96" y="909"/>
                </a:cxn>
                <a:cxn ang="0">
                  <a:pos x="114" y="1029"/>
                </a:cxn>
                <a:cxn ang="0">
                  <a:pos x="78" y="1113"/>
                </a:cxn>
                <a:cxn ang="0">
                  <a:pos x="154" y="1130"/>
                </a:cxn>
                <a:cxn ang="0">
                  <a:pos x="342" y="1137"/>
                </a:cxn>
                <a:cxn ang="0">
                  <a:pos x="321" y="1038"/>
                </a:cxn>
                <a:cxn ang="0">
                  <a:pos x="324" y="963"/>
                </a:cxn>
                <a:cxn ang="0">
                  <a:pos x="321" y="921"/>
                </a:cxn>
                <a:cxn ang="0">
                  <a:pos x="315" y="879"/>
                </a:cxn>
                <a:cxn ang="0">
                  <a:pos x="318" y="798"/>
                </a:cxn>
                <a:cxn ang="0">
                  <a:pos x="324" y="765"/>
                </a:cxn>
                <a:cxn ang="0">
                  <a:pos x="315" y="723"/>
                </a:cxn>
                <a:cxn ang="0">
                  <a:pos x="330" y="681"/>
                </a:cxn>
                <a:cxn ang="0">
                  <a:pos x="317" y="630"/>
                </a:cxn>
                <a:cxn ang="0">
                  <a:pos x="329" y="557"/>
                </a:cxn>
                <a:cxn ang="0">
                  <a:pos x="365" y="528"/>
                </a:cxn>
                <a:cxn ang="0">
                  <a:pos x="382" y="563"/>
                </a:cxn>
                <a:cxn ang="0">
                  <a:pos x="357" y="674"/>
                </a:cxn>
                <a:cxn ang="0">
                  <a:pos x="365" y="756"/>
                </a:cxn>
                <a:cxn ang="0">
                  <a:pos x="369" y="861"/>
                </a:cxn>
                <a:cxn ang="0">
                  <a:pos x="369" y="942"/>
                </a:cxn>
                <a:cxn ang="0">
                  <a:pos x="387" y="1041"/>
                </a:cxn>
                <a:cxn ang="0">
                  <a:pos x="384" y="1086"/>
                </a:cxn>
                <a:cxn ang="0">
                  <a:pos x="384" y="1119"/>
                </a:cxn>
                <a:cxn ang="0">
                  <a:pos x="375" y="1152"/>
                </a:cxn>
                <a:cxn ang="0">
                  <a:pos x="491" y="1158"/>
                </a:cxn>
                <a:cxn ang="0">
                  <a:pos x="592" y="1145"/>
                </a:cxn>
                <a:cxn ang="0">
                  <a:pos x="612" y="1134"/>
                </a:cxn>
                <a:cxn ang="0">
                  <a:pos x="600" y="987"/>
                </a:cxn>
                <a:cxn ang="0">
                  <a:pos x="640" y="867"/>
                </a:cxn>
                <a:cxn ang="0">
                  <a:pos x="612" y="801"/>
                </a:cxn>
                <a:cxn ang="0">
                  <a:pos x="630" y="744"/>
                </a:cxn>
                <a:cxn ang="0">
                  <a:pos x="603" y="627"/>
                </a:cxn>
                <a:cxn ang="0">
                  <a:pos x="595" y="506"/>
                </a:cxn>
                <a:cxn ang="0">
                  <a:pos x="604" y="440"/>
                </a:cxn>
                <a:cxn ang="0">
                  <a:pos x="615" y="377"/>
                </a:cxn>
                <a:cxn ang="0">
                  <a:pos x="654" y="275"/>
                </a:cxn>
                <a:cxn ang="0">
                  <a:pos x="657" y="152"/>
                </a:cxn>
                <a:cxn ang="0">
                  <a:pos x="649" y="85"/>
                </a:cxn>
                <a:cxn ang="0">
                  <a:pos x="649" y="47"/>
                </a:cxn>
                <a:cxn ang="0">
                  <a:pos x="635" y="0"/>
                </a:cxn>
                <a:cxn ang="0">
                  <a:pos x="553" y="41"/>
                </a:cxn>
                <a:cxn ang="0">
                  <a:pos x="438" y="76"/>
                </a:cxn>
                <a:cxn ang="0">
                  <a:pos x="331" y="111"/>
                </a:cxn>
                <a:cxn ang="0">
                  <a:pos x="236" y="114"/>
                </a:cxn>
                <a:cxn ang="0">
                  <a:pos x="110" y="120"/>
                </a:cxn>
                <a:cxn ang="0">
                  <a:pos x="20" y="82"/>
                </a:cxn>
              </a:cxnLst>
              <a:rect l="0" t="0" r="r" b="b"/>
              <a:pathLst>
                <a:path w="657" h="1158">
                  <a:moveTo>
                    <a:pt x="20" y="82"/>
                  </a:moveTo>
                  <a:lnTo>
                    <a:pt x="0" y="266"/>
                  </a:lnTo>
                  <a:lnTo>
                    <a:pt x="17" y="456"/>
                  </a:lnTo>
                  <a:lnTo>
                    <a:pt x="48" y="588"/>
                  </a:lnTo>
                  <a:lnTo>
                    <a:pt x="96" y="909"/>
                  </a:lnTo>
                  <a:lnTo>
                    <a:pt x="114" y="1029"/>
                  </a:lnTo>
                  <a:lnTo>
                    <a:pt x="78" y="1113"/>
                  </a:lnTo>
                  <a:lnTo>
                    <a:pt x="154" y="1130"/>
                  </a:lnTo>
                  <a:lnTo>
                    <a:pt x="342" y="1137"/>
                  </a:lnTo>
                  <a:lnTo>
                    <a:pt x="321" y="1038"/>
                  </a:lnTo>
                  <a:lnTo>
                    <a:pt x="324" y="963"/>
                  </a:lnTo>
                  <a:lnTo>
                    <a:pt x="321" y="921"/>
                  </a:lnTo>
                  <a:lnTo>
                    <a:pt x="315" y="879"/>
                  </a:lnTo>
                  <a:lnTo>
                    <a:pt x="318" y="798"/>
                  </a:lnTo>
                  <a:lnTo>
                    <a:pt x="324" y="765"/>
                  </a:lnTo>
                  <a:lnTo>
                    <a:pt x="315" y="723"/>
                  </a:lnTo>
                  <a:lnTo>
                    <a:pt x="330" y="681"/>
                  </a:lnTo>
                  <a:lnTo>
                    <a:pt x="317" y="630"/>
                  </a:lnTo>
                  <a:lnTo>
                    <a:pt x="329" y="557"/>
                  </a:lnTo>
                  <a:lnTo>
                    <a:pt x="365" y="528"/>
                  </a:lnTo>
                  <a:lnTo>
                    <a:pt x="382" y="563"/>
                  </a:lnTo>
                  <a:lnTo>
                    <a:pt x="357" y="674"/>
                  </a:lnTo>
                  <a:lnTo>
                    <a:pt x="365" y="756"/>
                  </a:lnTo>
                  <a:lnTo>
                    <a:pt x="369" y="861"/>
                  </a:lnTo>
                  <a:lnTo>
                    <a:pt x="369" y="942"/>
                  </a:lnTo>
                  <a:lnTo>
                    <a:pt x="387" y="1041"/>
                  </a:lnTo>
                  <a:lnTo>
                    <a:pt x="384" y="1086"/>
                  </a:lnTo>
                  <a:lnTo>
                    <a:pt x="384" y="1119"/>
                  </a:lnTo>
                  <a:lnTo>
                    <a:pt x="375" y="1152"/>
                  </a:lnTo>
                  <a:lnTo>
                    <a:pt x="491" y="1158"/>
                  </a:lnTo>
                  <a:lnTo>
                    <a:pt x="592" y="1145"/>
                  </a:lnTo>
                  <a:lnTo>
                    <a:pt x="612" y="1134"/>
                  </a:lnTo>
                  <a:lnTo>
                    <a:pt x="600" y="987"/>
                  </a:lnTo>
                  <a:lnTo>
                    <a:pt x="640" y="867"/>
                  </a:lnTo>
                  <a:lnTo>
                    <a:pt x="612" y="801"/>
                  </a:lnTo>
                  <a:lnTo>
                    <a:pt x="630" y="744"/>
                  </a:lnTo>
                  <a:lnTo>
                    <a:pt x="603" y="627"/>
                  </a:lnTo>
                  <a:lnTo>
                    <a:pt x="595" y="506"/>
                  </a:lnTo>
                  <a:lnTo>
                    <a:pt x="604" y="440"/>
                  </a:lnTo>
                  <a:lnTo>
                    <a:pt x="615" y="377"/>
                  </a:lnTo>
                  <a:lnTo>
                    <a:pt x="654" y="275"/>
                  </a:lnTo>
                  <a:lnTo>
                    <a:pt x="657" y="152"/>
                  </a:lnTo>
                  <a:lnTo>
                    <a:pt x="649" y="85"/>
                  </a:lnTo>
                  <a:lnTo>
                    <a:pt x="649" y="47"/>
                  </a:lnTo>
                  <a:lnTo>
                    <a:pt x="635" y="0"/>
                  </a:lnTo>
                  <a:lnTo>
                    <a:pt x="553" y="41"/>
                  </a:lnTo>
                  <a:lnTo>
                    <a:pt x="438" y="76"/>
                  </a:lnTo>
                  <a:lnTo>
                    <a:pt x="331" y="111"/>
                  </a:lnTo>
                  <a:lnTo>
                    <a:pt x="236" y="114"/>
                  </a:lnTo>
                  <a:lnTo>
                    <a:pt x="110" y="120"/>
                  </a:lnTo>
                  <a:lnTo>
                    <a:pt x="20" y="82"/>
                  </a:lnTo>
                  <a:close/>
                </a:path>
              </a:pathLst>
            </a:custGeom>
            <a:gradFill rotWithShape="1">
              <a:gsLst>
                <a:gs pos="0">
                  <a:srgbClr val="3333CC">
                    <a:gamma/>
                    <a:shade val="0"/>
                    <a:invGamma/>
                  </a:srgbClr>
                </a:gs>
                <a:gs pos="50000">
                  <a:srgbClr val="3333CC"/>
                </a:gs>
                <a:gs pos="100000">
                  <a:srgbClr val="3333CC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 flipH="1">
              <a:off x="4235" y="2020"/>
              <a:ext cx="236" cy="416"/>
            </a:xfrm>
            <a:custGeom>
              <a:avLst/>
              <a:gdLst/>
              <a:ahLst/>
              <a:cxnLst>
                <a:cxn ang="0">
                  <a:pos x="118" y="31"/>
                </a:cxn>
                <a:cxn ang="0">
                  <a:pos x="68" y="123"/>
                </a:cxn>
                <a:cxn ang="0">
                  <a:pos x="75" y="244"/>
                </a:cxn>
                <a:cxn ang="0">
                  <a:pos x="87" y="298"/>
                </a:cxn>
                <a:cxn ang="0">
                  <a:pos x="43" y="313"/>
                </a:cxn>
                <a:cxn ang="0">
                  <a:pos x="6" y="356"/>
                </a:cxn>
                <a:cxn ang="0">
                  <a:pos x="6" y="401"/>
                </a:cxn>
                <a:cxn ang="0">
                  <a:pos x="6" y="435"/>
                </a:cxn>
                <a:cxn ang="0">
                  <a:pos x="31" y="448"/>
                </a:cxn>
                <a:cxn ang="0">
                  <a:pos x="53" y="448"/>
                </a:cxn>
                <a:cxn ang="0">
                  <a:pos x="56" y="364"/>
                </a:cxn>
                <a:cxn ang="0">
                  <a:pos x="56" y="480"/>
                </a:cxn>
                <a:cxn ang="0">
                  <a:pos x="75" y="491"/>
                </a:cxn>
                <a:cxn ang="0">
                  <a:pos x="96" y="476"/>
                </a:cxn>
                <a:cxn ang="0">
                  <a:pos x="93" y="384"/>
                </a:cxn>
                <a:cxn ang="0">
                  <a:pos x="102" y="482"/>
                </a:cxn>
                <a:cxn ang="0">
                  <a:pos x="115" y="502"/>
                </a:cxn>
                <a:cxn ang="0">
                  <a:pos x="138" y="496"/>
                </a:cxn>
                <a:cxn ang="0">
                  <a:pos x="140" y="485"/>
                </a:cxn>
                <a:cxn ang="0">
                  <a:pos x="149" y="459"/>
                </a:cxn>
                <a:cxn ang="0">
                  <a:pos x="137" y="388"/>
                </a:cxn>
                <a:cxn ang="0">
                  <a:pos x="155" y="489"/>
                </a:cxn>
                <a:cxn ang="0">
                  <a:pos x="183" y="505"/>
                </a:cxn>
                <a:cxn ang="0">
                  <a:pos x="193" y="491"/>
                </a:cxn>
                <a:cxn ang="0">
                  <a:pos x="199" y="472"/>
                </a:cxn>
                <a:cxn ang="0">
                  <a:pos x="196" y="427"/>
                </a:cxn>
                <a:cxn ang="0">
                  <a:pos x="180" y="394"/>
                </a:cxn>
                <a:cxn ang="0">
                  <a:pos x="199" y="433"/>
                </a:cxn>
                <a:cxn ang="0">
                  <a:pos x="234" y="415"/>
                </a:cxn>
                <a:cxn ang="0">
                  <a:pos x="233" y="373"/>
                </a:cxn>
                <a:cxn ang="0">
                  <a:pos x="208" y="332"/>
                </a:cxn>
                <a:cxn ang="0">
                  <a:pos x="186" y="313"/>
                </a:cxn>
                <a:cxn ang="0">
                  <a:pos x="174" y="291"/>
                </a:cxn>
                <a:cxn ang="0">
                  <a:pos x="205" y="257"/>
                </a:cxn>
                <a:cxn ang="0">
                  <a:pos x="227" y="194"/>
                </a:cxn>
                <a:cxn ang="0">
                  <a:pos x="245" y="134"/>
                </a:cxn>
                <a:cxn ang="0">
                  <a:pos x="264" y="70"/>
                </a:cxn>
                <a:cxn ang="0">
                  <a:pos x="233" y="9"/>
                </a:cxn>
                <a:cxn ang="0">
                  <a:pos x="146" y="11"/>
                </a:cxn>
                <a:cxn ang="0">
                  <a:pos x="118" y="31"/>
                </a:cxn>
              </a:cxnLst>
              <a:rect l="0" t="0" r="r" b="b"/>
              <a:pathLst>
                <a:path w="266" h="508">
                  <a:moveTo>
                    <a:pt x="118" y="31"/>
                  </a:moveTo>
                  <a:cubicBezTo>
                    <a:pt x="106" y="49"/>
                    <a:pt x="76" y="88"/>
                    <a:pt x="68" y="123"/>
                  </a:cubicBezTo>
                  <a:cubicBezTo>
                    <a:pt x="61" y="158"/>
                    <a:pt x="71" y="215"/>
                    <a:pt x="75" y="244"/>
                  </a:cubicBezTo>
                  <a:cubicBezTo>
                    <a:pt x="78" y="272"/>
                    <a:pt x="92" y="286"/>
                    <a:pt x="87" y="298"/>
                  </a:cubicBezTo>
                  <a:cubicBezTo>
                    <a:pt x="82" y="309"/>
                    <a:pt x="57" y="303"/>
                    <a:pt x="43" y="313"/>
                  </a:cubicBezTo>
                  <a:cubicBezTo>
                    <a:pt x="30" y="323"/>
                    <a:pt x="12" y="341"/>
                    <a:pt x="6" y="356"/>
                  </a:cubicBezTo>
                  <a:cubicBezTo>
                    <a:pt x="0" y="370"/>
                    <a:pt x="6" y="388"/>
                    <a:pt x="6" y="401"/>
                  </a:cubicBezTo>
                  <a:cubicBezTo>
                    <a:pt x="6" y="414"/>
                    <a:pt x="2" y="427"/>
                    <a:pt x="6" y="435"/>
                  </a:cubicBezTo>
                  <a:cubicBezTo>
                    <a:pt x="10" y="443"/>
                    <a:pt x="24" y="446"/>
                    <a:pt x="31" y="448"/>
                  </a:cubicBezTo>
                  <a:cubicBezTo>
                    <a:pt x="38" y="450"/>
                    <a:pt x="49" y="462"/>
                    <a:pt x="53" y="448"/>
                  </a:cubicBezTo>
                  <a:cubicBezTo>
                    <a:pt x="57" y="434"/>
                    <a:pt x="56" y="359"/>
                    <a:pt x="56" y="364"/>
                  </a:cubicBezTo>
                  <a:cubicBezTo>
                    <a:pt x="56" y="369"/>
                    <a:pt x="53" y="460"/>
                    <a:pt x="56" y="480"/>
                  </a:cubicBezTo>
                  <a:cubicBezTo>
                    <a:pt x="59" y="501"/>
                    <a:pt x="68" y="492"/>
                    <a:pt x="75" y="491"/>
                  </a:cubicBezTo>
                  <a:cubicBezTo>
                    <a:pt x="81" y="490"/>
                    <a:pt x="93" y="494"/>
                    <a:pt x="96" y="476"/>
                  </a:cubicBezTo>
                  <a:cubicBezTo>
                    <a:pt x="99" y="458"/>
                    <a:pt x="92" y="383"/>
                    <a:pt x="93" y="384"/>
                  </a:cubicBezTo>
                  <a:cubicBezTo>
                    <a:pt x="94" y="384"/>
                    <a:pt x="99" y="463"/>
                    <a:pt x="102" y="482"/>
                  </a:cubicBezTo>
                  <a:cubicBezTo>
                    <a:pt x="106" y="502"/>
                    <a:pt x="109" y="500"/>
                    <a:pt x="115" y="502"/>
                  </a:cubicBezTo>
                  <a:cubicBezTo>
                    <a:pt x="121" y="504"/>
                    <a:pt x="134" y="499"/>
                    <a:pt x="138" y="496"/>
                  </a:cubicBezTo>
                  <a:cubicBezTo>
                    <a:pt x="142" y="493"/>
                    <a:pt x="138" y="491"/>
                    <a:pt x="140" y="485"/>
                  </a:cubicBezTo>
                  <a:cubicBezTo>
                    <a:pt x="142" y="479"/>
                    <a:pt x="149" y="475"/>
                    <a:pt x="149" y="459"/>
                  </a:cubicBezTo>
                  <a:cubicBezTo>
                    <a:pt x="149" y="443"/>
                    <a:pt x="136" y="383"/>
                    <a:pt x="137" y="388"/>
                  </a:cubicBezTo>
                  <a:cubicBezTo>
                    <a:pt x="138" y="393"/>
                    <a:pt x="147" y="470"/>
                    <a:pt x="155" y="489"/>
                  </a:cubicBezTo>
                  <a:cubicBezTo>
                    <a:pt x="163" y="508"/>
                    <a:pt x="177" y="505"/>
                    <a:pt x="183" y="505"/>
                  </a:cubicBezTo>
                  <a:cubicBezTo>
                    <a:pt x="189" y="505"/>
                    <a:pt x="190" y="496"/>
                    <a:pt x="193" y="491"/>
                  </a:cubicBezTo>
                  <a:cubicBezTo>
                    <a:pt x="196" y="486"/>
                    <a:pt x="199" y="482"/>
                    <a:pt x="199" y="472"/>
                  </a:cubicBezTo>
                  <a:cubicBezTo>
                    <a:pt x="199" y="461"/>
                    <a:pt x="199" y="439"/>
                    <a:pt x="196" y="427"/>
                  </a:cubicBezTo>
                  <a:cubicBezTo>
                    <a:pt x="193" y="414"/>
                    <a:pt x="180" y="394"/>
                    <a:pt x="180" y="394"/>
                  </a:cubicBezTo>
                  <a:cubicBezTo>
                    <a:pt x="180" y="395"/>
                    <a:pt x="190" y="429"/>
                    <a:pt x="199" y="433"/>
                  </a:cubicBezTo>
                  <a:cubicBezTo>
                    <a:pt x="208" y="437"/>
                    <a:pt x="228" y="425"/>
                    <a:pt x="234" y="415"/>
                  </a:cubicBezTo>
                  <a:cubicBezTo>
                    <a:pt x="240" y="405"/>
                    <a:pt x="237" y="387"/>
                    <a:pt x="233" y="373"/>
                  </a:cubicBezTo>
                  <a:cubicBezTo>
                    <a:pt x="229" y="359"/>
                    <a:pt x="215" y="342"/>
                    <a:pt x="208" y="332"/>
                  </a:cubicBezTo>
                  <a:cubicBezTo>
                    <a:pt x="201" y="322"/>
                    <a:pt x="191" y="319"/>
                    <a:pt x="186" y="313"/>
                  </a:cubicBezTo>
                  <a:cubicBezTo>
                    <a:pt x="181" y="306"/>
                    <a:pt x="171" y="300"/>
                    <a:pt x="174" y="291"/>
                  </a:cubicBezTo>
                  <a:cubicBezTo>
                    <a:pt x="177" y="282"/>
                    <a:pt x="197" y="272"/>
                    <a:pt x="205" y="257"/>
                  </a:cubicBezTo>
                  <a:cubicBezTo>
                    <a:pt x="213" y="241"/>
                    <a:pt x="220" y="214"/>
                    <a:pt x="227" y="194"/>
                  </a:cubicBezTo>
                  <a:cubicBezTo>
                    <a:pt x="233" y="174"/>
                    <a:pt x="239" y="155"/>
                    <a:pt x="245" y="134"/>
                  </a:cubicBezTo>
                  <a:cubicBezTo>
                    <a:pt x="252" y="113"/>
                    <a:pt x="266" y="90"/>
                    <a:pt x="264" y="70"/>
                  </a:cubicBezTo>
                  <a:cubicBezTo>
                    <a:pt x="262" y="49"/>
                    <a:pt x="253" y="19"/>
                    <a:pt x="233" y="9"/>
                  </a:cubicBezTo>
                  <a:cubicBezTo>
                    <a:pt x="213" y="0"/>
                    <a:pt x="164" y="8"/>
                    <a:pt x="146" y="11"/>
                  </a:cubicBezTo>
                  <a:cubicBezTo>
                    <a:pt x="128" y="15"/>
                    <a:pt x="130" y="12"/>
                    <a:pt x="118" y="31"/>
                  </a:cubicBezTo>
                  <a:close/>
                </a:path>
              </a:pathLst>
            </a:custGeom>
            <a:solidFill>
              <a:srgbClr val="FFD2B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 flipH="1">
              <a:off x="4121" y="1795"/>
              <a:ext cx="260" cy="332"/>
            </a:xfrm>
            <a:custGeom>
              <a:avLst/>
              <a:gdLst/>
              <a:ahLst/>
              <a:cxnLst>
                <a:cxn ang="0">
                  <a:pos x="232" y="167"/>
                </a:cxn>
                <a:cxn ang="0">
                  <a:pos x="289" y="119"/>
                </a:cxn>
                <a:cxn ang="0">
                  <a:pos x="219" y="14"/>
                </a:cxn>
                <a:cxn ang="0">
                  <a:pos x="146" y="36"/>
                </a:cxn>
                <a:cxn ang="0">
                  <a:pos x="45" y="124"/>
                </a:cxn>
                <a:cxn ang="0">
                  <a:pos x="6" y="283"/>
                </a:cxn>
                <a:cxn ang="0">
                  <a:pos x="13" y="314"/>
                </a:cxn>
                <a:cxn ang="0">
                  <a:pos x="73" y="337"/>
                </a:cxn>
                <a:cxn ang="0">
                  <a:pos x="140" y="395"/>
                </a:cxn>
                <a:cxn ang="0">
                  <a:pos x="152" y="387"/>
                </a:cxn>
                <a:cxn ang="0">
                  <a:pos x="187" y="385"/>
                </a:cxn>
                <a:cxn ang="0">
                  <a:pos x="202" y="271"/>
                </a:cxn>
                <a:cxn ang="0">
                  <a:pos x="238" y="256"/>
                </a:cxn>
              </a:cxnLst>
              <a:rect l="0" t="0" r="r" b="b"/>
              <a:pathLst>
                <a:path w="292" h="404">
                  <a:moveTo>
                    <a:pt x="232" y="167"/>
                  </a:moveTo>
                  <a:cubicBezTo>
                    <a:pt x="246" y="142"/>
                    <a:pt x="292" y="143"/>
                    <a:pt x="289" y="119"/>
                  </a:cubicBezTo>
                  <a:cubicBezTo>
                    <a:pt x="286" y="94"/>
                    <a:pt x="243" y="28"/>
                    <a:pt x="219" y="14"/>
                  </a:cubicBezTo>
                  <a:cubicBezTo>
                    <a:pt x="195" y="0"/>
                    <a:pt x="174" y="18"/>
                    <a:pt x="146" y="36"/>
                  </a:cubicBezTo>
                  <a:cubicBezTo>
                    <a:pt x="118" y="54"/>
                    <a:pt x="69" y="84"/>
                    <a:pt x="45" y="124"/>
                  </a:cubicBezTo>
                  <a:cubicBezTo>
                    <a:pt x="22" y="165"/>
                    <a:pt x="12" y="251"/>
                    <a:pt x="6" y="283"/>
                  </a:cubicBezTo>
                  <a:cubicBezTo>
                    <a:pt x="0" y="314"/>
                    <a:pt x="2" y="305"/>
                    <a:pt x="13" y="314"/>
                  </a:cubicBezTo>
                  <a:cubicBezTo>
                    <a:pt x="24" y="323"/>
                    <a:pt x="52" y="324"/>
                    <a:pt x="73" y="337"/>
                  </a:cubicBezTo>
                  <a:cubicBezTo>
                    <a:pt x="94" y="350"/>
                    <a:pt x="127" y="387"/>
                    <a:pt x="140" y="395"/>
                  </a:cubicBezTo>
                  <a:cubicBezTo>
                    <a:pt x="153" y="403"/>
                    <a:pt x="144" y="389"/>
                    <a:pt x="152" y="387"/>
                  </a:cubicBezTo>
                  <a:cubicBezTo>
                    <a:pt x="160" y="385"/>
                    <a:pt x="179" y="404"/>
                    <a:pt x="187" y="385"/>
                  </a:cubicBezTo>
                  <a:cubicBezTo>
                    <a:pt x="195" y="366"/>
                    <a:pt x="194" y="293"/>
                    <a:pt x="202" y="271"/>
                  </a:cubicBezTo>
                  <a:cubicBezTo>
                    <a:pt x="210" y="249"/>
                    <a:pt x="231" y="259"/>
                    <a:pt x="238" y="256"/>
                  </a:cubicBezTo>
                </a:path>
              </a:pathLst>
            </a:custGeom>
            <a:gradFill rotWithShape="1">
              <a:gsLst>
                <a:gs pos="0">
                  <a:srgbClr val="FF9900">
                    <a:gamma/>
                    <a:shade val="5882"/>
                    <a:invGamma/>
                  </a:srgbClr>
                </a:gs>
                <a:gs pos="100000">
                  <a:srgbClr val="FF9900"/>
                </a:gs>
              </a:gsLst>
              <a:lin ang="2700000" scaled="1"/>
            </a:gra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 flipH="1">
              <a:off x="4026" y="1792"/>
              <a:ext cx="209" cy="353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90" y="132"/>
                </a:cxn>
                <a:cxn ang="0">
                  <a:pos x="158" y="200"/>
                </a:cxn>
                <a:cxn ang="0">
                  <a:pos x="204" y="336"/>
                </a:cxn>
                <a:cxn ang="0">
                  <a:pos x="204" y="450"/>
                </a:cxn>
                <a:cxn ang="0">
                  <a:pos x="181" y="472"/>
                </a:cxn>
                <a:cxn ang="0">
                  <a:pos x="136" y="450"/>
                </a:cxn>
                <a:cxn ang="0">
                  <a:pos x="158" y="359"/>
                </a:cxn>
                <a:cxn ang="0">
                  <a:pos x="113" y="246"/>
                </a:cxn>
                <a:cxn ang="0">
                  <a:pos x="22" y="132"/>
                </a:cxn>
                <a:cxn ang="0">
                  <a:pos x="0" y="42"/>
                </a:cxn>
                <a:cxn ang="0">
                  <a:pos x="22" y="19"/>
                </a:cxn>
                <a:cxn ang="0">
                  <a:pos x="45" y="19"/>
                </a:cxn>
              </a:cxnLst>
              <a:rect l="0" t="0" r="r" b="b"/>
              <a:pathLst>
                <a:path w="212" h="473">
                  <a:moveTo>
                    <a:pt x="45" y="19"/>
                  </a:moveTo>
                  <a:cubicBezTo>
                    <a:pt x="56" y="38"/>
                    <a:pt x="71" y="102"/>
                    <a:pt x="90" y="132"/>
                  </a:cubicBezTo>
                  <a:cubicBezTo>
                    <a:pt x="109" y="162"/>
                    <a:pt x="139" y="166"/>
                    <a:pt x="158" y="200"/>
                  </a:cubicBezTo>
                  <a:cubicBezTo>
                    <a:pt x="177" y="234"/>
                    <a:pt x="196" y="294"/>
                    <a:pt x="204" y="336"/>
                  </a:cubicBezTo>
                  <a:cubicBezTo>
                    <a:pt x="212" y="378"/>
                    <a:pt x="208" y="427"/>
                    <a:pt x="204" y="450"/>
                  </a:cubicBezTo>
                  <a:cubicBezTo>
                    <a:pt x="200" y="473"/>
                    <a:pt x="192" y="472"/>
                    <a:pt x="181" y="472"/>
                  </a:cubicBezTo>
                  <a:cubicBezTo>
                    <a:pt x="170" y="472"/>
                    <a:pt x="140" y="469"/>
                    <a:pt x="136" y="450"/>
                  </a:cubicBezTo>
                  <a:cubicBezTo>
                    <a:pt x="132" y="431"/>
                    <a:pt x="162" y="393"/>
                    <a:pt x="158" y="359"/>
                  </a:cubicBezTo>
                  <a:cubicBezTo>
                    <a:pt x="154" y="325"/>
                    <a:pt x="136" y="284"/>
                    <a:pt x="113" y="246"/>
                  </a:cubicBezTo>
                  <a:cubicBezTo>
                    <a:pt x="90" y="208"/>
                    <a:pt x="41" y="166"/>
                    <a:pt x="22" y="132"/>
                  </a:cubicBezTo>
                  <a:cubicBezTo>
                    <a:pt x="3" y="98"/>
                    <a:pt x="0" y="61"/>
                    <a:pt x="0" y="42"/>
                  </a:cubicBezTo>
                  <a:cubicBezTo>
                    <a:pt x="0" y="23"/>
                    <a:pt x="14" y="23"/>
                    <a:pt x="22" y="19"/>
                  </a:cubicBezTo>
                  <a:cubicBezTo>
                    <a:pt x="30" y="15"/>
                    <a:pt x="34" y="0"/>
                    <a:pt x="45" y="19"/>
                  </a:cubicBezTo>
                  <a:close/>
                </a:path>
              </a:pathLst>
            </a:custGeom>
            <a:solidFill>
              <a:srgbClr val="3333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 flipH="1">
              <a:off x="4044" y="2092"/>
              <a:ext cx="40" cy="37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3886" y="1615"/>
              <a:ext cx="261" cy="287"/>
            </a:xfrm>
            <a:custGeom>
              <a:avLst/>
              <a:gdLst/>
              <a:ahLst/>
              <a:cxnLst>
                <a:cxn ang="0">
                  <a:pos x="18" y="52"/>
                </a:cxn>
                <a:cxn ang="0">
                  <a:pos x="9" y="154"/>
                </a:cxn>
                <a:cxn ang="0">
                  <a:pos x="75" y="196"/>
                </a:cxn>
                <a:cxn ang="0">
                  <a:pos x="99" y="142"/>
                </a:cxn>
                <a:cxn ang="0">
                  <a:pos x="162" y="109"/>
                </a:cxn>
                <a:cxn ang="0">
                  <a:pos x="150" y="112"/>
                </a:cxn>
                <a:cxn ang="0">
                  <a:pos x="108" y="28"/>
                </a:cxn>
                <a:cxn ang="0">
                  <a:pos x="99" y="4"/>
                </a:cxn>
                <a:cxn ang="0">
                  <a:pos x="18" y="52"/>
                </a:cxn>
              </a:cxnLst>
              <a:rect l="0" t="0" r="r" b="b"/>
              <a:pathLst>
                <a:path w="170" h="198">
                  <a:moveTo>
                    <a:pt x="18" y="52"/>
                  </a:moveTo>
                  <a:cubicBezTo>
                    <a:pt x="3" y="77"/>
                    <a:pt x="0" y="130"/>
                    <a:pt x="9" y="154"/>
                  </a:cubicBezTo>
                  <a:cubicBezTo>
                    <a:pt x="18" y="178"/>
                    <a:pt x="60" y="198"/>
                    <a:pt x="75" y="196"/>
                  </a:cubicBezTo>
                  <a:cubicBezTo>
                    <a:pt x="90" y="194"/>
                    <a:pt x="85" y="156"/>
                    <a:pt x="99" y="142"/>
                  </a:cubicBezTo>
                  <a:cubicBezTo>
                    <a:pt x="113" y="128"/>
                    <a:pt x="154" y="114"/>
                    <a:pt x="162" y="109"/>
                  </a:cubicBezTo>
                  <a:cubicBezTo>
                    <a:pt x="170" y="104"/>
                    <a:pt x="159" y="125"/>
                    <a:pt x="150" y="112"/>
                  </a:cubicBezTo>
                  <a:cubicBezTo>
                    <a:pt x="141" y="99"/>
                    <a:pt x="117" y="46"/>
                    <a:pt x="108" y="28"/>
                  </a:cubicBezTo>
                  <a:cubicBezTo>
                    <a:pt x="99" y="10"/>
                    <a:pt x="114" y="0"/>
                    <a:pt x="99" y="4"/>
                  </a:cubicBezTo>
                  <a:cubicBezTo>
                    <a:pt x="84" y="8"/>
                    <a:pt x="30" y="18"/>
                    <a:pt x="18" y="52"/>
                  </a:cubicBezTo>
                  <a:close/>
                </a:path>
              </a:pathLst>
            </a:custGeom>
            <a:solidFill>
              <a:srgbClr val="FFD2B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 flipH="1">
              <a:off x="3989" y="1735"/>
              <a:ext cx="215" cy="209"/>
            </a:xfrm>
            <a:custGeom>
              <a:avLst/>
              <a:gdLst/>
              <a:ahLst/>
              <a:cxnLst>
                <a:cxn ang="0">
                  <a:pos x="35" y="273"/>
                </a:cxn>
                <a:cxn ang="0">
                  <a:pos x="118" y="108"/>
                </a:cxn>
                <a:cxn ang="0">
                  <a:pos x="268" y="70"/>
                </a:cxn>
                <a:cxn ang="0">
                  <a:pos x="890" y="528"/>
                </a:cxn>
                <a:cxn ang="0">
                  <a:pos x="845" y="888"/>
                </a:cxn>
                <a:cxn ang="0">
                  <a:pos x="845" y="603"/>
                </a:cxn>
                <a:cxn ang="0">
                  <a:pos x="755" y="513"/>
                </a:cxn>
                <a:cxn ang="0">
                  <a:pos x="575" y="588"/>
                </a:cxn>
                <a:cxn ang="0">
                  <a:pos x="485" y="783"/>
                </a:cxn>
                <a:cxn ang="0">
                  <a:pos x="328" y="880"/>
                </a:cxn>
                <a:cxn ang="0">
                  <a:pos x="35" y="273"/>
                </a:cxn>
              </a:cxnLst>
              <a:rect l="0" t="0" r="r" b="b"/>
              <a:pathLst>
                <a:path w="986" h="964">
                  <a:moveTo>
                    <a:pt x="35" y="273"/>
                  </a:moveTo>
                  <a:cubicBezTo>
                    <a:pt x="0" y="144"/>
                    <a:pt x="79" y="142"/>
                    <a:pt x="118" y="108"/>
                  </a:cubicBezTo>
                  <a:cubicBezTo>
                    <a:pt x="157" y="74"/>
                    <a:pt x="139" y="0"/>
                    <a:pt x="268" y="70"/>
                  </a:cubicBezTo>
                  <a:cubicBezTo>
                    <a:pt x="397" y="140"/>
                    <a:pt x="794" y="392"/>
                    <a:pt x="890" y="528"/>
                  </a:cubicBezTo>
                  <a:cubicBezTo>
                    <a:pt x="986" y="664"/>
                    <a:pt x="852" y="876"/>
                    <a:pt x="845" y="888"/>
                  </a:cubicBezTo>
                  <a:cubicBezTo>
                    <a:pt x="838" y="900"/>
                    <a:pt x="860" y="665"/>
                    <a:pt x="845" y="603"/>
                  </a:cubicBezTo>
                  <a:cubicBezTo>
                    <a:pt x="830" y="541"/>
                    <a:pt x="800" y="516"/>
                    <a:pt x="755" y="513"/>
                  </a:cubicBezTo>
                  <a:cubicBezTo>
                    <a:pt x="710" y="510"/>
                    <a:pt x="620" y="543"/>
                    <a:pt x="575" y="588"/>
                  </a:cubicBezTo>
                  <a:cubicBezTo>
                    <a:pt x="530" y="633"/>
                    <a:pt x="526" y="734"/>
                    <a:pt x="485" y="783"/>
                  </a:cubicBezTo>
                  <a:cubicBezTo>
                    <a:pt x="444" y="832"/>
                    <a:pt x="405" y="964"/>
                    <a:pt x="328" y="880"/>
                  </a:cubicBezTo>
                  <a:cubicBezTo>
                    <a:pt x="251" y="796"/>
                    <a:pt x="70" y="402"/>
                    <a:pt x="35" y="2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140319" name="Group 39"/>
            <p:cNvGrpSpPr>
              <a:grpSpLocks/>
            </p:cNvGrpSpPr>
            <p:nvPr/>
          </p:nvGrpSpPr>
          <p:grpSpPr bwMode="auto">
            <a:xfrm rot="20457995" flipH="1">
              <a:off x="3390" y="1037"/>
              <a:ext cx="901" cy="774"/>
              <a:chOff x="1041" y="1409"/>
              <a:chExt cx="717" cy="704"/>
            </a:xfrm>
          </p:grpSpPr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 rot="900024">
                <a:off x="1376" y="1956"/>
                <a:ext cx="66" cy="128"/>
              </a:xfrm>
              <a:custGeom>
                <a:avLst/>
                <a:gdLst/>
                <a:ahLst/>
                <a:cxnLst>
                  <a:cxn ang="0">
                    <a:pos x="255" y="43"/>
                  </a:cxn>
                  <a:cxn ang="0">
                    <a:pos x="105" y="283"/>
                  </a:cxn>
                  <a:cxn ang="0">
                    <a:pos x="15" y="500"/>
                  </a:cxn>
                  <a:cxn ang="0">
                    <a:pos x="15" y="703"/>
                  </a:cxn>
                  <a:cxn ang="0">
                    <a:pos x="38" y="538"/>
                  </a:cxn>
                  <a:cxn ang="0">
                    <a:pos x="143" y="455"/>
                  </a:cxn>
                  <a:cxn ang="0">
                    <a:pos x="308" y="643"/>
                  </a:cxn>
                  <a:cxn ang="0">
                    <a:pos x="375" y="718"/>
                  </a:cxn>
                  <a:cxn ang="0">
                    <a:pos x="330" y="433"/>
                  </a:cxn>
                  <a:cxn ang="0">
                    <a:pos x="330" y="163"/>
                  </a:cxn>
                  <a:cxn ang="0">
                    <a:pos x="300" y="28"/>
                  </a:cxn>
                  <a:cxn ang="0">
                    <a:pos x="255" y="43"/>
                  </a:cxn>
                </a:cxnLst>
                <a:rect l="0" t="0" r="r" b="b"/>
                <a:pathLst>
                  <a:path w="379" h="753">
                    <a:moveTo>
                      <a:pt x="255" y="43"/>
                    </a:moveTo>
                    <a:cubicBezTo>
                      <a:pt x="222" y="86"/>
                      <a:pt x="145" y="207"/>
                      <a:pt x="105" y="283"/>
                    </a:cubicBezTo>
                    <a:cubicBezTo>
                      <a:pt x="65" y="359"/>
                      <a:pt x="30" y="430"/>
                      <a:pt x="15" y="500"/>
                    </a:cubicBezTo>
                    <a:cubicBezTo>
                      <a:pt x="0" y="570"/>
                      <a:pt x="11" y="697"/>
                      <a:pt x="15" y="703"/>
                    </a:cubicBezTo>
                    <a:cubicBezTo>
                      <a:pt x="19" y="709"/>
                      <a:pt x="17" y="579"/>
                      <a:pt x="38" y="538"/>
                    </a:cubicBezTo>
                    <a:cubicBezTo>
                      <a:pt x="59" y="497"/>
                      <a:pt x="98" y="438"/>
                      <a:pt x="143" y="455"/>
                    </a:cubicBezTo>
                    <a:cubicBezTo>
                      <a:pt x="188" y="472"/>
                      <a:pt x="269" y="599"/>
                      <a:pt x="308" y="643"/>
                    </a:cubicBezTo>
                    <a:cubicBezTo>
                      <a:pt x="347" y="687"/>
                      <a:pt x="371" y="753"/>
                      <a:pt x="375" y="718"/>
                    </a:cubicBezTo>
                    <a:cubicBezTo>
                      <a:pt x="379" y="683"/>
                      <a:pt x="338" y="525"/>
                      <a:pt x="330" y="433"/>
                    </a:cubicBezTo>
                    <a:cubicBezTo>
                      <a:pt x="322" y="341"/>
                      <a:pt x="335" y="230"/>
                      <a:pt x="330" y="163"/>
                    </a:cubicBezTo>
                    <a:cubicBezTo>
                      <a:pt x="325" y="96"/>
                      <a:pt x="312" y="47"/>
                      <a:pt x="300" y="28"/>
                    </a:cubicBezTo>
                    <a:cubicBezTo>
                      <a:pt x="288" y="9"/>
                      <a:pt x="288" y="0"/>
                      <a:pt x="255" y="4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55" name="Freeform 41"/>
              <p:cNvSpPr>
                <a:spLocks/>
              </p:cNvSpPr>
              <p:nvPr/>
            </p:nvSpPr>
            <p:spPr bwMode="auto">
              <a:xfrm rot="-661531">
                <a:off x="1042" y="1499"/>
                <a:ext cx="313" cy="238"/>
              </a:xfrm>
              <a:custGeom>
                <a:avLst/>
                <a:gdLst/>
                <a:ahLst/>
                <a:cxnLst>
                  <a:cxn ang="0">
                    <a:pos x="21" y="219"/>
                  </a:cxn>
                  <a:cxn ang="0">
                    <a:pos x="3" y="222"/>
                  </a:cxn>
                  <a:cxn ang="0">
                    <a:pos x="6" y="123"/>
                  </a:cxn>
                  <a:cxn ang="0">
                    <a:pos x="39" y="54"/>
                  </a:cxn>
                  <a:cxn ang="0">
                    <a:pos x="81" y="30"/>
                  </a:cxn>
                  <a:cxn ang="0">
                    <a:pos x="141" y="3"/>
                  </a:cxn>
                  <a:cxn ang="0">
                    <a:pos x="210" y="12"/>
                  </a:cxn>
                  <a:cxn ang="0">
                    <a:pos x="237" y="33"/>
                  </a:cxn>
                  <a:cxn ang="0">
                    <a:pos x="306" y="64"/>
                  </a:cxn>
                  <a:cxn ang="0">
                    <a:pos x="277" y="78"/>
                  </a:cxn>
                  <a:cxn ang="0">
                    <a:pos x="118" y="114"/>
                  </a:cxn>
                  <a:cxn ang="0">
                    <a:pos x="51" y="177"/>
                  </a:cxn>
                  <a:cxn ang="0">
                    <a:pos x="21" y="219"/>
                  </a:cxn>
                </a:cxnLst>
                <a:rect l="0" t="0" r="r" b="b"/>
                <a:pathLst>
                  <a:path w="313" h="238">
                    <a:moveTo>
                      <a:pt x="21" y="219"/>
                    </a:moveTo>
                    <a:cubicBezTo>
                      <a:pt x="13" y="226"/>
                      <a:pt x="5" y="238"/>
                      <a:pt x="3" y="222"/>
                    </a:cubicBezTo>
                    <a:cubicBezTo>
                      <a:pt x="1" y="206"/>
                      <a:pt x="0" y="151"/>
                      <a:pt x="6" y="123"/>
                    </a:cubicBezTo>
                    <a:cubicBezTo>
                      <a:pt x="12" y="95"/>
                      <a:pt x="26" y="70"/>
                      <a:pt x="39" y="54"/>
                    </a:cubicBezTo>
                    <a:cubicBezTo>
                      <a:pt x="52" y="38"/>
                      <a:pt x="64" y="38"/>
                      <a:pt x="81" y="30"/>
                    </a:cubicBezTo>
                    <a:cubicBezTo>
                      <a:pt x="98" y="22"/>
                      <a:pt x="120" y="6"/>
                      <a:pt x="141" y="3"/>
                    </a:cubicBezTo>
                    <a:cubicBezTo>
                      <a:pt x="162" y="0"/>
                      <a:pt x="194" y="7"/>
                      <a:pt x="210" y="12"/>
                    </a:cubicBezTo>
                    <a:cubicBezTo>
                      <a:pt x="226" y="17"/>
                      <a:pt x="221" y="24"/>
                      <a:pt x="237" y="33"/>
                    </a:cubicBezTo>
                    <a:cubicBezTo>
                      <a:pt x="253" y="42"/>
                      <a:pt x="299" y="56"/>
                      <a:pt x="306" y="64"/>
                    </a:cubicBezTo>
                    <a:cubicBezTo>
                      <a:pt x="313" y="72"/>
                      <a:pt x="308" y="70"/>
                      <a:pt x="277" y="78"/>
                    </a:cubicBezTo>
                    <a:cubicBezTo>
                      <a:pt x="246" y="86"/>
                      <a:pt x="156" y="98"/>
                      <a:pt x="118" y="114"/>
                    </a:cubicBezTo>
                    <a:cubicBezTo>
                      <a:pt x="80" y="130"/>
                      <a:pt x="67" y="160"/>
                      <a:pt x="51" y="177"/>
                    </a:cubicBezTo>
                    <a:cubicBezTo>
                      <a:pt x="35" y="194"/>
                      <a:pt x="27" y="214"/>
                      <a:pt x="21" y="21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33CC">
                      <a:gamma/>
                      <a:shade val="0"/>
                      <a:invGamma/>
                    </a:srgbClr>
                  </a:gs>
                  <a:gs pos="50000">
                    <a:srgbClr val="3333CC"/>
                  </a:gs>
                  <a:gs pos="100000">
                    <a:srgbClr val="3333CC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56" name="Freeform 42"/>
              <p:cNvSpPr>
                <a:spLocks/>
              </p:cNvSpPr>
              <p:nvPr/>
            </p:nvSpPr>
            <p:spPr bwMode="auto">
              <a:xfrm rot="-661531">
                <a:off x="1062" y="1406"/>
                <a:ext cx="467" cy="367"/>
              </a:xfrm>
              <a:custGeom>
                <a:avLst/>
                <a:gdLst/>
                <a:ahLst/>
                <a:cxnLst>
                  <a:cxn ang="0">
                    <a:pos x="107" y="341"/>
                  </a:cxn>
                  <a:cxn ang="0">
                    <a:pos x="8" y="359"/>
                  </a:cxn>
                  <a:cxn ang="0">
                    <a:pos x="56" y="314"/>
                  </a:cxn>
                  <a:cxn ang="0">
                    <a:pos x="8" y="286"/>
                  </a:cxn>
                  <a:cxn ang="0">
                    <a:pos x="74" y="193"/>
                  </a:cxn>
                  <a:cxn ang="0">
                    <a:pos x="161" y="158"/>
                  </a:cxn>
                  <a:cxn ang="0">
                    <a:pos x="263" y="25"/>
                  </a:cxn>
                  <a:cxn ang="0">
                    <a:pos x="377" y="10"/>
                  </a:cxn>
                  <a:cxn ang="0">
                    <a:pos x="422" y="19"/>
                  </a:cxn>
                  <a:cxn ang="0">
                    <a:pos x="422" y="34"/>
                  </a:cxn>
                  <a:cxn ang="0">
                    <a:pos x="446" y="67"/>
                  </a:cxn>
                  <a:cxn ang="0">
                    <a:pos x="410" y="190"/>
                  </a:cxn>
                  <a:cxn ang="0">
                    <a:pos x="107" y="341"/>
                  </a:cxn>
                </a:cxnLst>
                <a:rect l="0" t="0" r="r" b="b"/>
                <a:pathLst>
                  <a:path w="467" h="369">
                    <a:moveTo>
                      <a:pt x="107" y="341"/>
                    </a:moveTo>
                    <a:cubicBezTo>
                      <a:pt x="40" y="369"/>
                      <a:pt x="16" y="363"/>
                      <a:pt x="8" y="359"/>
                    </a:cubicBezTo>
                    <a:cubicBezTo>
                      <a:pt x="0" y="355"/>
                      <a:pt x="56" y="326"/>
                      <a:pt x="56" y="314"/>
                    </a:cubicBezTo>
                    <a:cubicBezTo>
                      <a:pt x="56" y="302"/>
                      <a:pt x="5" y="306"/>
                      <a:pt x="8" y="286"/>
                    </a:cubicBezTo>
                    <a:cubicBezTo>
                      <a:pt x="11" y="266"/>
                      <a:pt x="48" y="214"/>
                      <a:pt x="74" y="193"/>
                    </a:cubicBezTo>
                    <a:cubicBezTo>
                      <a:pt x="100" y="172"/>
                      <a:pt x="129" y="186"/>
                      <a:pt x="161" y="158"/>
                    </a:cubicBezTo>
                    <a:cubicBezTo>
                      <a:pt x="193" y="130"/>
                      <a:pt x="227" y="50"/>
                      <a:pt x="263" y="25"/>
                    </a:cubicBezTo>
                    <a:cubicBezTo>
                      <a:pt x="299" y="0"/>
                      <a:pt x="351" y="11"/>
                      <a:pt x="377" y="10"/>
                    </a:cubicBezTo>
                    <a:cubicBezTo>
                      <a:pt x="403" y="9"/>
                      <a:pt x="415" y="15"/>
                      <a:pt x="422" y="19"/>
                    </a:cubicBezTo>
                    <a:cubicBezTo>
                      <a:pt x="429" y="23"/>
                      <a:pt x="418" y="26"/>
                      <a:pt x="422" y="34"/>
                    </a:cubicBezTo>
                    <a:cubicBezTo>
                      <a:pt x="426" y="42"/>
                      <a:pt x="448" y="41"/>
                      <a:pt x="446" y="67"/>
                    </a:cubicBezTo>
                    <a:cubicBezTo>
                      <a:pt x="444" y="93"/>
                      <a:pt x="467" y="144"/>
                      <a:pt x="410" y="190"/>
                    </a:cubicBezTo>
                    <a:cubicBezTo>
                      <a:pt x="353" y="236"/>
                      <a:pt x="174" y="313"/>
                      <a:pt x="107" y="3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33CC">
                      <a:gamma/>
                      <a:shade val="0"/>
                      <a:invGamma/>
                    </a:srgbClr>
                  </a:gs>
                  <a:gs pos="100000">
                    <a:srgbClr val="3333CC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 rot="-661531">
                <a:off x="1114" y="1563"/>
                <a:ext cx="456" cy="549"/>
              </a:xfrm>
              <a:custGeom>
                <a:avLst/>
                <a:gdLst/>
                <a:ahLst/>
                <a:cxnLst>
                  <a:cxn ang="0">
                    <a:pos x="425" y="301"/>
                  </a:cxn>
                  <a:cxn ang="0">
                    <a:pos x="435" y="398"/>
                  </a:cxn>
                  <a:cxn ang="0">
                    <a:pos x="303" y="545"/>
                  </a:cxn>
                  <a:cxn ang="0">
                    <a:pos x="38" y="366"/>
                  </a:cxn>
                  <a:cxn ang="0">
                    <a:pos x="75" y="199"/>
                  </a:cxn>
                  <a:cxn ang="0">
                    <a:pos x="45" y="139"/>
                  </a:cxn>
                  <a:cxn ang="0">
                    <a:pos x="29" y="74"/>
                  </a:cxn>
                  <a:cxn ang="0">
                    <a:pos x="71" y="44"/>
                  </a:cxn>
                  <a:cxn ang="0">
                    <a:pos x="137" y="38"/>
                  </a:cxn>
                  <a:cxn ang="0">
                    <a:pos x="194" y="23"/>
                  </a:cxn>
                  <a:cxn ang="0">
                    <a:pos x="260" y="5"/>
                  </a:cxn>
                  <a:cxn ang="0">
                    <a:pos x="290" y="8"/>
                  </a:cxn>
                  <a:cxn ang="0">
                    <a:pos x="352" y="34"/>
                  </a:cxn>
                  <a:cxn ang="0">
                    <a:pos x="342" y="212"/>
                  </a:cxn>
                  <a:cxn ang="0">
                    <a:pos x="425" y="301"/>
                  </a:cxn>
                </a:cxnLst>
                <a:rect l="0" t="0" r="r" b="b"/>
                <a:pathLst>
                  <a:path w="456" h="550">
                    <a:moveTo>
                      <a:pt x="425" y="301"/>
                    </a:moveTo>
                    <a:cubicBezTo>
                      <a:pt x="441" y="332"/>
                      <a:pt x="456" y="358"/>
                      <a:pt x="435" y="398"/>
                    </a:cubicBezTo>
                    <a:cubicBezTo>
                      <a:pt x="416" y="438"/>
                      <a:pt x="369" y="550"/>
                      <a:pt x="303" y="545"/>
                    </a:cubicBezTo>
                    <a:cubicBezTo>
                      <a:pt x="237" y="540"/>
                      <a:pt x="76" y="424"/>
                      <a:pt x="38" y="366"/>
                    </a:cubicBezTo>
                    <a:cubicBezTo>
                      <a:pt x="0" y="310"/>
                      <a:pt x="74" y="236"/>
                      <a:pt x="75" y="199"/>
                    </a:cubicBezTo>
                    <a:cubicBezTo>
                      <a:pt x="77" y="161"/>
                      <a:pt x="53" y="160"/>
                      <a:pt x="45" y="139"/>
                    </a:cubicBezTo>
                    <a:cubicBezTo>
                      <a:pt x="37" y="118"/>
                      <a:pt x="25" y="90"/>
                      <a:pt x="29" y="74"/>
                    </a:cubicBezTo>
                    <a:cubicBezTo>
                      <a:pt x="33" y="58"/>
                      <a:pt x="53" y="50"/>
                      <a:pt x="71" y="44"/>
                    </a:cubicBezTo>
                    <a:cubicBezTo>
                      <a:pt x="89" y="38"/>
                      <a:pt x="116" y="42"/>
                      <a:pt x="137" y="38"/>
                    </a:cubicBezTo>
                    <a:cubicBezTo>
                      <a:pt x="158" y="34"/>
                      <a:pt x="174" y="28"/>
                      <a:pt x="194" y="23"/>
                    </a:cubicBezTo>
                    <a:cubicBezTo>
                      <a:pt x="214" y="18"/>
                      <a:pt x="244" y="7"/>
                      <a:pt x="260" y="5"/>
                    </a:cubicBezTo>
                    <a:cubicBezTo>
                      <a:pt x="276" y="3"/>
                      <a:pt x="275" y="3"/>
                      <a:pt x="290" y="8"/>
                    </a:cubicBezTo>
                    <a:cubicBezTo>
                      <a:pt x="305" y="13"/>
                      <a:pt x="343" y="0"/>
                      <a:pt x="352" y="34"/>
                    </a:cubicBezTo>
                    <a:cubicBezTo>
                      <a:pt x="361" y="68"/>
                      <a:pt x="327" y="167"/>
                      <a:pt x="342" y="212"/>
                    </a:cubicBezTo>
                    <a:cubicBezTo>
                      <a:pt x="356" y="258"/>
                      <a:pt x="410" y="270"/>
                      <a:pt x="425" y="301"/>
                    </a:cubicBezTo>
                    <a:close/>
                  </a:path>
                </a:pathLst>
              </a:custGeom>
              <a:solidFill>
                <a:srgbClr val="FFD2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58" name="Oval 44"/>
              <p:cNvSpPr>
                <a:spLocks noChangeArrowheads="1"/>
              </p:cNvSpPr>
              <p:nvPr/>
            </p:nvSpPr>
            <p:spPr bwMode="auto">
              <a:xfrm rot="-661531">
                <a:off x="1403" y="1627"/>
                <a:ext cx="20" cy="27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59" name="Freeform 45"/>
              <p:cNvSpPr>
                <a:spLocks/>
              </p:cNvSpPr>
              <p:nvPr/>
            </p:nvSpPr>
            <p:spPr bwMode="auto">
              <a:xfrm rot="-661531">
                <a:off x="1400" y="1589"/>
                <a:ext cx="2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45"/>
                  </a:cxn>
                  <a:cxn ang="0">
                    <a:pos x="105" y="127"/>
                  </a:cxn>
                </a:cxnLst>
                <a:rect l="0" t="0" r="r" b="b"/>
                <a:pathLst>
                  <a:path w="107" h="127">
                    <a:moveTo>
                      <a:pt x="0" y="0"/>
                    </a:moveTo>
                    <a:cubicBezTo>
                      <a:pt x="36" y="12"/>
                      <a:pt x="73" y="24"/>
                      <a:pt x="90" y="45"/>
                    </a:cubicBezTo>
                    <a:cubicBezTo>
                      <a:pt x="107" y="66"/>
                      <a:pt x="106" y="96"/>
                      <a:pt x="105" y="12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0" name="Oval 46"/>
              <p:cNvSpPr>
                <a:spLocks noChangeArrowheads="1"/>
              </p:cNvSpPr>
              <p:nvPr/>
            </p:nvSpPr>
            <p:spPr bwMode="auto">
              <a:xfrm rot="20938469" flipH="1">
                <a:off x="1308" y="1640"/>
                <a:ext cx="20" cy="2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1" name="Freeform 47"/>
              <p:cNvSpPr>
                <a:spLocks/>
              </p:cNvSpPr>
              <p:nvPr/>
            </p:nvSpPr>
            <p:spPr bwMode="auto">
              <a:xfrm rot="20938469" flipH="1">
                <a:off x="1289" y="1620"/>
                <a:ext cx="29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45"/>
                  </a:cxn>
                  <a:cxn ang="0">
                    <a:pos x="105" y="127"/>
                  </a:cxn>
                </a:cxnLst>
                <a:rect l="0" t="0" r="r" b="b"/>
                <a:pathLst>
                  <a:path w="107" h="127">
                    <a:moveTo>
                      <a:pt x="0" y="0"/>
                    </a:moveTo>
                    <a:cubicBezTo>
                      <a:pt x="36" y="12"/>
                      <a:pt x="73" y="24"/>
                      <a:pt x="90" y="45"/>
                    </a:cubicBezTo>
                    <a:cubicBezTo>
                      <a:pt x="107" y="66"/>
                      <a:pt x="106" y="96"/>
                      <a:pt x="105" y="12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2" name="Freeform 48"/>
              <p:cNvSpPr>
                <a:spLocks/>
              </p:cNvSpPr>
              <p:nvPr/>
            </p:nvSpPr>
            <p:spPr bwMode="auto">
              <a:xfrm rot="592335" flipH="1">
                <a:off x="1261" y="1586"/>
                <a:ext cx="4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45"/>
                  </a:cxn>
                  <a:cxn ang="0">
                    <a:pos x="202" y="233"/>
                  </a:cxn>
                </a:cxnLst>
                <a:rect l="0" t="0" r="r" b="b"/>
                <a:pathLst>
                  <a:path w="202" h="233">
                    <a:moveTo>
                      <a:pt x="0" y="0"/>
                    </a:moveTo>
                    <a:cubicBezTo>
                      <a:pt x="54" y="3"/>
                      <a:pt x="108" y="6"/>
                      <a:pt x="142" y="45"/>
                    </a:cubicBezTo>
                    <a:cubicBezTo>
                      <a:pt x="176" y="84"/>
                      <a:pt x="192" y="201"/>
                      <a:pt x="202" y="233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3" name="Freeform 49"/>
              <p:cNvSpPr>
                <a:spLocks/>
              </p:cNvSpPr>
              <p:nvPr/>
            </p:nvSpPr>
            <p:spPr bwMode="auto">
              <a:xfrm rot="-661531">
                <a:off x="1277" y="1861"/>
                <a:ext cx="67" cy="2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65" y="113"/>
                  </a:cxn>
                  <a:cxn ang="0">
                    <a:pos x="248" y="68"/>
                  </a:cxn>
                  <a:cxn ang="0">
                    <a:pos x="285" y="0"/>
                  </a:cxn>
                </a:cxnLst>
                <a:rect l="0" t="0" r="r" b="b"/>
                <a:pathLst>
                  <a:path w="285" h="118">
                    <a:moveTo>
                      <a:pt x="0" y="98"/>
                    </a:moveTo>
                    <a:cubicBezTo>
                      <a:pt x="62" y="108"/>
                      <a:pt x="124" y="118"/>
                      <a:pt x="165" y="113"/>
                    </a:cubicBezTo>
                    <a:cubicBezTo>
                      <a:pt x="206" y="108"/>
                      <a:pt x="228" y="87"/>
                      <a:pt x="248" y="68"/>
                    </a:cubicBezTo>
                    <a:cubicBezTo>
                      <a:pt x="268" y="49"/>
                      <a:pt x="276" y="24"/>
                      <a:pt x="28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pSp>
            <p:nvGrpSpPr>
              <p:cNvPr id="140334" name="Group 50"/>
              <p:cNvGrpSpPr>
                <a:grpSpLocks/>
              </p:cNvGrpSpPr>
              <p:nvPr/>
            </p:nvGrpSpPr>
            <p:grpSpPr bwMode="auto">
              <a:xfrm rot="-661531">
                <a:off x="1065" y="1744"/>
                <a:ext cx="122" cy="123"/>
                <a:chOff x="4265" y="1089"/>
                <a:chExt cx="136" cy="172"/>
              </a:xfrm>
            </p:grpSpPr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4266" y="878"/>
                  <a:ext cx="136" cy="200"/>
                </a:xfrm>
                <a:custGeom>
                  <a:avLst/>
                  <a:gdLst/>
                  <a:ahLst/>
                  <a:cxnLst>
                    <a:cxn ang="0">
                      <a:pos x="511" y="200"/>
                    </a:cxn>
                    <a:cxn ang="0">
                      <a:pos x="301" y="35"/>
                    </a:cxn>
                    <a:cxn ang="0">
                      <a:pos x="46" y="27"/>
                    </a:cxn>
                    <a:cxn ang="0">
                      <a:pos x="23" y="200"/>
                    </a:cxn>
                    <a:cxn ang="0">
                      <a:pos x="151" y="387"/>
                    </a:cxn>
                    <a:cxn ang="0">
                      <a:pos x="203" y="612"/>
                    </a:cxn>
                    <a:cxn ang="0">
                      <a:pos x="338" y="590"/>
                    </a:cxn>
                    <a:cxn ang="0">
                      <a:pos x="503" y="425"/>
                    </a:cxn>
                  </a:cxnLst>
                  <a:rect l="0" t="0" r="r" b="b"/>
                  <a:pathLst>
                    <a:path w="511" h="646">
                      <a:moveTo>
                        <a:pt x="511" y="200"/>
                      </a:moveTo>
                      <a:cubicBezTo>
                        <a:pt x="445" y="132"/>
                        <a:pt x="379" y="64"/>
                        <a:pt x="301" y="35"/>
                      </a:cubicBezTo>
                      <a:cubicBezTo>
                        <a:pt x="223" y="6"/>
                        <a:pt x="92" y="0"/>
                        <a:pt x="46" y="27"/>
                      </a:cubicBezTo>
                      <a:cubicBezTo>
                        <a:pt x="0" y="54"/>
                        <a:pt x="6" y="140"/>
                        <a:pt x="23" y="200"/>
                      </a:cubicBezTo>
                      <a:cubicBezTo>
                        <a:pt x="40" y="260"/>
                        <a:pt x="121" y="318"/>
                        <a:pt x="151" y="387"/>
                      </a:cubicBezTo>
                      <a:cubicBezTo>
                        <a:pt x="181" y="456"/>
                        <a:pt x="172" y="578"/>
                        <a:pt x="203" y="612"/>
                      </a:cubicBezTo>
                      <a:cubicBezTo>
                        <a:pt x="234" y="646"/>
                        <a:pt x="288" y="621"/>
                        <a:pt x="338" y="590"/>
                      </a:cubicBezTo>
                      <a:cubicBezTo>
                        <a:pt x="388" y="559"/>
                        <a:pt x="445" y="492"/>
                        <a:pt x="503" y="425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3300"/>
                    </a:gs>
                    <a:gs pos="100000">
                      <a:srgbClr val="FFCC99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0" name="Freeform 52"/>
                <p:cNvSpPr>
                  <a:spLocks/>
                </p:cNvSpPr>
                <p:nvPr/>
              </p:nvSpPr>
              <p:spPr bwMode="auto">
                <a:xfrm>
                  <a:off x="4299" y="921"/>
                  <a:ext cx="102" cy="42"/>
                </a:xfrm>
                <a:custGeom>
                  <a:avLst/>
                  <a:gdLst/>
                  <a:ahLst/>
                  <a:cxnLst>
                    <a:cxn ang="0">
                      <a:pos x="383" y="162"/>
                    </a:cxn>
                    <a:cxn ang="0">
                      <a:pos x="300" y="109"/>
                    </a:cxn>
                    <a:cxn ang="0">
                      <a:pos x="218" y="139"/>
                    </a:cxn>
                    <a:cxn ang="0">
                      <a:pos x="98" y="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383" h="162">
                      <a:moveTo>
                        <a:pt x="383" y="162"/>
                      </a:moveTo>
                      <a:cubicBezTo>
                        <a:pt x="355" y="137"/>
                        <a:pt x="327" y="113"/>
                        <a:pt x="300" y="109"/>
                      </a:cubicBezTo>
                      <a:cubicBezTo>
                        <a:pt x="273" y="105"/>
                        <a:pt x="252" y="154"/>
                        <a:pt x="218" y="139"/>
                      </a:cubicBezTo>
                      <a:cubicBezTo>
                        <a:pt x="184" y="124"/>
                        <a:pt x="134" y="38"/>
                        <a:pt x="98" y="19"/>
                      </a:cubicBezTo>
                      <a:cubicBezTo>
                        <a:pt x="62" y="0"/>
                        <a:pt x="17" y="23"/>
                        <a:pt x="0" y="2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1" name="Freeform 53"/>
                <p:cNvSpPr>
                  <a:spLocks/>
                </p:cNvSpPr>
                <p:nvPr/>
              </p:nvSpPr>
              <p:spPr bwMode="auto">
                <a:xfrm>
                  <a:off x="4375" y="975"/>
                  <a:ext cx="22" cy="3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8" y="105"/>
                    </a:cxn>
                    <a:cxn ang="0">
                      <a:pos x="83" y="120"/>
                    </a:cxn>
                  </a:cxnLst>
                  <a:rect l="0" t="0" r="r" b="b"/>
                  <a:pathLst>
                    <a:path w="83" h="125">
                      <a:moveTo>
                        <a:pt x="38" y="0"/>
                      </a:moveTo>
                      <a:cubicBezTo>
                        <a:pt x="19" y="42"/>
                        <a:pt x="0" y="85"/>
                        <a:pt x="8" y="105"/>
                      </a:cubicBezTo>
                      <a:cubicBezTo>
                        <a:pt x="16" y="125"/>
                        <a:pt x="49" y="122"/>
                        <a:pt x="83" y="12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 rot="-1915397">
                <a:off x="1366" y="1548"/>
                <a:ext cx="4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45"/>
                  </a:cxn>
                  <a:cxn ang="0">
                    <a:pos x="202" y="233"/>
                  </a:cxn>
                </a:cxnLst>
                <a:rect l="0" t="0" r="r" b="b"/>
                <a:pathLst>
                  <a:path w="202" h="233">
                    <a:moveTo>
                      <a:pt x="0" y="0"/>
                    </a:moveTo>
                    <a:cubicBezTo>
                      <a:pt x="54" y="3"/>
                      <a:pt x="108" y="6"/>
                      <a:pt x="142" y="45"/>
                    </a:cubicBezTo>
                    <a:cubicBezTo>
                      <a:pt x="176" y="84"/>
                      <a:pt x="192" y="201"/>
                      <a:pt x="202" y="233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 rot="-661531">
                <a:off x="1316" y="1598"/>
                <a:ext cx="442" cy="201"/>
              </a:xfrm>
              <a:custGeom>
                <a:avLst/>
                <a:gdLst/>
                <a:ahLst/>
                <a:cxnLst>
                  <a:cxn ang="0">
                    <a:pos x="65" y="350"/>
                  </a:cxn>
                  <a:cxn ang="0">
                    <a:pos x="455" y="125"/>
                  </a:cxn>
                  <a:cxn ang="0">
                    <a:pos x="980" y="20"/>
                  </a:cxn>
                  <a:cxn ang="0">
                    <a:pos x="1490" y="35"/>
                  </a:cxn>
                  <a:cxn ang="0">
                    <a:pos x="1760" y="230"/>
                  </a:cxn>
                  <a:cxn ang="0">
                    <a:pos x="1775" y="680"/>
                  </a:cxn>
                  <a:cxn ang="0">
                    <a:pos x="1295" y="935"/>
                  </a:cxn>
                  <a:cxn ang="0">
                    <a:pos x="545" y="995"/>
                  </a:cxn>
                  <a:cxn ang="0">
                    <a:pos x="230" y="1025"/>
                  </a:cxn>
                  <a:cxn ang="0">
                    <a:pos x="20" y="830"/>
                  </a:cxn>
                  <a:cxn ang="0">
                    <a:pos x="110" y="665"/>
                  </a:cxn>
                  <a:cxn ang="0">
                    <a:pos x="530" y="740"/>
                  </a:cxn>
                </a:cxnLst>
                <a:rect l="0" t="0" r="r" b="b"/>
                <a:pathLst>
                  <a:path w="1852" h="1052">
                    <a:moveTo>
                      <a:pt x="65" y="350"/>
                    </a:moveTo>
                    <a:cubicBezTo>
                      <a:pt x="184" y="265"/>
                      <a:pt x="303" y="180"/>
                      <a:pt x="455" y="125"/>
                    </a:cubicBezTo>
                    <a:cubicBezTo>
                      <a:pt x="607" y="70"/>
                      <a:pt x="808" y="35"/>
                      <a:pt x="980" y="20"/>
                    </a:cubicBezTo>
                    <a:cubicBezTo>
                      <a:pt x="1152" y="5"/>
                      <a:pt x="1360" y="0"/>
                      <a:pt x="1490" y="35"/>
                    </a:cubicBezTo>
                    <a:cubicBezTo>
                      <a:pt x="1620" y="70"/>
                      <a:pt x="1713" y="123"/>
                      <a:pt x="1760" y="230"/>
                    </a:cubicBezTo>
                    <a:cubicBezTo>
                      <a:pt x="1807" y="337"/>
                      <a:pt x="1852" y="563"/>
                      <a:pt x="1775" y="680"/>
                    </a:cubicBezTo>
                    <a:cubicBezTo>
                      <a:pt x="1698" y="797"/>
                      <a:pt x="1500" y="883"/>
                      <a:pt x="1295" y="935"/>
                    </a:cubicBezTo>
                    <a:cubicBezTo>
                      <a:pt x="1090" y="987"/>
                      <a:pt x="723" y="980"/>
                      <a:pt x="545" y="995"/>
                    </a:cubicBezTo>
                    <a:cubicBezTo>
                      <a:pt x="367" y="1010"/>
                      <a:pt x="317" y="1052"/>
                      <a:pt x="230" y="1025"/>
                    </a:cubicBezTo>
                    <a:cubicBezTo>
                      <a:pt x="143" y="998"/>
                      <a:pt x="40" y="890"/>
                      <a:pt x="20" y="830"/>
                    </a:cubicBezTo>
                    <a:cubicBezTo>
                      <a:pt x="0" y="770"/>
                      <a:pt x="25" y="680"/>
                      <a:pt x="110" y="665"/>
                    </a:cubicBezTo>
                    <a:cubicBezTo>
                      <a:pt x="195" y="650"/>
                      <a:pt x="362" y="695"/>
                      <a:pt x="530" y="740"/>
                    </a:cubicBezTo>
                  </a:path>
                </a:pathLst>
              </a:custGeom>
              <a:solidFill>
                <a:srgbClr val="FFD2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 rot="-661531">
                <a:off x="1041" y="1537"/>
                <a:ext cx="428" cy="256"/>
              </a:xfrm>
              <a:custGeom>
                <a:avLst/>
                <a:gdLst/>
                <a:ahLst/>
                <a:cxnLst>
                  <a:cxn ang="0">
                    <a:pos x="41" y="251"/>
                  </a:cxn>
                  <a:cxn ang="0">
                    <a:pos x="5" y="202"/>
                  </a:cxn>
                  <a:cxn ang="0">
                    <a:pos x="8" y="188"/>
                  </a:cxn>
                  <a:cxn ang="0">
                    <a:pos x="35" y="134"/>
                  </a:cxn>
                  <a:cxn ang="0">
                    <a:pos x="65" y="95"/>
                  </a:cxn>
                  <a:cxn ang="0">
                    <a:pos x="74" y="82"/>
                  </a:cxn>
                  <a:cxn ang="0">
                    <a:pos x="102" y="61"/>
                  </a:cxn>
                  <a:cxn ang="0">
                    <a:pos x="188" y="40"/>
                  </a:cxn>
                  <a:cxn ang="0">
                    <a:pos x="233" y="32"/>
                  </a:cxn>
                  <a:cxn ang="0">
                    <a:pos x="285" y="20"/>
                  </a:cxn>
                  <a:cxn ang="0">
                    <a:pos x="339" y="2"/>
                  </a:cxn>
                  <a:cxn ang="0">
                    <a:pos x="368" y="7"/>
                  </a:cxn>
                  <a:cxn ang="0">
                    <a:pos x="410" y="40"/>
                  </a:cxn>
                  <a:cxn ang="0">
                    <a:pos x="425" y="76"/>
                  </a:cxn>
                  <a:cxn ang="0">
                    <a:pos x="393" y="115"/>
                  </a:cxn>
                  <a:cxn ang="0">
                    <a:pos x="384" y="128"/>
                  </a:cxn>
                  <a:cxn ang="0">
                    <a:pos x="338" y="109"/>
                  </a:cxn>
                  <a:cxn ang="0">
                    <a:pos x="273" y="112"/>
                  </a:cxn>
                  <a:cxn ang="0">
                    <a:pos x="200" y="136"/>
                  </a:cxn>
                  <a:cxn ang="0">
                    <a:pos x="129" y="166"/>
                  </a:cxn>
                  <a:cxn ang="0">
                    <a:pos x="41" y="251"/>
                  </a:cxn>
                </a:cxnLst>
                <a:rect l="0" t="0" r="r" b="b"/>
                <a:pathLst>
                  <a:path w="428" h="257">
                    <a:moveTo>
                      <a:pt x="41" y="251"/>
                    </a:moveTo>
                    <a:cubicBezTo>
                      <a:pt x="20" y="257"/>
                      <a:pt x="10" y="212"/>
                      <a:pt x="5" y="202"/>
                    </a:cubicBezTo>
                    <a:cubicBezTo>
                      <a:pt x="0" y="192"/>
                      <a:pt x="3" y="199"/>
                      <a:pt x="8" y="188"/>
                    </a:cubicBezTo>
                    <a:cubicBezTo>
                      <a:pt x="13" y="177"/>
                      <a:pt x="26" y="149"/>
                      <a:pt x="35" y="134"/>
                    </a:cubicBezTo>
                    <a:cubicBezTo>
                      <a:pt x="44" y="119"/>
                      <a:pt x="59" y="104"/>
                      <a:pt x="65" y="95"/>
                    </a:cubicBezTo>
                    <a:cubicBezTo>
                      <a:pt x="71" y="86"/>
                      <a:pt x="68" y="88"/>
                      <a:pt x="74" y="82"/>
                    </a:cubicBezTo>
                    <a:cubicBezTo>
                      <a:pt x="80" y="76"/>
                      <a:pt x="83" y="68"/>
                      <a:pt x="102" y="61"/>
                    </a:cubicBezTo>
                    <a:cubicBezTo>
                      <a:pt x="121" y="54"/>
                      <a:pt x="166" y="45"/>
                      <a:pt x="188" y="40"/>
                    </a:cubicBezTo>
                    <a:cubicBezTo>
                      <a:pt x="210" y="35"/>
                      <a:pt x="217" y="35"/>
                      <a:pt x="233" y="32"/>
                    </a:cubicBezTo>
                    <a:cubicBezTo>
                      <a:pt x="249" y="29"/>
                      <a:pt x="267" y="25"/>
                      <a:pt x="285" y="20"/>
                    </a:cubicBezTo>
                    <a:cubicBezTo>
                      <a:pt x="303" y="15"/>
                      <a:pt x="325" y="4"/>
                      <a:pt x="339" y="2"/>
                    </a:cubicBezTo>
                    <a:cubicBezTo>
                      <a:pt x="353" y="0"/>
                      <a:pt x="356" y="1"/>
                      <a:pt x="368" y="7"/>
                    </a:cubicBezTo>
                    <a:cubicBezTo>
                      <a:pt x="380" y="13"/>
                      <a:pt x="400" y="29"/>
                      <a:pt x="410" y="40"/>
                    </a:cubicBezTo>
                    <a:cubicBezTo>
                      <a:pt x="420" y="51"/>
                      <a:pt x="428" y="64"/>
                      <a:pt x="425" y="76"/>
                    </a:cubicBezTo>
                    <a:cubicBezTo>
                      <a:pt x="422" y="88"/>
                      <a:pt x="400" y="106"/>
                      <a:pt x="393" y="115"/>
                    </a:cubicBezTo>
                    <a:cubicBezTo>
                      <a:pt x="386" y="124"/>
                      <a:pt x="393" y="129"/>
                      <a:pt x="384" y="128"/>
                    </a:cubicBezTo>
                    <a:cubicBezTo>
                      <a:pt x="375" y="127"/>
                      <a:pt x="356" y="112"/>
                      <a:pt x="338" y="109"/>
                    </a:cubicBezTo>
                    <a:cubicBezTo>
                      <a:pt x="320" y="106"/>
                      <a:pt x="296" y="107"/>
                      <a:pt x="273" y="112"/>
                    </a:cubicBezTo>
                    <a:cubicBezTo>
                      <a:pt x="250" y="117"/>
                      <a:pt x="224" y="127"/>
                      <a:pt x="200" y="136"/>
                    </a:cubicBezTo>
                    <a:cubicBezTo>
                      <a:pt x="176" y="145"/>
                      <a:pt x="155" y="147"/>
                      <a:pt x="129" y="166"/>
                    </a:cubicBezTo>
                    <a:cubicBezTo>
                      <a:pt x="103" y="185"/>
                      <a:pt x="46" y="247"/>
                      <a:pt x="41" y="251"/>
                    </a:cubicBezTo>
                    <a:close/>
                  </a:path>
                </a:pathLst>
              </a:custGeom>
              <a:solidFill>
                <a:srgbClr val="000000">
                  <a:alpha val="60001"/>
                </a:srgb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 rot="-290546">
                <a:off x="1298" y="1862"/>
                <a:ext cx="236" cy="12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3" y="81"/>
                  </a:cxn>
                  <a:cxn ang="0">
                    <a:pos x="132" y="73"/>
                  </a:cxn>
                  <a:cxn ang="0">
                    <a:pos x="171" y="0"/>
                  </a:cxn>
                </a:cxnLst>
                <a:rect l="0" t="0" r="r" b="b"/>
                <a:pathLst>
                  <a:path w="171" h="87">
                    <a:moveTo>
                      <a:pt x="0" y="36"/>
                    </a:moveTo>
                    <a:cubicBezTo>
                      <a:pt x="10" y="43"/>
                      <a:pt x="41" y="75"/>
                      <a:pt x="63" y="81"/>
                    </a:cubicBezTo>
                    <a:cubicBezTo>
                      <a:pt x="85" y="87"/>
                      <a:pt x="114" y="87"/>
                      <a:pt x="132" y="73"/>
                    </a:cubicBezTo>
                    <a:cubicBezTo>
                      <a:pt x="150" y="59"/>
                      <a:pt x="163" y="15"/>
                      <a:pt x="171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50" name="Freeform 58"/>
            <p:cNvSpPr>
              <a:spLocks/>
            </p:cNvSpPr>
            <p:nvPr/>
          </p:nvSpPr>
          <p:spPr bwMode="auto">
            <a:xfrm flipH="1">
              <a:off x="3642" y="1912"/>
              <a:ext cx="375" cy="469"/>
            </a:xfrm>
            <a:custGeom>
              <a:avLst/>
              <a:gdLst/>
              <a:ahLst/>
              <a:cxnLst>
                <a:cxn ang="0">
                  <a:pos x="287" y="75"/>
                </a:cxn>
                <a:cxn ang="0">
                  <a:pos x="264" y="196"/>
                </a:cxn>
                <a:cxn ang="0">
                  <a:pos x="293" y="222"/>
                </a:cxn>
                <a:cxn ang="0">
                  <a:pos x="260" y="258"/>
                </a:cxn>
                <a:cxn ang="0">
                  <a:pos x="197" y="342"/>
                </a:cxn>
                <a:cxn ang="0">
                  <a:pos x="129" y="325"/>
                </a:cxn>
                <a:cxn ang="0">
                  <a:pos x="95" y="300"/>
                </a:cxn>
                <a:cxn ang="0">
                  <a:pos x="59" y="273"/>
                </a:cxn>
                <a:cxn ang="0">
                  <a:pos x="12" y="308"/>
                </a:cxn>
                <a:cxn ang="0">
                  <a:pos x="35" y="351"/>
                </a:cxn>
                <a:cxn ang="0">
                  <a:pos x="98" y="369"/>
                </a:cxn>
                <a:cxn ang="0">
                  <a:pos x="47" y="399"/>
                </a:cxn>
                <a:cxn ang="0">
                  <a:pos x="1" y="446"/>
                </a:cxn>
                <a:cxn ang="0">
                  <a:pos x="41" y="460"/>
                </a:cxn>
                <a:cxn ang="0">
                  <a:pos x="99" y="427"/>
                </a:cxn>
                <a:cxn ang="0">
                  <a:pos x="121" y="409"/>
                </a:cxn>
                <a:cxn ang="0">
                  <a:pos x="68" y="460"/>
                </a:cxn>
                <a:cxn ang="0">
                  <a:pos x="44" y="493"/>
                </a:cxn>
                <a:cxn ang="0">
                  <a:pos x="47" y="510"/>
                </a:cxn>
                <a:cxn ang="0">
                  <a:pos x="92" y="519"/>
                </a:cxn>
                <a:cxn ang="0">
                  <a:pos x="121" y="493"/>
                </a:cxn>
                <a:cxn ang="0">
                  <a:pos x="144" y="471"/>
                </a:cxn>
                <a:cxn ang="0">
                  <a:pos x="166" y="453"/>
                </a:cxn>
                <a:cxn ang="0">
                  <a:pos x="102" y="507"/>
                </a:cxn>
                <a:cxn ang="0">
                  <a:pos x="92" y="549"/>
                </a:cxn>
                <a:cxn ang="0">
                  <a:pos x="120" y="564"/>
                </a:cxn>
                <a:cxn ang="0">
                  <a:pos x="150" y="561"/>
                </a:cxn>
                <a:cxn ang="0">
                  <a:pos x="207" y="484"/>
                </a:cxn>
                <a:cxn ang="0">
                  <a:pos x="223" y="459"/>
                </a:cxn>
                <a:cxn ang="0">
                  <a:pos x="199" y="492"/>
                </a:cxn>
                <a:cxn ang="0">
                  <a:pos x="175" y="537"/>
                </a:cxn>
                <a:cxn ang="0">
                  <a:pos x="204" y="546"/>
                </a:cxn>
                <a:cxn ang="0">
                  <a:pos x="236" y="524"/>
                </a:cxn>
                <a:cxn ang="0">
                  <a:pos x="300" y="383"/>
                </a:cxn>
                <a:cxn ang="0">
                  <a:pos x="410" y="255"/>
                </a:cxn>
                <a:cxn ang="0">
                  <a:pos x="362" y="30"/>
                </a:cxn>
                <a:cxn ang="0">
                  <a:pos x="287" y="75"/>
                </a:cxn>
              </a:cxnLst>
              <a:rect l="0" t="0" r="r" b="b"/>
              <a:pathLst>
                <a:path w="420" h="574">
                  <a:moveTo>
                    <a:pt x="287" y="75"/>
                  </a:moveTo>
                  <a:cubicBezTo>
                    <a:pt x="284" y="95"/>
                    <a:pt x="263" y="172"/>
                    <a:pt x="264" y="196"/>
                  </a:cubicBezTo>
                  <a:cubicBezTo>
                    <a:pt x="265" y="220"/>
                    <a:pt x="294" y="212"/>
                    <a:pt x="293" y="222"/>
                  </a:cubicBezTo>
                  <a:cubicBezTo>
                    <a:pt x="292" y="232"/>
                    <a:pt x="276" y="238"/>
                    <a:pt x="260" y="258"/>
                  </a:cubicBezTo>
                  <a:cubicBezTo>
                    <a:pt x="244" y="278"/>
                    <a:pt x="219" y="331"/>
                    <a:pt x="197" y="342"/>
                  </a:cubicBezTo>
                  <a:cubicBezTo>
                    <a:pt x="175" y="353"/>
                    <a:pt x="146" y="332"/>
                    <a:pt x="129" y="325"/>
                  </a:cubicBezTo>
                  <a:cubicBezTo>
                    <a:pt x="112" y="318"/>
                    <a:pt x="107" y="309"/>
                    <a:pt x="95" y="300"/>
                  </a:cubicBezTo>
                  <a:cubicBezTo>
                    <a:pt x="83" y="291"/>
                    <a:pt x="73" y="272"/>
                    <a:pt x="59" y="273"/>
                  </a:cubicBezTo>
                  <a:cubicBezTo>
                    <a:pt x="45" y="274"/>
                    <a:pt x="16" y="295"/>
                    <a:pt x="12" y="308"/>
                  </a:cubicBezTo>
                  <a:cubicBezTo>
                    <a:pt x="8" y="321"/>
                    <a:pt x="21" y="341"/>
                    <a:pt x="35" y="351"/>
                  </a:cubicBezTo>
                  <a:cubicBezTo>
                    <a:pt x="49" y="361"/>
                    <a:pt x="96" y="361"/>
                    <a:pt x="98" y="369"/>
                  </a:cubicBezTo>
                  <a:cubicBezTo>
                    <a:pt x="100" y="377"/>
                    <a:pt x="63" y="386"/>
                    <a:pt x="47" y="399"/>
                  </a:cubicBezTo>
                  <a:cubicBezTo>
                    <a:pt x="31" y="412"/>
                    <a:pt x="2" y="436"/>
                    <a:pt x="1" y="446"/>
                  </a:cubicBezTo>
                  <a:cubicBezTo>
                    <a:pt x="0" y="456"/>
                    <a:pt x="25" y="463"/>
                    <a:pt x="41" y="460"/>
                  </a:cubicBezTo>
                  <a:cubicBezTo>
                    <a:pt x="57" y="457"/>
                    <a:pt x="86" y="435"/>
                    <a:pt x="99" y="427"/>
                  </a:cubicBezTo>
                  <a:cubicBezTo>
                    <a:pt x="112" y="419"/>
                    <a:pt x="127" y="403"/>
                    <a:pt x="121" y="409"/>
                  </a:cubicBezTo>
                  <a:cubicBezTo>
                    <a:pt x="116" y="415"/>
                    <a:pt x="80" y="446"/>
                    <a:pt x="68" y="460"/>
                  </a:cubicBezTo>
                  <a:cubicBezTo>
                    <a:pt x="56" y="474"/>
                    <a:pt x="48" y="485"/>
                    <a:pt x="44" y="493"/>
                  </a:cubicBezTo>
                  <a:cubicBezTo>
                    <a:pt x="40" y="501"/>
                    <a:pt x="39" y="506"/>
                    <a:pt x="47" y="510"/>
                  </a:cubicBezTo>
                  <a:cubicBezTo>
                    <a:pt x="55" y="514"/>
                    <a:pt x="80" y="522"/>
                    <a:pt x="92" y="519"/>
                  </a:cubicBezTo>
                  <a:cubicBezTo>
                    <a:pt x="104" y="516"/>
                    <a:pt x="112" y="500"/>
                    <a:pt x="121" y="493"/>
                  </a:cubicBezTo>
                  <a:cubicBezTo>
                    <a:pt x="131" y="485"/>
                    <a:pt x="137" y="477"/>
                    <a:pt x="144" y="471"/>
                  </a:cubicBezTo>
                  <a:cubicBezTo>
                    <a:pt x="151" y="465"/>
                    <a:pt x="173" y="447"/>
                    <a:pt x="166" y="453"/>
                  </a:cubicBezTo>
                  <a:cubicBezTo>
                    <a:pt x="158" y="459"/>
                    <a:pt x="114" y="491"/>
                    <a:pt x="102" y="507"/>
                  </a:cubicBezTo>
                  <a:cubicBezTo>
                    <a:pt x="90" y="523"/>
                    <a:pt x="89" y="540"/>
                    <a:pt x="92" y="549"/>
                  </a:cubicBezTo>
                  <a:cubicBezTo>
                    <a:pt x="95" y="558"/>
                    <a:pt x="110" y="562"/>
                    <a:pt x="120" y="564"/>
                  </a:cubicBezTo>
                  <a:cubicBezTo>
                    <a:pt x="130" y="566"/>
                    <a:pt x="136" y="574"/>
                    <a:pt x="150" y="561"/>
                  </a:cubicBezTo>
                  <a:cubicBezTo>
                    <a:pt x="164" y="548"/>
                    <a:pt x="195" y="501"/>
                    <a:pt x="207" y="484"/>
                  </a:cubicBezTo>
                  <a:cubicBezTo>
                    <a:pt x="219" y="467"/>
                    <a:pt x="224" y="458"/>
                    <a:pt x="223" y="459"/>
                  </a:cubicBezTo>
                  <a:cubicBezTo>
                    <a:pt x="223" y="460"/>
                    <a:pt x="206" y="480"/>
                    <a:pt x="199" y="492"/>
                  </a:cubicBezTo>
                  <a:cubicBezTo>
                    <a:pt x="192" y="504"/>
                    <a:pt x="174" y="528"/>
                    <a:pt x="175" y="537"/>
                  </a:cubicBezTo>
                  <a:cubicBezTo>
                    <a:pt x="175" y="545"/>
                    <a:pt x="195" y="548"/>
                    <a:pt x="204" y="546"/>
                  </a:cubicBezTo>
                  <a:cubicBezTo>
                    <a:pt x="214" y="544"/>
                    <a:pt x="220" y="552"/>
                    <a:pt x="236" y="524"/>
                  </a:cubicBezTo>
                  <a:cubicBezTo>
                    <a:pt x="251" y="497"/>
                    <a:pt x="271" y="428"/>
                    <a:pt x="300" y="383"/>
                  </a:cubicBezTo>
                  <a:cubicBezTo>
                    <a:pt x="329" y="338"/>
                    <a:pt x="400" y="314"/>
                    <a:pt x="410" y="255"/>
                  </a:cubicBezTo>
                  <a:cubicBezTo>
                    <a:pt x="420" y="196"/>
                    <a:pt x="382" y="60"/>
                    <a:pt x="362" y="30"/>
                  </a:cubicBezTo>
                  <a:cubicBezTo>
                    <a:pt x="342" y="0"/>
                    <a:pt x="287" y="75"/>
                    <a:pt x="287" y="75"/>
                  </a:cubicBezTo>
                  <a:close/>
                </a:path>
              </a:pathLst>
            </a:custGeom>
            <a:solidFill>
              <a:srgbClr val="FFD2B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3764" y="1824"/>
              <a:ext cx="128" cy="260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44" y="28"/>
                </a:cxn>
                <a:cxn ang="0">
                  <a:pos x="12" y="69"/>
                </a:cxn>
                <a:cxn ang="0">
                  <a:pos x="0" y="139"/>
                </a:cxn>
                <a:cxn ang="0">
                  <a:pos x="13" y="193"/>
                </a:cxn>
                <a:cxn ang="0">
                  <a:pos x="29" y="200"/>
                </a:cxn>
                <a:cxn ang="0">
                  <a:pos x="53" y="184"/>
                </a:cxn>
                <a:cxn ang="0">
                  <a:pos x="30" y="144"/>
                </a:cxn>
                <a:cxn ang="0">
                  <a:pos x="43" y="85"/>
                </a:cxn>
                <a:cxn ang="0">
                  <a:pos x="84" y="19"/>
                </a:cxn>
                <a:cxn ang="0">
                  <a:pos x="58" y="1"/>
                </a:cxn>
              </a:cxnLst>
              <a:rect l="0" t="0" r="r" b="b"/>
              <a:pathLst>
                <a:path w="86" h="203">
                  <a:moveTo>
                    <a:pt x="58" y="1"/>
                  </a:moveTo>
                  <a:cubicBezTo>
                    <a:pt x="51" y="2"/>
                    <a:pt x="52" y="17"/>
                    <a:pt x="44" y="28"/>
                  </a:cubicBezTo>
                  <a:cubicBezTo>
                    <a:pt x="36" y="39"/>
                    <a:pt x="19" y="50"/>
                    <a:pt x="12" y="69"/>
                  </a:cubicBezTo>
                  <a:cubicBezTo>
                    <a:pt x="5" y="87"/>
                    <a:pt x="1" y="118"/>
                    <a:pt x="0" y="139"/>
                  </a:cubicBezTo>
                  <a:cubicBezTo>
                    <a:pt x="1" y="160"/>
                    <a:pt x="8" y="183"/>
                    <a:pt x="13" y="193"/>
                  </a:cubicBezTo>
                  <a:cubicBezTo>
                    <a:pt x="18" y="203"/>
                    <a:pt x="22" y="201"/>
                    <a:pt x="29" y="200"/>
                  </a:cubicBezTo>
                  <a:cubicBezTo>
                    <a:pt x="35" y="198"/>
                    <a:pt x="52" y="193"/>
                    <a:pt x="53" y="184"/>
                  </a:cubicBezTo>
                  <a:cubicBezTo>
                    <a:pt x="53" y="174"/>
                    <a:pt x="31" y="160"/>
                    <a:pt x="30" y="144"/>
                  </a:cubicBezTo>
                  <a:cubicBezTo>
                    <a:pt x="28" y="127"/>
                    <a:pt x="34" y="105"/>
                    <a:pt x="43" y="85"/>
                  </a:cubicBezTo>
                  <a:cubicBezTo>
                    <a:pt x="53" y="64"/>
                    <a:pt x="82" y="33"/>
                    <a:pt x="84" y="19"/>
                  </a:cubicBezTo>
                  <a:cubicBezTo>
                    <a:pt x="86" y="5"/>
                    <a:pt x="65" y="0"/>
                    <a:pt x="58" y="1"/>
                  </a:cubicBezTo>
                  <a:close/>
                </a:path>
              </a:pathLst>
            </a:custGeom>
            <a:solidFill>
              <a:srgbClr val="3333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2" name="Oval 60"/>
            <p:cNvSpPr>
              <a:spLocks noChangeArrowheads="1"/>
            </p:cNvSpPr>
            <p:nvPr/>
          </p:nvSpPr>
          <p:spPr bwMode="auto">
            <a:xfrm flipH="1">
              <a:off x="3775" y="2040"/>
              <a:ext cx="41" cy="39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 rot="1466637">
              <a:off x="3816" y="1793"/>
              <a:ext cx="187" cy="175"/>
            </a:xfrm>
            <a:custGeom>
              <a:avLst/>
              <a:gdLst/>
              <a:ahLst/>
              <a:cxnLst>
                <a:cxn ang="0">
                  <a:pos x="35" y="273"/>
                </a:cxn>
                <a:cxn ang="0">
                  <a:pos x="118" y="108"/>
                </a:cxn>
                <a:cxn ang="0">
                  <a:pos x="268" y="70"/>
                </a:cxn>
                <a:cxn ang="0">
                  <a:pos x="890" y="528"/>
                </a:cxn>
                <a:cxn ang="0">
                  <a:pos x="845" y="888"/>
                </a:cxn>
                <a:cxn ang="0">
                  <a:pos x="845" y="603"/>
                </a:cxn>
                <a:cxn ang="0">
                  <a:pos x="755" y="513"/>
                </a:cxn>
                <a:cxn ang="0">
                  <a:pos x="575" y="588"/>
                </a:cxn>
                <a:cxn ang="0">
                  <a:pos x="485" y="783"/>
                </a:cxn>
                <a:cxn ang="0">
                  <a:pos x="328" y="880"/>
                </a:cxn>
                <a:cxn ang="0">
                  <a:pos x="35" y="273"/>
                </a:cxn>
              </a:cxnLst>
              <a:rect l="0" t="0" r="r" b="b"/>
              <a:pathLst>
                <a:path w="986" h="964">
                  <a:moveTo>
                    <a:pt x="35" y="273"/>
                  </a:moveTo>
                  <a:cubicBezTo>
                    <a:pt x="0" y="144"/>
                    <a:pt x="79" y="142"/>
                    <a:pt x="118" y="108"/>
                  </a:cubicBezTo>
                  <a:cubicBezTo>
                    <a:pt x="157" y="74"/>
                    <a:pt x="139" y="0"/>
                    <a:pt x="268" y="70"/>
                  </a:cubicBezTo>
                  <a:cubicBezTo>
                    <a:pt x="397" y="140"/>
                    <a:pt x="794" y="392"/>
                    <a:pt x="890" y="528"/>
                  </a:cubicBezTo>
                  <a:cubicBezTo>
                    <a:pt x="986" y="664"/>
                    <a:pt x="852" y="876"/>
                    <a:pt x="845" y="888"/>
                  </a:cubicBezTo>
                  <a:cubicBezTo>
                    <a:pt x="838" y="900"/>
                    <a:pt x="860" y="665"/>
                    <a:pt x="845" y="603"/>
                  </a:cubicBezTo>
                  <a:cubicBezTo>
                    <a:pt x="830" y="541"/>
                    <a:pt x="800" y="516"/>
                    <a:pt x="755" y="513"/>
                  </a:cubicBezTo>
                  <a:cubicBezTo>
                    <a:pt x="710" y="510"/>
                    <a:pt x="620" y="543"/>
                    <a:pt x="575" y="588"/>
                  </a:cubicBezTo>
                  <a:cubicBezTo>
                    <a:pt x="530" y="633"/>
                    <a:pt x="526" y="734"/>
                    <a:pt x="485" y="783"/>
                  </a:cubicBezTo>
                  <a:cubicBezTo>
                    <a:pt x="444" y="832"/>
                    <a:pt x="405" y="964"/>
                    <a:pt x="328" y="880"/>
                  </a:cubicBezTo>
                  <a:cubicBezTo>
                    <a:pt x="251" y="796"/>
                    <a:pt x="70" y="402"/>
                    <a:pt x="35" y="2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323792" y="2969845"/>
            <a:ext cx="3760787" cy="2025765"/>
            <a:chOff x="3869" y="2103"/>
            <a:chExt cx="978" cy="1201"/>
          </a:xfrm>
        </p:grpSpPr>
        <p:sp>
          <p:nvSpPr>
            <p:cNvPr id="90" name="Oval 3"/>
            <p:cNvSpPr>
              <a:spLocks noChangeArrowheads="1"/>
            </p:cNvSpPr>
            <p:nvPr/>
          </p:nvSpPr>
          <p:spPr bwMode="auto">
            <a:xfrm>
              <a:off x="3869" y="2163"/>
              <a:ext cx="978" cy="1141"/>
            </a:xfrm>
            <a:prstGeom prst="ellipse">
              <a:avLst/>
            </a:prstGeom>
            <a:gradFill rotWithShape="0">
              <a:gsLst>
                <a:gs pos="0">
                  <a:srgbClr val="EEE800"/>
                </a:gs>
                <a:gs pos="100000">
                  <a:srgbClr val="EEE800">
                    <a:gamma/>
                    <a:shade val="7451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grpSp>
          <p:nvGrpSpPr>
            <p:cNvPr id="140294" name="Group 4"/>
            <p:cNvGrpSpPr>
              <a:grpSpLocks/>
            </p:cNvGrpSpPr>
            <p:nvPr/>
          </p:nvGrpSpPr>
          <p:grpSpPr bwMode="auto">
            <a:xfrm>
              <a:off x="4110" y="2103"/>
              <a:ext cx="255" cy="434"/>
              <a:chOff x="7711" y="7769"/>
              <a:chExt cx="2123" cy="3803"/>
            </a:xfrm>
          </p:grpSpPr>
          <p:sp>
            <p:nvSpPr>
              <p:cNvPr id="92" name="Oval 5"/>
              <p:cNvSpPr>
                <a:spLocks noChangeArrowheads="1"/>
              </p:cNvSpPr>
              <p:nvPr/>
            </p:nvSpPr>
            <p:spPr bwMode="auto">
              <a:xfrm>
                <a:off x="7712" y="7769"/>
                <a:ext cx="2121" cy="2873"/>
              </a:xfrm>
              <a:prstGeom prst="ellipse">
                <a:avLst/>
              </a:prstGeom>
              <a:gradFill rotWithShape="0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93" name="AutoShape 6"/>
              <p:cNvSpPr>
                <a:spLocks noChangeArrowheads="1"/>
              </p:cNvSpPr>
              <p:nvPr/>
            </p:nvSpPr>
            <p:spPr bwMode="auto">
              <a:xfrm>
                <a:off x="8530" y="11264"/>
                <a:ext cx="502" cy="32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grpSp>
            <p:nvGrpSpPr>
              <p:cNvPr id="140297" name="Group 7"/>
              <p:cNvGrpSpPr>
                <a:grpSpLocks/>
              </p:cNvGrpSpPr>
              <p:nvPr/>
            </p:nvGrpSpPr>
            <p:grpSpPr bwMode="auto">
              <a:xfrm>
                <a:off x="8339" y="10512"/>
                <a:ext cx="845" cy="751"/>
                <a:chOff x="6118" y="3857"/>
                <a:chExt cx="1008" cy="1120"/>
              </a:xfrm>
            </p:grpSpPr>
            <p:sp>
              <p:nvSpPr>
                <p:cNvPr id="95" name="Freeform 8"/>
                <p:cNvSpPr>
                  <a:spLocks/>
                </p:cNvSpPr>
                <p:nvPr/>
              </p:nvSpPr>
              <p:spPr bwMode="auto">
                <a:xfrm>
                  <a:off x="6120" y="3865"/>
                  <a:ext cx="1005" cy="1113"/>
                </a:xfrm>
                <a:custGeom>
                  <a:avLst/>
                  <a:gdLst/>
                  <a:ahLst/>
                  <a:cxnLst>
                    <a:cxn ang="0">
                      <a:pos x="112" y="1120"/>
                    </a:cxn>
                    <a:cxn ang="0">
                      <a:pos x="0" y="1008"/>
                    </a:cxn>
                    <a:cxn ang="0">
                      <a:pos x="112" y="896"/>
                    </a:cxn>
                    <a:cxn ang="0">
                      <a:pos x="0" y="784"/>
                    </a:cxn>
                    <a:cxn ang="0">
                      <a:pos x="112" y="672"/>
                    </a:cxn>
                    <a:cxn ang="0">
                      <a:pos x="0" y="560"/>
                    </a:cxn>
                    <a:cxn ang="0">
                      <a:pos x="112" y="448"/>
                    </a:cxn>
                    <a:cxn ang="0">
                      <a:pos x="0" y="336"/>
                    </a:cxn>
                    <a:cxn ang="0">
                      <a:pos x="112" y="224"/>
                    </a:cxn>
                    <a:cxn ang="0">
                      <a:pos x="0" y="112"/>
                    </a:cxn>
                    <a:cxn ang="0">
                      <a:pos x="112" y="0"/>
                    </a:cxn>
                    <a:cxn ang="0">
                      <a:pos x="896" y="0"/>
                    </a:cxn>
                    <a:cxn ang="0">
                      <a:pos x="1008" y="112"/>
                    </a:cxn>
                    <a:cxn ang="0">
                      <a:pos x="896" y="224"/>
                    </a:cxn>
                    <a:cxn ang="0">
                      <a:pos x="1008" y="336"/>
                    </a:cxn>
                    <a:cxn ang="0">
                      <a:pos x="896" y="448"/>
                    </a:cxn>
                    <a:cxn ang="0">
                      <a:pos x="1008" y="560"/>
                    </a:cxn>
                    <a:cxn ang="0">
                      <a:pos x="896" y="672"/>
                    </a:cxn>
                    <a:cxn ang="0">
                      <a:pos x="1008" y="784"/>
                    </a:cxn>
                    <a:cxn ang="0">
                      <a:pos x="896" y="896"/>
                    </a:cxn>
                    <a:cxn ang="0">
                      <a:pos x="1008" y="1008"/>
                    </a:cxn>
                    <a:cxn ang="0">
                      <a:pos x="896" y="1120"/>
                    </a:cxn>
                    <a:cxn ang="0">
                      <a:pos x="112" y="1120"/>
                    </a:cxn>
                  </a:cxnLst>
                  <a:rect l="0" t="0" r="r" b="b"/>
                  <a:pathLst>
                    <a:path w="1008" h="1120">
                      <a:moveTo>
                        <a:pt x="112" y="1120"/>
                      </a:moveTo>
                      <a:lnTo>
                        <a:pt x="0" y="1008"/>
                      </a:lnTo>
                      <a:lnTo>
                        <a:pt x="112" y="896"/>
                      </a:lnTo>
                      <a:lnTo>
                        <a:pt x="0" y="784"/>
                      </a:lnTo>
                      <a:lnTo>
                        <a:pt x="112" y="672"/>
                      </a:lnTo>
                      <a:lnTo>
                        <a:pt x="0" y="560"/>
                      </a:lnTo>
                      <a:lnTo>
                        <a:pt x="112" y="448"/>
                      </a:lnTo>
                      <a:lnTo>
                        <a:pt x="0" y="336"/>
                      </a:lnTo>
                      <a:lnTo>
                        <a:pt x="112" y="224"/>
                      </a:lnTo>
                      <a:lnTo>
                        <a:pt x="0" y="112"/>
                      </a:lnTo>
                      <a:lnTo>
                        <a:pt x="112" y="0"/>
                      </a:lnTo>
                      <a:lnTo>
                        <a:pt x="896" y="0"/>
                      </a:lnTo>
                      <a:lnTo>
                        <a:pt x="1008" y="112"/>
                      </a:lnTo>
                      <a:lnTo>
                        <a:pt x="896" y="224"/>
                      </a:lnTo>
                      <a:lnTo>
                        <a:pt x="1008" y="336"/>
                      </a:lnTo>
                      <a:lnTo>
                        <a:pt x="896" y="448"/>
                      </a:lnTo>
                      <a:lnTo>
                        <a:pt x="1008" y="560"/>
                      </a:lnTo>
                      <a:lnTo>
                        <a:pt x="896" y="672"/>
                      </a:lnTo>
                      <a:lnTo>
                        <a:pt x="1008" y="784"/>
                      </a:lnTo>
                      <a:lnTo>
                        <a:pt x="896" y="896"/>
                      </a:lnTo>
                      <a:lnTo>
                        <a:pt x="1008" y="1008"/>
                      </a:lnTo>
                      <a:lnTo>
                        <a:pt x="896" y="1120"/>
                      </a:lnTo>
                      <a:lnTo>
                        <a:pt x="112" y="11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3175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6231" y="4869"/>
                  <a:ext cx="894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7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120" y="4759"/>
                  <a:ext cx="898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231" y="4641"/>
                  <a:ext cx="894" cy="1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6120" y="4531"/>
                  <a:ext cx="898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6231" y="4422"/>
                  <a:ext cx="894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6120" y="4312"/>
                  <a:ext cx="898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6231" y="4202"/>
                  <a:ext cx="894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6120" y="4093"/>
                  <a:ext cx="898" cy="1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6231" y="3983"/>
                  <a:ext cx="894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157" y="3865"/>
                  <a:ext cx="886" cy="1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846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5255 L -1.66667E-6 2.96296E-6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sz="2800" b="1" dirty="0" smtClean="0"/>
              <a:t>Estrategias nacionales de desarrollo   </a:t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09.- 10. 03.2016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Foro Honduras</a:t>
            </a:r>
            <a:endParaRPr lang="es-ES" dirty="0"/>
          </a:p>
        </p:txBody>
      </p:sp>
      <p:sp>
        <p:nvSpPr>
          <p:cNvPr id="13" name="Marcador de contenido 1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pPr marL="0" indent="0">
              <a:buNone/>
            </a:pPr>
            <a:r>
              <a:rPr lang="es-ES" sz="2800" b="1" dirty="0" smtClean="0"/>
              <a:t>Políticas de desarrollo de competencias</a:t>
            </a:r>
          </a:p>
          <a:p>
            <a:pPr marL="0" indent="0">
              <a:buNone/>
            </a:pPr>
            <a:r>
              <a:rPr lang="es-ES" sz="2400" b="1" dirty="0" smtClean="0"/>
              <a:t>. Reactivas (ante la demanda)</a:t>
            </a:r>
          </a:p>
          <a:p>
            <a:pPr marL="0" indent="0">
              <a:buNone/>
            </a:pPr>
            <a:r>
              <a:rPr lang="es-ES" sz="2400" b="1" dirty="0" smtClean="0"/>
              <a:t>. Paliativas (ante choques)</a:t>
            </a:r>
          </a:p>
          <a:p>
            <a:pPr marL="0" indent="0">
              <a:buNone/>
            </a:pPr>
            <a:r>
              <a:rPr lang="es-ES" sz="2400" b="1" dirty="0" smtClean="0"/>
              <a:t>. Estratégicas (de desarrollo)</a:t>
            </a:r>
          </a:p>
          <a:p>
            <a:pPr marL="0" indent="0">
              <a:buNone/>
            </a:pPr>
            <a:r>
              <a:rPr lang="es-ES" sz="2400" b="1" dirty="0" smtClean="0"/>
              <a:t>. Prospectivas (demanda futura de competencias)</a:t>
            </a:r>
          </a:p>
          <a:p>
            <a:pPr marL="0" indent="0">
              <a:buNone/>
            </a:pPr>
            <a:r>
              <a:rPr lang="es-ES" sz="2400" b="1" dirty="0" smtClean="0"/>
              <a:t>. Coordinadas (mayor eficacia)</a:t>
            </a:r>
          </a:p>
          <a:p>
            <a:pPr marL="0" indent="0">
              <a:buNone/>
            </a:pPr>
            <a:r>
              <a:rPr lang="es-ES" sz="2400" b="1" dirty="0" smtClean="0"/>
              <a:t>. Atención a grupos específicos (inclusión social)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327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46467"/>
            <a:ext cx="9144000" cy="94932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Brújula de competencias: ¿Qué tipo de competencias y qué modalidad de formación?</a:t>
            </a:r>
            <a:b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/>
              <a:t> 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4253"/>
              </p:ext>
            </p:extLst>
          </p:nvPr>
        </p:nvGraphicFramePr>
        <p:xfrm>
          <a:off x="0" y="1895792"/>
          <a:ext cx="9144000" cy="519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Diapositiva" r:id="rId4" imgW="3812552" imgH="2860197" progId="PowerPoint.Slide.8">
                  <p:embed/>
                </p:oleObj>
              </mc:Choice>
              <mc:Fallback>
                <p:oleObj name="Diapositiva" r:id="rId4" imgW="3812552" imgH="28601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95792"/>
                        <a:ext cx="9144000" cy="519232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508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342000" y="2374121"/>
            <a:ext cx="2016125" cy="1630944"/>
          </a:xfrm>
          <a:prstGeom prst="rect">
            <a:avLst/>
          </a:prstGeom>
          <a:solidFill>
            <a:srgbClr val="00B0F0"/>
          </a:solidFill>
          <a:ln w="28575">
            <a:solidFill>
              <a:srgbClr val="00050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b="1">
                <a:solidFill>
                  <a:srgbClr val="000508"/>
                </a:solidFill>
                <a:latin typeface="Arial" panose="020B0604020202020204" pitchFamily="34" charset="0"/>
              </a:rPr>
              <a:t>Competitividad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183902" y="5179144"/>
            <a:ext cx="2332320" cy="16788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050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 b="1" dirty="0">
              <a:solidFill>
                <a:srgbClr val="000508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b="1" dirty="0">
                <a:solidFill>
                  <a:srgbClr val="000508"/>
                </a:solidFill>
                <a:latin typeface="Arial" panose="020B0604020202020204" pitchFamily="34" charset="0"/>
              </a:rPr>
              <a:t>Realización 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b="1" dirty="0">
                <a:solidFill>
                  <a:srgbClr val="000508"/>
                </a:solidFill>
                <a:latin typeface="Arial" panose="020B0604020202020204" pitchFamily="34" charset="0"/>
              </a:rPr>
              <a:t>desarrollo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b="1" dirty="0">
                <a:solidFill>
                  <a:srgbClr val="000508"/>
                </a:solidFill>
                <a:latin typeface="Arial" panose="020B0604020202020204" pitchFamily="34" charset="0"/>
              </a:rPr>
              <a:t>personal</a:t>
            </a:r>
            <a:endParaRPr lang="es-ES" altLang="es-ES" sz="1600" dirty="0">
              <a:solidFill>
                <a:srgbClr val="000508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 b="1" dirty="0">
              <a:solidFill>
                <a:srgbClr val="000508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 dirty="0">
              <a:solidFill>
                <a:srgbClr val="000508"/>
              </a:solidFill>
              <a:latin typeface="Arial" panose="020B0604020202020204" pitchFamily="34" charset="0"/>
            </a:endParaRPr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6928750" y="5179145"/>
            <a:ext cx="1873250" cy="16788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50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b="1">
                <a:solidFill>
                  <a:srgbClr val="000508"/>
                </a:solidFill>
                <a:latin typeface="Arial" panose="020B0604020202020204" pitchFamily="34" charset="0"/>
              </a:rPr>
              <a:t>Innovación</a:t>
            </a: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6632046" y="2382637"/>
            <a:ext cx="1871663" cy="1533654"/>
          </a:xfrm>
          <a:prstGeom prst="rect">
            <a:avLst/>
          </a:prstGeom>
          <a:solidFill>
            <a:srgbClr val="FFFF00"/>
          </a:solidFill>
          <a:ln w="28575">
            <a:solidFill>
              <a:srgbClr val="00050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b="1">
                <a:solidFill>
                  <a:srgbClr val="000508"/>
                </a:solidFill>
                <a:latin typeface="Arial" panose="020B0604020202020204" pitchFamily="34" charset="0"/>
              </a:rPr>
              <a:t>Empleabilidad</a:t>
            </a:r>
            <a:endParaRPr lang="es-ES" altLang="es-ES" sz="1600">
              <a:solidFill>
                <a:srgbClr val="00050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 animBg="1"/>
      <p:bldP spid="346118" grpId="0" animBg="1"/>
      <p:bldP spid="346119" grpId="0" animBg="1"/>
      <p:bldP spid="346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rtb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4337050" cy="5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42274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s-ES" sz="2800" dirty="0" smtClean="0">
                <a:latin typeface="Impact" panose="020B0806030902050204" pitchFamily="34" charset="0"/>
              </a:rPr>
              <a:t>Formación profesional dual</a:t>
            </a:r>
          </a:p>
          <a:p>
            <a:r>
              <a:rPr lang="de-DE" altLang="es-ES" sz="2800" dirty="0">
                <a:latin typeface="Impact" panose="020B0806030902050204" pitchFamily="34" charset="0"/>
              </a:rPr>
              <a:t>e</a:t>
            </a:r>
            <a:r>
              <a:rPr lang="de-DE" altLang="es-ES" sz="2800" dirty="0" smtClean="0">
                <a:latin typeface="Impact" panose="020B0806030902050204" pitchFamily="34" charset="0"/>
              </a:rPr>
              <a:t>n Alemania</a:t>
            </a:r>
            <a:endParaRPr lang="de-DE" altLang="es-ES" sz="2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0747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4"/>
          <p:cNvSpPr>
            <a:spLocks noChangeArrowheads="1"/>
          </p:cNvSpPr>
          <p:nvPr/>
        </p:nvSpPr>
        <p:spPr bwMode="auto">
          <a:xfrm>
            <a:off x="1042988" y="260350"/>
            <a:ext cx="6481762" cy="1800225"/>
          </a:xfrm>
          <a:prstGeom prst="flowChartExtract">
            <a:avLst/>
          </a:prstGeom>
          <a:solidFill>
            <a:srgbClr val="00B0F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 smtClean="0">
              <a:solidFill>
                <a:srgbClr val="FFFFFF"/>
              </a:solidFill>
            </a:endParaRPr>
          </a:p>
        </p:txBody>
      </p:sp>
      <p:sp>
        <p:nvSpPr>
          <p:cNvPr id="146435" name="Line 10"/>
          <p:cNvSpPr>
            <a:spLocks noChangeShapeType="1"/>
          </p:cNvSpPr>
          <p:nvPr/>
        </p:nvSpPr>
        <p:spPr bwMode="auto">
          <a:xfrm flipH="1">
            <a:off x="3851275" y="260350"/>
            <a:ext cx="360363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46436" name="Line 11"/>
          <p:cNvSpPr>
            <a:spLocks noChangeShapeType="1"/>
          </p:cNvSpPr>
          <p:nvPr/>
        </p:nvSpPr>
        <p:spPr bwMode="auto">
          <a:xfrm flipH="1">
            <a:off x="2987675" y="260350"/>
            <a:ext cx="1223963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46437" name="Line 12"/>
          <p:cNvSpPr>
            <a:spLocks noChangeShapeType="1"/>
          </p:cNvSpPr>
          <p:nvPr/>
        </p:nvSpPr>
        <p:spPr bwMode="auto">
          <a:xfrm flipH="1">
            <a:off x="2051050" y="260350"/>
            <a:ext cx="2160588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46438" name="Line 13"/>
          <p:cNvSpPr>
            <a:spLocks noChangeShapeType="1"/>
          </p:cNvSpPr>
          <p:nvPr/>
        </p:nvSpPr>
        <p:spPr bwMode="auto">
          <a:xfrm>
            <a:off x="4284663" y="260350"/>
            <a:ext cx="792162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46439" name="Line 14"/>
          <p:cNvSpPr>
            <a:spLocks noChangeShapeType="1"/>
          </p:cNvSpPr>
          <p:nvPr/>
        </p:nvSpPr>
        <p:spPr bwMode="auto">
          <a:xfrm>
            <a:off x="4356100" y="333375"/>
            <a:ext cx="1655763" cy="172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46440" name="Rectangle 6"/>
          <p:cNvSpPr>
            <a:spLocks noChangeArrowheads="1"/>
          </p:cNvSpPr>
          <p:nvPr/>
        </p:nvSpPr>
        <p:spPr bwMode="auto">
          <a:xfrm>
            <a:off x="1042988" y="2230438"/>
            <a:ext cx="6553200" cy="64770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Sistema educativo en Alemania</a:t>
            </a:r>
          </a:p>
        </p:txBody>
      </p:sp>
      <p:grpSp>
        <p:nvGrpSpPr>
          <p:cNvPr id="146441" name="Group 16"/>
          <p:cNvGrpSpPr>
            <a:grpSpLocks/>
          </p:cNvGrpSpPr>
          <p:nvPr/>
        </p:nvGrpSpPr>
        <p:grpSpPr bwMode="auto">
          <a:xfrm>
            <a:off x="1028700" y="3068638"/>
            <a:ext cx="1311275" cy="3527425"/>
            <a:chOff x="648" y="1888"/>
            <a:chExt cx="826" cy="2222"/>
          </a:xfrm>
        </p:grpSpPr>
        <p:sp>
          <p:nvSpPr>
            <p:cNvPr id="146452" name="Rectangle 15"/>
            <p:cNvSpPr>
              <a:spLocks noChangeArrowheads="1"/>
            </p:cNvSpPr>
            <p:nvPr/>
          </p:nvSpPr>
          <p:spPr bwMode="auto">
            <a:xfrm>
              <a:off x="657" y="1888"/>
              <a:ext cx="817" cy="222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E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46453" name="Text Box 9"/>
            <p:cNvSpPr txBox="1">
              <a:spLocks noChangeArrowheads="1"/>
            </p:cNvSpPr>
            <p:nvPr/>
          </p:nvSpPr>
          <p:spPr bwMode="auto">
            <a:xfrm rot="-5400000">
              <a:off x="57" y="2562"/>
              <a:ext cx="1977" cy="79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2800" b="1" dirty="0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2800" b="1" dirty="0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Enseñanza General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ES" sz="2000" b="1" dirty="0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46442" name="Group 17"/>
          <p:cNvGrpSpPr>
            <a:grpSpLocks/>
          </p:cNvGrpSpPr>
          <p:nvPr/>
        </p:nvGrpSpPr>
        <p:grpSpPr bwMode="auto">
          <a:xfrm>
            <a:off x="2697163" y="3068638"/>
            <a:ext cx="1692275" cy="3527425"/>
            <a:chOff x="625" y="1889"/>
            <a:chExt cx="1066" cy="2222"/>
          </a:xfrm>
        </p:grpSpPr>
        <p:sp>
          <p:nvSpPr>
            <p:cNvPr id="146450" name="Rectangle 18"/>
            <p:cNvSpPr>
              <a:spLocks noChangeArrowheads="1"/>
            </p:cNvSpPr>
            <p:nvPr/>
          </p:nvSpPr>
          <p:spPr bwMode="auto">
            <a:xfrm>
              <a:off x="674" y="1889"/>
              <a:ext cx="817" cy="222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E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46451" name="Text Box 19"/>
            <p:cNvSpPr txBox="1">
              <a:spLocks noChangeArrowheads="1"/>
            </p:cNvSpPr>
            <p:nvPr/>
          </p:nvSpPr>
          <p:spPr bwMode="auto">
            <a:xfrm rot="-5400000">
              <a:off x="356" y="2611"/>
              <a:ext cx="160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2800" b="1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  Formación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2800" b="1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Profesional Sistema Dual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ES" sz="2000" b="1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46443" name="Group 20"/>
          <p:cNvGrpSpPr>
            <a:grpSpLocks/>
          </p:cNvGrpSpPr>
          <p:nvPr/>
        </p:nvGrpSpPr>
        <p:grpSpPr bwMode="auto">
          <a:xfrm>
            <a:off x="4572000" y="3068638"/>
            <a:ext cx="1296988" cy="3527425"/>
            <a:chOff x="657" y="1888"/>
            <a:chExt cx="817" cy="2222"/>
          </a:xfrm>
          <a:solidFill>
            <a:srgbClr val="002060"/>
          </a:solidFill>
        </p:grpSpPr>
        <p:sp>
          <p:nvSpPr>
            <p:cNvPr id="146448" name="Rectangle 21"/>
            <p:cNvSpPr>
              <a:spLocks noChangeArrowheads="1"/>
            </p:cNvSpPr>
            <p:nvPr/>
          </p:nvSpPr>
          <p:spPr bwMode="auto">
            <a:xfrm>
              <a:off x="657" y="1888"/>
              <a:ext cx="817" cy="222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E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46449" name="Text Box 22"/>
            <p:cNvSpPr txBox="1">
              <a:spLocks noChangeArrowheads="1"/>
            </p:cNvSpPr>
            <p:nvPr/>
          </p:nvSpPr>
          <p:spPr bwMode="auto">
            <a:xfrm rot="-5400000">
              <a:off x="280" y="2754"/>
              <a:ext cx="1543" cy="7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2800" b="1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Universida</a:t>
              </a:r>
              <a:r>
                <a:rPr lang="es-ES" altLang="es-ES" sz="2000" b="1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d Escuelas Técnicas Superiores</a:t>
              </a:r>
              <a:endParaRPr lang="es-ES" altLang="es-ES" sz="2800" b="1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46444" name="Group 23"/>
          <p:cNvGrpSpPr>
            <a:grpSpLocks/>
          </p:cNvGrpSpPr>
          <p:nvPr/>
        </p:nvGrpSpPr>
        <p:grpSpPr bwMode="auto">
          <a:xfrm>
            <a:off x="6229350" y="3051175"/>
            <a:ext cx="1368425" cy="3544888"/>
            <a:chOff x="612" y="1877"/>
            <a:chExt cx="862" cy="2233"/>
          </a:xfrm>
          <a:solidFill>
            <a:srgbClr val="002060"/>
          </a:solidFill>
        </p:grpSpPr>
        <p:sp>
          <p:nvSpPr>
            <p:cNvPr id="146446" name="Rectangle 24"/>
            <p:cNvSpPr>
              <a:spLocks noChangeArrowheads="1"/>
            </p:cNvSpPr>
            <p:nvPr/>
          </p:nvSpPr>
          <p:spPr bwMode="auto">
            <a:xfrm>
              <a:off x="657" y="1888"/>
              <a:ext cx="817" cy="222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s-E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46447" name="Text Box 25"/>
            <p:cNvSpPr txBox="1">
              <a:spLocks noChangeArrowheads="1"/>
            </p:cNvSpPr>
            <p:nvPr/>
          </p:nvSpPr>
          <p:spPr bwMode="auto">
            <a:xfrm rot="-5400000">
              <a:off x="-199" y="2688"/>
              <a:ext cx="2223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2800" b="1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Perfeccionamiento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2800" b="1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(Formación continua)</a:t>
              </a:r>
            </a:p>
          </p:txBody>
        </p:sp>
      </p:grpSp>
      <p:sp>
        <p:nvSpPr>
          <p:cNvPr id="146445" name="Line 27"/>
          <p:cNvSpPr>
            <a:spLocks noChangeShapeType="1"/>
          </p:cNvSpPr>
          <p:nvPr/>
        </p:nvSpPr>
        <p:spPr bwMode="auto">
          <a:xfrm>
            <a:off x="4356100" y="260350"/>
            <a:ext cx="2520950" cy="1728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2188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1440</Words>
  <Application>Microsoft Office PowerPoint</Application>
  <PresentationFormat>Presentación en pantalla (4:3)</PresentationFormat>
  <Paragraphs>330</Paragraphs>
  <Slides>35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54" baseType="lpstr">
      <vt:lpstr>ＭＳ Ｐゴシック</vt:lpstr>
      <vt:lpstr>ＭＳ Ｐゴシック</vt:lpstr>
      <vt:lpstr>Arial</vt:lpstr>
      <vt:lpstr>Arial Narrow</vt:lpstr>
      <vt:lpstr>Avenir Black</vt:lpstr>
      <vt:lpstr>Calibri</vt:lpstr>
      <vt:lpstr>Comic Sans MS</vt:lpstr>
      <vt:lpstr>Garamond</vt:lpstr>
      <vt:lpstr>Impact</vt:lpstr>
      <vt:lpstr>Tahoma</vt:lpstr>
      <vt:lpstr>Times New Roman</vt:lpstr>
      <vt:lpstr>Trebuchet MS</vt:lpstr>
      <vt:lpstr>Wingdings</vt:lpstr>
      <vt:lpstr>giz-powerpoint-20141103-v3</vt:lpstr>
      <vt:lpstr>1_giz-powerpoint-20141103-v3</vt:lpstr>
      <vt:lpstr>3_Standarddesign</vt:lpstr>
      <vt:lpstr>Diapositiva</vt:lpstr>
      <vt:lpstr>Clip</vt:lpstr>
      <vt:lpstr>Fotografía de Photo Editor</vt:lpstr>
      <vt:lpstr>Formación Profesional Dual en Alemania </vt:lpstr>
      <vt:lpstr>Presentación de PowerPoint</vt:lpstr>
      <vt:lpstr>Presentación de PowerPoint</vt:lpstr>
      <vt:lpstr>Presentación de PowerPoint</vt:lpstr>
      <vt:lpstr>¿ Pero…, qué tipo de competencias necesitamos en el país y cómo las podemos desarrollar?</vt:lpstr>
      <vt:lpstr>Estrategias nacionales de desarrollo      </vt:lpstr>
      <vt:lpstr>Brújula de competencias: ¿Qué tipo de competencias y qué modalidad de formación?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Formación para el trabajo en Alemania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!Muchas gracias por su atención!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TS</dc:creator>
  <cp:lastModifiedBy>antonio amoros</cp:lastModifiedBy>
  <cp:revision>170</cp:revision>
  <dcterms:created xsi:type="dcterms:W3CDTF">2016-03-02T19:38:16Z</dcterms:created>
  <dcterms:modified xsi:type="dcterms:W3CDTF">2016-03-09T13:08:08Z</dcterms:modified>
</cp:coreProperties>
</file>