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83"/>
  </p:notesMasterIdLst>
  <p:handoutMasterIdLst>
    <p:handoutMasterId r:id="rId84"/>
  </p:handoutMasterIdLst>
  <p:sldIdLst>
    <p:sldId id="406" r:id="rId2"/>
    <p:sldId id="327" r:id="rId3"/>
    <p:sldId id="329" r:id="rId4"/>
    <p:sldId id="326" r:id="rId5"/>
    <p:sldId id="407" r:id="rId6"/>
    <p:sldId id="321" r:id="rId7"/>
    <p:sldId id="408" r:id="rId8"/>
    <p:sldId id="387" r:id="rId9"/>
    <p:sldId id="395" r:id="rId10"/>
    <p:sldId id="423" r:id="rId11"/>
    <p:sldId id="409" r:id="rId12"/>
    <p:sldId id="298" r:id="rId13"/>
    <p:sldId id="374" r:id="rId14"/>
    <p:sldId id="328" r:id="rId15"/>
    <p:sldId id="396" r:id="rId16"/>
    <p:sldId id="410" r:id="rId17"/>
    <p:sldId id="403" r:id="rId18"/>
    <p:sldId id="330" r:id="rId19"/>
    <p:sldId id="332" r:id="rId20"/>
    <p:sldId id="361" r:id="rId21"/>
    <p:sldId id="367" r:id="rId22"/>
    <p:sldId id="368" r:id="rId23"/>
    <p:sldId id="411" r:id="rId24"/>
    <p:sldId id="412" r:id="rId25"/>
    <p:sldId id="413" r:id="rId26"/>
    <p:sldId id="414" r:id="rId27"/>
    <p:sldId id="370" r:id="rId28"/>
    <p:sldId id="322" r:id="rId29"/>
    <p:sldId id="415" r:id="rId30"/>
    <p:sldId id="435" r:id="rId31"/>
    <p:sldId id="364" r:id="rId32"/>
    <p:sldId id="279" r:id="rId33"/>
    <p:sldId id="432" r:id="rId34"/>
    <p:sldId id="379" r:id="rId35"/>
    <p:sldId id="433" r:id="rId36"/>
    <p:sldId id="392" r:id="rId37"/>
    <p:sldId id="393" r:id="rId38"/>
    <p:sldId id="372" r:id="rId39"/>
    <p:sldId id="424" r:id="rId40"/>
    <p:sldId id="436" r:id="rId41"/>
    <p:sldId id="363" r:id="rId42"/>
    <p:sldId id="425" r:id="rId43"/>
    <p:sldId id="434" r:id="rId44"/>
    <p:sldId id="427" r:id="rId45"/>
    <p:sldId id="402" r:id="rId46"/>
    <p:sldId id="429" r:id="rId47"/>
    <p:sldId id="430" r:id="rId48"/>
    <p:sldId id="446" r:id="rId49"/>
    <p:sldId id="450" r:id="rId50"/>
    <p:sldId id="447" r:id="rId51"/>
    <p:sldId id="442" r:id="rId52"/>
    <p:sldId id="441" r:id="rId53"/>
    <p:sldId id="336" r:id="rId54"/>
    <p:sldId id="342" r:id="rId55"/>
    <p:sldId id="343" r:id="rId56"/>
    <p:sldId id="438" r:id="rId57"/>
    <p:sldId id="344" r:id="rId58"/>
    <p:sldId id="394" r:id="rId59"/>
    <p:sldId id="428" r:id="rId60"/>
    <p:sldId id="338" r:id="rId61"/>
    <p:sldId id="341" r:id="rId62"/>
    <p:sldId id="431" r:id="rId63"/>
    <p:sldId id="391" r:id="rId64"/>
    <p:sldId id="448" r:id="rId65"/>
    <p:sldId id="451" r:id="rId66"/>
    <p:sldId id="349" r:id="rId67"/>
    <p:sldId id="351" r:id="rId68"/>
    <p:sldId id="353" r:id="rId69"/>
    <p:sldId id="371" r:id="rId70"/>
    <p:sldId id="357" r:id="rId71"/>
    <p:sldId id="358" r:id="rId72"/>
    <p:sldId id="359" r:id="rId73"/>
    <p:sldId id="399" r:id="rId74"/>
    <p:sldId id="369" r:id="rId75"/>
    <p:sldId id="355" r:id="rId76"/>
    <p:sldId id="354" r:id="rId77"/>
    <p:sldId id="404" r:id="rId78"/>
    <p:sldId id="449" r:id="rId79"/>
    <p:sldId id="452" r:id="rId80"/>
    <p:sldId id="453" r:id="rId81"/>
    <p:sldId id="422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a" initials="C" lastIdx="1" clrIdx="0"/>
  <p:cmAuthor id="1" name="idies" initials="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3E34B"/>
    <a:srgbClr val="F0A12C"/>
    <a:srgbClr val="E68F10"/>
    <a:srgbClr val="F49A56"/>
    <a:srgbClr val="F28432"/>
    <a:srgbClr val="E76C0F"/>
    <a:srgbClr val="FE7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4" autoAdjust="0"/>
    <p:restoredTop sz="94660" autoAdjust="0"/>
  </p:normalViewPr>
  <p:slideViewPr>
    <p:cSldViewPr>
      <p:cViewPr varScale="1">
        <p:scale>
          <a:sx n="51" d="100"/>
          <a:sy n="51" d="100"/>
        </p:scale>
        <p:origin x="-96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0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13" Type="http://schemas.openxmlformats.org/officeDocument/2006/relationships/slide" Target="slides/slide75.xml"/><Relationship Id="rId3" Type="http://schemas.openxmlformats.org/officeDocument/2006/relationships/slide" Target="slides/slide33.xml"/><Relationship Id="rId7" Type="http://schemas.openxmlformats.org/officeDocument/2006/relationships/slide" Target="slides/slide37.xml"/><Relationship Id="rId12" Type="http://schemas.openxmlformats.org/officeDocument/2006/relationships/slide" Target="slides/slide71.xml"/><Relationship Id="rId17" Type="http://schemas.openxmlformats.org/officeDocument/2006/relationships/slide" Target="slides/slide80.xml"/><Relationship Id="rId2" Type="http://schemas.openxmlformats.org/officeDocument/2006/relationships/slide" Target="slides/slide32.xml"/><Relationship Id="rId16" Type="http://schemas.openxmlformats.org/officeDocument/2006/relationships/slide" Target="slides/slide79.xml"/><Relationship Id="rId1" Type="http://schemas.openxmlformats.org/officeDocument/2006/relationships/slide" Target="slides/slide25.xml"/><Relationship Id="rId6" Type="http://schemas.openxmlformats.org/officeDocument/2006/relationships/slide" Target="slides/slide36.xml"/><Relationship Id="rId11" Type="http://schemas.openxmlformats.org/officeDocument/2006/relationships/slide" Target="slides/slide70.xml"/><Relationship Id="rId5" Type="http://schemas.openxmlformats.org/officeDocument/2006/relationships/slide" Target="slides/slide35.xml"/><Relationship Id="rId15" Type="http://schemas.openxmlformats.org/officeDocument/2006/relationships/slide" Target="slides/slide77.xml"/><Relationship Id="rId10" Type="http://schemas.openxmlformats.org/officeDocument/2006/relationships/slide" Target="slides/slide69.xml"/><Relationship Id="rId4" Type="http://schemas.openxmlformats.org/officeDocument/2006/relationships/slide" Target="slides/slide34.xml"/><Relationship Id="rId9" Type="http://schemas.openxmlformats.org/officeDocument/2006/relationships/slide" Target="slides/slide59.xml"/><Relationship Id="rId14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90C59E-C9AA-4C03-AC16-B73A844B7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63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imes New Roman" charset="0"/>
              </a:defRPr>
            </a:lvl1pPr>
          </a:lstStyle>
          <a:p>
            <a:pPr>
              <a:defRPr/>
            </a:pPr>
            <a:fld id="{75934A45-B3E6-4BA8-B00F-BA95762CEF3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91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BF12-FEE6-4DFB-A041-6AA5B8F53C0D}" type="slidenum">
              <a:rPr lang="de-DE" smtClean="0">
                <a:latin typeface="Times New Roman" pitchFamily="18" charset="0"/>
              </a:rPr>
              <a:pPr/>
              <a:t>11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BF12-FEE6-4DFB-A041-6AA5B8F53C0D}" type="slidenum">
              <a:rPr lang="de-DE" smtClean="0">
                <a:latin typeface="Times New Roman" pitchFamily="18" charset="0"/>
              </a:rPr>
              <a:pPr/>
              <a:t>16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AFA58-D2CE-4253-BCCA-A222D3E92D9D}" type="slidenum">
              <a:rPr lang="de-DE" smtClean="0">
                <a:latin typeface="Times New Roman" pitchFamily="18" charset="0"/>
              </a:rPr>
              <a:pPr/>
              <a:t>17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AFA58-D2CE-4253-BCCA-A222D3E92D9D}" type="slidenum">
              <a:rPr lang="de-DE" smtClean="0">
                <a:latin typeface="Times New Roman" pitchFamily="18" charset="0"/>
              </a:rPr>
              <a:pPr/>
              <a:t>18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C7528-23A1-4B3C-A035-A7C9213B1210}" type="slidenum">
              <a:rPr lang="de-DE" smtClean="0">
                <a:latin typeface="Times New Roman" pitchFamily="18" charset="0"/>
              </a:rPr>
              <a:pPr/>
              <a:t>19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DBA50-D529-4A22-B370-62A6CA234803}" type="slidenum">
              <a:rPr lang="de-DE" smtClean="0">
                <a:latin typeface="Times New Roman" pitchFamily="18" charset="0"/>
              </a:rPr>
              <a:pPr/>
              <a:t>20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DDE27-30AE-4510-9D73-F801339AE8CC}" type="slidenum">
              <a:rPr lang="de-DE" smtClean="0">
                <a:latin typeface="Times New Roman" pitchFamily="18" charset="0"/>
              </a:rPr>
              <a:pPr/>
              <a:t>2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7151E-C7D6-4B5E-8948-5EE82A02776A}" type="slidenum">
              <a:rPr lang="de-DE" smtClean="0">
                <a:solidFill>
                  <a:prstClr val="black"/>
                </a:solidFill>
                <a:latin typeface="Times New Roman" pitchFamily="18" charset="0"/>
              </a:rPr>
              <a:pPr/>
              <a:t>26</a:t>
            </a:fld>
            <a:endParaRPr 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7151E-C7D6-4B5E-8948-5EE82A02776A}" type="slidenum">
              <a:rPr lang="de-DE" smtClean="0">
                <a:latin typeface="Times New Roman" pitchFamily="18" charset="0"/>
              </a:rPr>
              <a:pPr/>
              <a:t>27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B5A96-F310-4AE7-831D-3980A6A6765F}" type="slidenum">
              <a:rPr lang="de-DE" smtClean="0">
                <a:latin typeface="Times New Roman" pitchFamily="18" charset="0"/>
              </a:rPr>
              <a:pPr/>
              <a:t>28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2D5E1-9B90-4C72-A773-ECB5A6220C74}" type="slidenum">
              <a:rPr lang="de-DE" smtClean="0">
                <a:latin typeface="Times New Roman" pitchFamily="18" charset="0"/>
              </a:rPr>
              <a:pPr/>
              <a:t>29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9482D-ABDB-4A05-B45E-51C41493D3F5}" type="slidenum">
              <a:rPr lang="de-DE" smtClean="0">
                <a:latin typeface="Times New Roman" pitchFamily="18" charset="0"/>
              </a:rPr>
              <a:pPr/>
              <a:t>30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9482D-ABDB-4A05-B45E-51C41493D3F5}" type="slidenum">
              <a:rPr lang="de-DE" smtClean="0">
                <a:latin typeface="Times New Roman" pitchFamily="18" charset="0"/>
              </a:rPr>
              <a:pPr/>
              <a:t>31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556B4-D749-4D66-ACCC-67A4F15B26DA}" type="slidenum">
              <a:rPr lang="de-DE" smtClean="0">
                <a:latin typeface="Times New Roman" pitchFamily="18" charset="0"/>
              </a:rPr>
              <a:pPr/>
              <a:t>3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DF59D-C137-4031-91E1-BB0BA8B7CAD6}" type="slidenum">
              <a:rPr lang="de-DE" smtClean="0">
                <a:latin typeface="Times New Roman" pitchFamily="18" charset="0"/>
              </a:rPr>
              <a:pPr/>
              <a:t>40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DF59D-C137-4031-91E1-BB0BA8B7CAD6}" type="slidenum">
              <a:rPr lang="de-DE" smtClean="0">
                <a:latin typeface="Times New Roman" pitchFamily="18" charset="0"/>
              </a:rPr>
              <a:pPr/>
              <a:t>41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BF12-FEE6-4DFB-A041-6AA5B8F53C0D}" type="slidenum">
              <a:rPr lang="de-DE" smtClean="0">
                <a:latin typeface="Times New Roman" pitchFamily="18" charset="0"/>
              </a:rPr>
              <a:pPr/>
              <a:t>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9482D-ABDB-4A05-B45E-51C41493D3F5}" type="slidenum">
              <a:rPr lang="de-DE" smtClean="0">
                <a:latin typeface="Times New Roman" pitchFamily="18" charset="0"/>
              </a:rPr>
              <a:pPr/>
              <a:t>49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DF59D-C137-4031-91E1-BB0BA8B7CAD6}" type="slidenum">
              <a:rPr lang="de-DE" smtClean="0">
                <a:latin typeface="Times New Roman" pitchFamily="18" charset="0"/>
              </a:rPr>
              <a:pPr/>
              <a:t>51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D9109-E8E9-43CD-B979-1C28DC07A9F7}" type="slidenum">
              <a:rPr lang="de-DE" smtClean="0">
                <a:latin typeface="Times New Roman" pitchFamily="18" charset="0"/>
              </a:rPr>
              <a:pPr/>
              <a:t>53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251A5-7DE4-41FF-A2A1-14FDEC5C36E1}" type="slidenum">
              <a:rPr lang="de-DE" smtClean="0">
                <a:latin typeface="Times New Roman" pitchFamily="18" charset="0"/>
              </a:rPr>
              <a:pPr/>
              <a:t>54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7151E-C7D6-4B5E-8948-5EE82A02776A}" type="slidenum">
              <a:rPr lang="de-DE" smtClean="0">
                <a:solidFill>
                  <a:prstClr val="black"/>
                </a:solidFill>
                <a:latin typeface="Times New Roman" pitchFamily="18" charset="0"/>
              </a:rPr>
              <a:pPr/>
              <a:t>56</a:t>
            </a:fld>
            <a:endParaRPr 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BF12-FEE6-4DFB-A041-6AA5B8F53C0D}" type="slidenum">
              <a:rPr lang="de-DE" smtClean="0">
                <a:latin typeface="Times New Roman" pitchFamily="18" charset="0"/>
              </a:rPr>
              <a:pPr/>
              <a:t>5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108F3-CE71-4E57-ADC3-6891F77E7F6D}" type="slidenum">
              <a:rPr lang="de-DE" smtClean="0">
                <a:latin typeface="Times New Roman" pitchFamily="18" charset="0"/>
              </a:rPr>
              <a:pPr/>
              <a:t>60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108F3-CE71-4E57-ADC3-6891F77E7F6D}" type="slidenum">
              <a:rPr lang="de-DE" smtClean="0">
                <a:latin typeface="Times New Roman" pitchFamily="18" charset="0"/>
              </a:rPr>
              <a:pPr/>
              <a:t>64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D41A3-1EA1-4184-8EA8-C212E7BEA057}" type="slidenum">
              <a:rPr lang="de-DE" smtClean="0">
                <a:latin typeface="Times New Roman" pitchFamily="18" charset="0"/>
              </a:rPr>
              <a:pPr/>
              <a:t>66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D910D-4F84-4FFA-8106-26BD72EDFA09}" type="slidenum">
              <a:rPr lang="de-DE" smtClean="0">
                <a:latin typeface="Times New Roman" pitchFamily="18" charset="0"/>
              </a:rPr>
              <a:pPr/>
              <a:t>67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68EAB-0635-4006-A8FC-06DB3A5E3A7D}" type="slidenum">
              <a:rPr lang="de-DE" smtClean="0">
                <a:latin typeface="Times New Roman" pitchFamily="18" charset="0"/>
              </a:rPr>
              <a:pPr/>
              <a:t>6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7B4FD-3E45-4A52-B196-90D654306FE8}" type="slidenum">
              <a:rPr lang="de-DE" smtClean="0">
                <a:latin typeface="Times New Roman" pitchFamily="18" charset="0"/>
              </a:rPr>
              <a:pPr/>
              <a:t>68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D41A3-1EA1-4184-8EA8-C212E7BEA057}" type="slidenum">
              <a:rPr lang="de-DE" smtClean="0">
                <a:latin typeface="Times New Roman" pitchFamily="18" charset="0"/>
              </a:rPr>
              <a:pPr/>
              <a:t>74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BF12-FEE6-4DFB-A041-6AA5B8F53C0D}" type="slidenum">
              <a:rPr lang="de-DE" smtClean="0">
                <a:latin typeface="Times New Roman" pitchFamily="18" charset="0"/>
              </a:rPr>
              <a:pPr/>
              <a:t>7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D41A3-1EA1-4184-8EA8-C212E7BEA057}" type="slidenum">
              <a:rPr lang="de-DE" smtClean="0">
                <a:latin typeface="Times New Roman" pitchFamily="18" charset="0"/>
              </a:rPr>
              <a:pPr/>
              <a:t>78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251A5-7DE4-41FF-A2A1-14FDEC5C36E1}" type="slidenum">
              <a:rPr lang="de-DE" smtClean="0">
                <a:latin typeface="Times New Roman" pitchFamily="18" charset="0"/>
              </a:rPr>
              <a:pPr/>
              <a:t>81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68EAB-0635-4006-A8FC-06DB3A5E3A7D}" type="slidenum">
              <a:rPr lang="de-DE" smtClean="0">
                <a:latin typeface="Times New Roman" pitchFamily="18" charset="0"/>
              </a:rPr>
              <a:pPr/>
              <a:t>10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 userDrawn="1"/>
        </p:nvSpPr>
        <p:spPr bwMode="auto">
          <a:xfrm>
            <a:off x="609600" y="6248400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GT" sz="1600">
                <a:solidFill>
                  <a:schemeClr val="folHlink"/>
                </a:solidFill>
                <a:latin typeface="Batang" pitchFamily="18" charset="-127"/>
              </a:rPr>
              <a:t>Economía Social de Mercado</a:t>
            </a:r>
            <a:endParaRPr lang="es-ES" sz="1600">
              <a:solidFill>
                <a:schemeClr val="folHlink"/>
              </a:solidFill>
              <a:latin typeface="Batang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Presentaci_n_de_Microsoft_PowerPoint1.ppt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86375" y="5000625"/>
            <a:ext cx="3500438" cy="1071563"/>
          </a:xfrm>
        </p:spPr>
        <p:txBody>
          <a:bodyPr/>
          <a:lstStyle/>
          <a:p>
            <a:pPr algn="r" eaLnBrk="1" hangingPunct="1">
              <a:defRPr/>
            </a:pPr>
            <a:r>
              <a:rPr lang="es-GT" sz="2800" i="1" dirty="0" smtClean="0">
                <a:solidFill>
                  <a:srgbClr val="FFFF00"/>
                </a:solidFill>
              </a:rPr>
              <a:t>Miguel von </a:t>
            </a:r>
            <a:r>
              <a:rPr lang="es-GT" sz="2800" i="1" dirty="0" err="1" smtClean="0">
                <a:solidFill>
                  <a:srgbClr val="FFFF00"/>
                </a:solidFill>
              </a:rPr>
              <a:t>Hoegen</a:t>
            </a:r>
            <a:r>
              <a:rPr lang="es-GT" sz="2800" i="1" dirty="0" smtClean="0">
                <a:solidFill>
                  <a:srgbClr val="FFFF00"/>
                </a:solidFill>
              </a:rPr>
              <a:t> </a:t>
            </a:r>
          </a:p>
          <a:p>
            <a:pPr algn="r" eaLnBrk="1" hangingPunct="1">
              <a:defRPr/>
            </a:pPr>
            <a:r>
              <a:rPr lang="es-GT" sz="2800" i="1" dirty="0" smtClean="0">
                <a:solidFill>
                  <a:srgbClr val="FFFF00"/>
                </a:solidFill>
              </a:rPr>
              <a:t> 2016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428750"/>
            <a:ext cx="9144000" cy="3071813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GT" sz="6600" b="1" dirty="0" smtClean="0">
                <a:solidFill>
                  <a:schemeClr val="accent2"/>
                </a:solidFill>
                <a:latin typeface="Sylfaen" pitchFamily="18" charset="0"/>
              </a:rPr>
              <a:t>LA ECONOMÍA SOCIAL DE MERCADO (ESM)</a:t>
            </a:r>
            <a:endParaRPr lang="es-ES" sz="6600" b="1" dirty="0" smtClean="0">
              <a:solidFill>
                <a:schemeClr val="accent2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817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92480" cy="525658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ES" b="1" dirty="0" smtClean="0">
                <a:solidFill>
                  <a:srgbClr val="FFFF00"/>
                </a:solidFill>
              </a:rPr>
              <a:t>Socialismo:		</a:t>
            </a:r>
            <a:r>
              <a:rPr lang="es-ES" b="1" u="sng" dirty="0" smtClean="0">
                <a:solidFill>
                  <a:srgbClr val="FFFF00"/>
                </a:solidFill>
              </a:rPr>
              <a:t>simple</a:t>
            </a:r>
            <a:r>
              <a:rPr lang="es-ES" b="1" dirty="0" smtClean="0">
                <a:solidFill>
                  <a:srgbClr val="FFFF00"/>
                </a:solidFill>
              </a:rPr>
              <a:t>:      Estado </a:t>
            </a:r>
          </a:p>
          <a:p>
            <a:pPr>
              <a:buFontTx/>
              <a:buNone/>
              <a:defRPr/>
            </a:pPr>
            <a:endParaRPr lang="es-ES" b="1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es-ES" b="1" dirty="0" smtClean="0">
                <a:solidFill>
                  <a:srgbClr val="FFFF00"/>
                </a:solidFill>
              </a:rPr>
              <a:t>Neoliberalismo:      </a:t>
            </a:r>
            <a:r>
              <a:rPr lang="es-ES" b="1" u="sng" dirty="0" smtClean="0">
                <a:solidFill>
                  <a:srgbClr val="FFFF00"/>
                </a:solidFill>
              </a:rPr>
              <a:t>simple</a:t>
            </a:r>
            <a:r>
              <a:rPr lang="es-ES" b="1" dirty="0" smtClean="0">
                <a:solidFill>
                  <a:srgbClr val="FFFF00"/>
                </a:solidFill>
              </a:rPr>
              <a:t>:        Mercado</a:t>
            </a:r>
          </a:p>
          <a:p>
            <a:pPr>
              <a:buFontTx/>
              <a:buNone/>
              <a:defRPr/>
            </a:pPr>
            <a:endParaRPr lang="es-ES" b="1" dirty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es-ES" b="1" dirty="0" smtClean="0">
                <a:solidFill>
                  <a:srgbClr val="FFFF00"/>
                </a:solidFill>
              </a:rPr>
              <a:t>ESM:		       </a:t>
            </a:r>
            <a:r>
              <a:rPr lang="es-ES" b="1" u="sng" dirty="0" smtClean="0">
                <a:solidFill>
                  <a:srgbClr val="FFFF00"/>
                </a:solidFill>
              </a:rPr>
              <a:t>compleja</a:t>
            </a:r>
            <a:r>
              <a:rPr lang="es-ES" b="1" dirty="0" smtClean="0">
                <a:solidFill>
                  <a:srgbClr val="FFFF00"/>
                </a:solidFill>
              </a:rPr>
              <a:t>:     equilibrio </a:t>
            </a:r>
          </a:p>
          <a:p>
            <a:pPr>
              <a:buFontTx/>
              <a:buNone/>
              <a:defRPr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			       				entre </a:t>
            </a:r>
          </a:p>
          <a:p>
            <a:pPr>
              <a:buFontTx/>
              <a:buNone/>
              <a:defRPr/>
            </a:pPr>
            <a:r>
              <a:rPr lang="es-ES" b="1" dirty="0" smtClean="0">
                <a:solidFill>
                  <a:schemeClr val="accent3"/>
                </a:solidFill>
              </a:rPr>
              <a:t>							      </a:t>
            </a:r>
            <a:r>
              <a:rPr lang="es-ES" b="1" dirty="0" smtClean="0">
                <a:solidFill>
                  <a:srgbClr val="FFFF00"/>
                </a:solidFill>
              </a:rPr>
              <a:t>Estado </a:t>
            </a:r>
          </a:p>
          <a:p>
            <a:pPr>
              <a:buFontTx/>
              <a:buNone/>
              <a:defRPr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							  y </a:t>
            </a:r>
          </a:p>
          <a:p>
            <a:pPr>
              <a:buFontTx/>
              <a:buNone/>
              <a:defRPr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						     mercado</a:t>
            </a:r>
            <a:endParaRPr lang="es-E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s-GT" sz="2800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Escuelas de pensamiento económico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21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Introducción: tercera parte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536504"/>
          </a:xfrm>
        </p:spPr>
        <p:txBody>
          <a:bodyPr/>
          <a:lstStyle/>
          <a:p>
            <a:pPr marL="0" indent="0">
              <a:buNone/>
            </a:pPr>
            <a:endParaRPr lang="es-GT" sz="4000" b="1" dirty="0" smtClean="0">
              <a:solidFill>
                <a:srgbClr val="FFFFCC"/>
              </a:solidFill>
            </a:endParaRPr>
          </a:p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FUENTES IDEOLÓGICAS </a:t>
            </a:r>
          </a:p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DE </a:t>
            </a:r>
          </a:p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LA ESM</a:t>
            </a:r>
            <a:r>
              <a:rPr lang="es-ES" sz="40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buNone/>
            </a:pPr>
            <a:endParaRPr lang="es-GT" sz="4000" b="1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96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353053" cy="4680520"/>
          </a:xfrm>
          <a:ln>
            <a:noFill/>
          </a:ln>
        </p:spPr>
        <p:txBody>
          <a:bodyPr/>
          <a:lstStyle/>
          <a:p>
            <a:pPr>
              <a:lnSpc>
                <a:spcPct val="130000"/>
              </a:lnSpc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1.  </a:t>
            </a:r>
            <a:r>
              <a:rPr lang="es-ES" sz="3600" b="1" u="sng" dirty="0" smtClean="0">
                <a:solidFill>
                  <a:srgbClr val="FFFF00"/>
                </a:solidFill>
              </a:rPr>
              <a:t>Liberalismo Clásico</a:t>
            </a:r>
            <a:r>
              <a:rPr lang="es-ES" sz="3600" b="1" dirty="0" smtClean="0">
                <a:solidFill>
                  <a:srgbClr val="FFFF00"/>
                </a:solidFill>
              </a:rPr>
              <a:t>: </a:t>
            </a:r>
          </a:p>
          <a:p>
            <a:pPr lvl="1">
              <a:lnSpc>
                <a:spcPct val="130000"/>
              </a:lnSpc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		-	Libertad de mercado, con 		responsabilidad </a:t>
            </a:r>
          </a:p>
          <a:p>
            <a:pPr lvl="1">
              <a:lnSpc>
                <a:spcPct val="130000"/>
              </a:lnSpc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		-	Propiedad privada </a:t>
            </a:r>
            <a:r>
              <a:rPr lang="es-ES" sz="3600" dirty="0" smtClean="0">
                <a:solidFill>
                  <a:srgbClr val="FFFF00"/>
                </a:solidFill>
              </a:rPr>
              <a:t> 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  </a:t>
            </a:r>
            <a:r>
              <a:rPr lang="es-ES" sz="3600" b="1" dirty="0" smtClean="0">
                <a:solidFill>
                  <a:srgbClr val="FFFF00"/>
                </a:solidFill>
              </a:rPr>
              <a:t>más ordenamiento / </a:t>
            </a:r>
            <a:r>
              <a:rPr lang="es-ES" sz="3600" b="1" dirty="0" err="1" smtClean="0">
                <a:solidFill>
                  <a:srgbClr val="FFFF00"/>
                </a:solidFill>
              </a:rPr>
              <a:t>regulaciòn</a:t>
            </a:r>
            <a:r>
              <a:rPr lang="es-ES" sz="3600" b="1" dirty="0" smtClean="0">
                <a:solidFill>
                  <a:srgbClr val="FFFF00"/>
                </a:solidFill>
              </a:rPr>
              <a:t> =</a:t>
            </a:r>
            <a:r>
              <a:rPr lang="es-ES" sz="3600" dirty="0" smtClean="0">
                <a:solidFill>
                  <a:srgbClr val="FFFF00"/>
                </a:solidFill>
              </a:rPr>
              <a:t>     			</a:t>
            </a:r>
            <a:r>
              <a:rPr lang="es-ES" sz="3600" b="1" i="1" u="sng" dirty="0" smtClean="0">
                <a:solidFill>
                  <a:srgbClr val="FFFF00"/>
                </a:solidFill>
              </a:rPr>
              <a:t>Ordo Liberalismo</a:t>
            </a:r>
            <a:endParaRPr lang="es-GT" sz="3600" b="1" u="sng" dirty="0" smtClean="0">
              <a:solidFill>
                <a:srgbClr val="FFFF0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Fuentes ideológicas de la ESM: primera  </a:t>
            </a:r>
            <a:endParaRPr lang="es-E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1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Fuentes ideológicas de la ESM: segunda </a:t>
            </a:r>
            <a:endParaRPr lang="es-GT" sz="3600" b="1" i="1" dirty="0" smtClean="0">
              <a:solidFill>
                <a:schemeClr val="accent2"/>
              </a:solidFill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4945063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2.  </a:t>
            </a:r>
            <a:r>
              <a:rPr lang="es-ES" sz="3600" b="1" u="sng" dirty="0" smtClean="0">
                <a:solidFill>
                  <a:srgbClr val="FFFF00"/>
                </a:solidFill>
              </a:rPr>
              <a:t>Pensamiento Social Cristiano</a:t>
            </a:r>
            <a:r>
              <a:rPr lang="es-ES" sz="3600" b="1" dirty="0" smtClean="0">
                <a:solidFill>
                  <a:srgbClr val="FFFF00"/>
                </a:solidFill>
              </a:rPr>
              <a:t>: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3600" dirty="0" smtClean="0">
                <a:solidFill>
                  <a:srgbClr val="FFFF00"/>
                </a:solidFill>
              </a:rPr>
              <a:t>		-	</a:t>
            </a:r>
            <a:r>
              <a:rPr lang="es-ES" sz="3600" b="1" dirty="0" smtClean="0">
                <a:solidFill>
                  <a:srgbClr val="FFFF00"/>
                </a:solidFill>
              </a:rPr>
              <a:t>Persona humana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		--------------------- </a:t>
            </a:r>
            <a:endParaRPr lang="es-ES" sz="3600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-	Libertad, con responsabilidad </a:t>
            </a:r>
            <a:endParaRPr lang="es-ES" sz="3600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-	Solidaridad 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-	Subsidiariedad </a:t>
            </a:r>
            <a:endParaRPr lang="es-GT" sz="3600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defRPr/>
            </a:pPr>
            <a:endParaRPr lang="es-GT" dirty="0" smtClean="0"/>
          </a:p>
        </p:txBody>
      </p:sp>
    </p:spTree>
    <p:extLst>
      <p:ext uri="{BB962C8B-B14F-4D97-AF65-F5344CB8AC3E}">
        <p14:creationId xmlns:p14="http://schemas.microsoft.com/office/powerpoint/2010/main" val="15309057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9000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ES" sz="3600" b="1" dirty="0" smtClean="0">
                <a:solidFill>
                  <a:schemeClr val="accent2"/>
                </a:solidFill>
              </a:rPr>
              <a:t>Fuentes ideológicas de la ESM: efectos </a:t>
            </a:r>
            <a:endParaRPr lang="es-GT" sz="3600" b="1" dirty="0" smtClean="0">
              <a:solidFill>
                <a:schemeClr val="accent2"/>
              </a:solidFill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179388" y="1412776"/>
            <a:ext cx="8785225" cy="4945163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3600" dirty="0">
                <a:solidFill>
                  <a:schemeClr val="accent3"/>
                </a:solidFill>
              </a:rPr>
              <a:t> </a:t>
            </a:r>
            <a:r>
              <a:rPr lang="es-ES" sz="3600" dirty="0" smtClean="0">
                <a:solidFill>
                  <a:schemeClr val="accent3"/>
                </a:solidFill>
              </a:rPr>
              <a:t>  </a:t>
            </a:r>
            <a:r>
              <a:rPr lang="es-ES" sz="2800" b="1" u="sng" dirty="0" smtClean="0">
                <a:solidFill>
                  <a:srgbClr val="FFFF00"/>
                </a:solidFill>
              </a:rPr>
              <a:t>Liberalismo Clásico / </a:t>
            </a:r>
            <a:r>
              <a:rPr lang="es-ES" sz="2800" b="1" u="sng" dirty="0" err="1">
                <a:solidFill>
                  <a:srgbClr val="FFFF00"/>
                </a:solidFill>
              </a:rPr>
              <a:t>O</a:t>
            </a:r>
            <a:r>
              <a:rPr lang="es-ES" sz="2800" b="1" u="sng" dirty="0" err="1" smtClean="0">
                <a:solidFill>
                  <a:srgbClr val="FFFF00"/>
                </a:solidFill>
              </a:rPr>
              <a:t>rdoliberalismo</a:t>
            </a:r>
            <a:r>
              <a:rPr lang="es-ES" sz="2800" b="1" dirty="0" smtClean="0">
                <a:solidFill>
                  <a:srgbClr val="FFFF00"/>
                </a:solidFill>
              </a:rPr>
              <a:t>: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800" b="1" dirty="0" smtClean="0">
                <a:solidFill>
                  <a:srgbClr val="FFFF00"/>
                </a:solidFill>
              </a:rPr>
              <a:t>	</a:t>
            </a:r>
            <a:r>
              <a:rPr lang="es-GT" sz="2800" b="1" dirty="0">
                <a:solidFill>
                  <a:srgbClr val="FFFF00"/>
                </a:solidFill>
              </a:rPr>
              <a:t>	</a:t>
            </a:r>
            <a:r>
              <a:rPr lang="es-GT" sz="2800" b="1" dirty="0" smtClean="0">
                <a:solidFill>
                  <a:srgbClr val="FFFF00"/>
                </a:solidFill>
              </a:rPr>
              <a:t>1.  Crecimiento de ingreso y la riqueza 	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800" b="1" dirty="0" smtClean="0">
                <a:solidFill>
                  <a:srgbClr val="FFFF00"/>
                </a:solidFill>
              </a:rPr>
              <a:t>	</a:t>
            </a:r>
            <a:r>
              <a:rPr lang="es-GT" sz="2800" b="1" dirty="0">
                <a:solidFill>
                  <a:srgbClr val="FFFF00"/>
                </a:solidFill>
              </a:rPr>
              <a:t>	</a:t>
            </a:r>
            <a:r>
              <a:rPr lang="es-GT" sz="2800" b="1" dirty="0" smtClean="0">
                <a:solidFill>
                  <a:srgbClr val="FFFF00"/>
                </a:solidFill>
              </a:rPr>
              <a:t>2.  Concentración de ingreso y riqueza</a:t>
            </a:r>
            <a:endParaRPr lang="es-ES" sz="28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s-ES" sz="2800" b="1" dirty="0">
                <a:solidFill>
                  <a:srgbClr val="FFFF00"/>
                </a:solidFill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</a:rPr>
              <a:t>  </a:t>
            </a:r>
            <a:r>
              <a:rPr lang="es-ES" sz="2800" b="1" u="sng" dirty="0" smtClean="0">
                <a:solidFill>
                  <a:srgbClr val="FFFF00"/>
                </a:solidFill>
              </a:rPr>
              <a:t>Pensamiento Social Cristiano</a:t>
            </a:r>
            <a:r>
              <a:rPr lang="es-ES" sz="2800" b="1" dirty="0" smtClean="0">
                <a:solidFill>
                  <a:srgbClr val="FFFF00"/>
                </a:solidFill>
              </a:rPr>
              <a:t>: </a:t>
            </a:r>
          </a:p>
          <a:p>
            <a:pPr marL="400050" lvl="1" indent="0">
              <a:lnSpc>
                <a:spcPct val="130000"/>
              </a:lnSpc>
              <a:buFontTx/>
              <a:buNone/>
              <a:defRPr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1.  Solidaridad: </a:t>
            </a:r>
            <a:r>
              <a:rPr lang="es-ES" b="1" dirty="0">
                <a:solidFill>
                  <a:srgbClr val="FFFF00"/>
                </a:solidFill>
              </a:rPr>
              <a:t>b</a:t>
            </a:r>
            <a:r>
              <a:rPr lang="es-ES" b="1" dirty="0" smtClean="0">
                <a:solidFill>
                  <a:srgbClr val="FFFF00"/>
                </a:solidFill>
              </a:rPr>
              <a:t>ienestar generalizado /</a:t>
            </a:r>
            <a:r>
              <a:rPr lang="es-ES" b="1" dirty="0" smtClean="0">
                <a:solidFill>
                  <a:schemeClr val="accent3"/>
                </a:solidFill>
              </a:rPr>
              <a:t>     		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    estabilidad social y política </a:t>
            </a:r>
          </a:p>
          <a:p>
            <a:pPr marL="400050" lvl="1" indent="0">
              <a:lnSpc>
                <a:spcPct val="130000"/>
              </a:lnSpc>
              <a:buFontTx/>
              <a:buNone/>
              <a:defRPr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2.  Subsidiariedad: participación </a:t>
            </a:r>
            <a:endParaRPr lang="es-GT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39643"/>
              </p:ext>
            </p:extLst>
          </p:nvPr>
        </p:nvGraphicFramePr>
        <p:xfrm>
          <a:off x="14287" y="0"/>
          <a:ext cx="9129713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" name="Presentación" r:id="rId4" imgW="649126" imgH="484572" progId="PowerPoint.Show.12">
                  <p:embed/>
                </p:oleObj>
              </mc:Choice>
              <mc:Fallback>
                <p:oleObj name="Presentación" r:id="rId4" imgW="649126" imgH="484572" progId="PowerPoint.Show.12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" y="0"/>
                        <a:ext cx="9129713" cy="685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3434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Introducción: cuarta parte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512" y="2564904"/>
            <a:ext cx="8856984" cy="3744416"/>
          </a:xfrm>
        </p:spPr>
        <p:txBody>
          <a:bodyPr/>
          <a:lstStyle/>
          <a:p>
            <a:pPr marL="514350" indent="-514350" algn="ctr">
              <a:buNone/>
            </a:pPr>
            <a:r>
              <a:rPr lang="es-ES" sz="4000" b="1" dirty="0" smtClean="0">
                <a:solidFill>
                  <a:srgbClr val="FFFF00"/>
                </a:solidFill>
              </a:rPr>
              <a:t>REQUISITOS PREVIOS </a:t>
            </a:r>
          </a:p>
          <a:p>
            <a:pPr marL="514350" indent="-514350" algn="ctr">
              <a:buNone/>
            </a:pPr>
            <a:r>
              <a:rPr lang="es-ES" sz="4000" b="1" dirty="0" smtClean="0">
                <a:solidFill>
                  <a:srgbClr val="FFFF00"/>
                </a:solidFill>
              </a:rPr>
              <a:t>PARA IMPLEMENTAR</a:t>
            </a:r>
          </a:p>
          <a:p>
            <a:pPr marL="514350" indent="-514350" algn="ctr">
              <a:buNone/>
            </a:pPr>
            <a:r>
              <a:rPr lang="es-ES" sz="4000" b="1" dirty="0" smtClean="0">
                <a:solidFill>
                  <a:srgbClr val="FFFF00"/>
                </a:solidFill>
              </a:rPr>
              <a:t>LA  ESM</a:t>
            </a:r>
            <a:endParaRPr lang="es-GT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96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3" y="1268760"/>
            <a:ext cx="9036497" cy="504056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Democracia: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-  representativa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-  participativa (subsidiariedad)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smtClean="0">
                <a:solidFill>
                  <a:srgbClr val="FFFF00"/>
                </a:solidFill>
              </a:rPr>
              <a:t>                      -------------------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Consenso </a:t>
            </a:r>
          </a:p>
          <a:p>
            <a:pPr marL="742950" indent="-742950" eaLnBrk="1" hangingPunct="1">
              <a:lnSpc>
                <a:spcPct val="90000"/>
              </a:lnSpc>
              <a:buAutoNum type="arabicPeriod" startAt="2"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Estado fuerte = Ordo Liberalismo: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-  marco jurídico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sz="3600" b="1" dirty="0">
                <a:solidFill>
                  <a:srgbClr val="FFFF00"/>
                </a:solidFill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</a:rPr>
              <a:t>	-  instituciones </a:t>
            </a:r>
            <a:endParaRPr lang="es-GT" sz="3600" b="1" dirty="0" smtClean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6513"/>
            <a:ext cx="9215438" cy="820737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Requisitos previos para la ESM: </a:t>
            </a:r>
            <a:r>
              <a:rPr lang="es-GT" sz="3600" b="1" u="sng" dirty="0" smtClean="0">
                <a:solidFill>
                  <a:schemeClr val="accent2"/>
                </a:solidFill>
              </a:rPr>
              <a:t>dos</a:t>
            </a:r>
            <a:r>
              <a:rPr lang="es-GT" sz="3600" b="1" dirty="0" smtClean="0">
                <a:solidFill>
                  <a:schemeClr val="accent2"/>
                </a:solidFill>
              </a:rPr>
              <a:t>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918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76456" cy="43924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s-ES" sz="2800" b="1" dirty="0" smtClean="0">
              <a:solidFill>
                <a:srgbClr val="F3E34B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OBJETIVOS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Y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PRINCIPIOS OPERATIVOS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DE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LA ESM </a:t>
            </a:r>
            <a:endParaRPr lang="es-GT" sz="4400" b="1" dirty="0" smtClean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6513"/>
            <a:ext cx="9215438" cy="820737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SEGUNDA PARTE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820472" cy="482453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GT" sz="3600" b="1" dirty="0" smtClean="0">
                <a:solidFill>
                  <a:schemeClr val="accent3"/>
                </a:solidFill>
              </a:rPr>
              <a:t>   </a:t>
            </a:r>
            <a:r>
              <a:rPr lang="es-GT" sz="3600" b="1" dirty="0" smtClean="0">
                <a:solidFill>
                  <a:srgbClr val="FFFF00"/>
                </a:solidFill>
              </a:rPr>
              <a:t>-  Objetivo fundamental  </a:t>
            </a:r>
          </a:p>
          <a:p>
            <a:pPr marL="0" indent="0">
              <a:buNone/>
              <a:defRPr/>
            </a:pPr>
            <a:r>
              <a:rPr lang="es-GT" sz="3600" b="1" dirty="0">
                <a:solidFill>
                  <a:srgbClr val="FFFF00"/>
                </a:solidFill>
              </a:rPr>
              <a:t> </a:t>
            </a:r>
            <a:r>
              <a:rPr lang="es-GT" sz="3600" b="1" dirty="0" smtClean="0">
                <a:solidFill>
                  <a:srgbClr val="FFFF00"/>
                </a:solidFill>
              </a:rPr>
              <a:t>  -   Objetivos y </a:t>
            </a:r>
          </a:p>
          <a:p>
            <a:pPr marL="0" indent="0">
              <a:buNone/>
              <a:defRPr/>
            </a:pPr>
            <a:r>
              <a:rPr lang="es-GT" sz="3600" b="1" dirty="0">
                <a:solidFill>
                  <a:srgbClr val="FFFF00"/>
                </a:solidFill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</a:rPr>
              <a:t>principios operativos </a:t>
            </a:r>
          </a:p>
          <a:p>
            <a:pPr marL="0" indent="0">
              <a:buNone/>
              <a:defRPr/>
            </a:pPr>
            <a:r>
              <a:rPr lang="es-GT" sz="3600" b="1" dirty="0">
                <a:solidFill>
                  <a:srgbClr val="FFFF00"/>
                </a:solidFill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</a:rPr>
              <a:t>de los ámbitos: </a:t>
            </a:r>
          </a:p>
          <a:p>
            <a:pPr marL="0" indent="0">
              <a:buNone/>
              <a:defRPr/>
            </a:pPr>
            <a:r>
              <a:rPr lang="es-GT" sz="3600" b="1" dirty="0">
                <a:solidFill>
                  <a:srgbClr val="FFFF00"/>
                </a:solidFill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</a:rPr>
              <a:t>	.	</a:t>
            </a:r>
            <a:r>
              <a:rPr lang="es-GT" sz="3600" b="1" dirty="0">
                <a:solidFill>
                  <a:srgbClr val="FFFF00"/>
                </a:solidFill>
              </a:rPr>
              <a:t>E</a:t>
            </a:r>
            <a:r>
              <a:rPr lang="es-GT" sz="3600" b="1" dirty="0" smtClean="0">
                <a:solidFill>
                  <a:srgbClr val="FFFF00"/>
                </a:solidFill>
              </a:rPr>
              <a:t>conómico</a:t>
            </a:r>
          </a:p>
          <a:p>
            <a:pPr marL="0" indent="0">
              <a:buNone/>
              <a:defRPr/>
            </a:pPr>
            <a:r>
              <a:rPr lang="es-GT" sz="3600" b="1" dirty="0">
                <a:solidFill>
                  <a:srgbClr val="FFFF00"/>
                </a:solidFill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</a:rPr>
              <a:t>	.	Social  </a:t>
            </a:r>
          </a:p>
          <a:p>
            <a:pPr marL="0" indent="0">
              <a:buNone/>
              <a:defRPr/>
            </a:pPr>
            <a:r>
              <a:rPr lang="es-GT" sz="3600" b="1" dirty="0" smtClean="0">
                <a:solidFill>
                  <a:srgbClr val="FFFF00"/>
                </a:solidFill>
              </a:rPr>
              <a:t>		.	Ecológico</a:t>
            </a:r>
            <a:endParaRPr lang="es-GT" sz="3600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es-ES" sz="3600" b="1" dirty="0" smtClean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Objetivos y principios de la ESM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676456" cy="46085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1.		Introducción</a:t>
            </a:r>
            <a:r>
              <a:rPr lang="es-GT" sz="4000" b="1" u="sng" dirty="0" smtClean="0">
                <a:solidFill>
                  <a:srgbClr val="FFFF00"/>
                </a:solidFill>
              </a:rPr>
              <a:t>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2. 		Objetivos</a:t>
            </a:r>
            <a:r>
              <a:rPr lang="es-GT" sz="4000" b="1" u="sng" dirty="0" smtClean="0">
                <a:solidFill>
                  <a:srgbClr val="FFFF00"/>
                </a:solidFill>
              </a:rPr>
              <a:t> </a:t>
            </a:r>
            <a:r>
              <a:rPr lang="es-GT" sz="4000" b="1" dirty="0" smtClean="0">
                <a:solidFill>
                  <a:srgbClr val="FFFF00"/>
                </a:solidFill>
              </a:rPr>
              <a:t>y principios</a:t>
            </a:r>
            <a:endParaRPr lang="es-GT" sz="4000" b="1" u="sng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		operativos  </a:t>
            </a:r>
            <a:endParaRPr lang="es-GT" sz="40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3.		Limitaciones a principios 	operativos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4.	Responsabilidades de los </a:t>
            </a:r>
            <a:r>
              <a:rPr lang="es-GT" sz="4000" b="1" dirty="0">
                <a:solidFill>
                  <a:srgbClr val="FFFF00"/>
                </a:solidFill>
              </a:rPr>
              <a:t> </a:t>
            </a:r>
            <a:r>
              <a:rPr lang="es-GT" sz="4000" b="1" dirty="0" smtClean="0">
                <a:solidFill>
                  <a:srgbClr val="FFFF00"/>
                </a:solidFill>
              </a:rPr>
              <a:t>      	actores</a:t>
            </a:r>
            <a:endParaRPr lang="es-GT" sz="4000" b="1" u="sng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974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Presentación: </a:t>
            </a:r>
            <a:r>
              <a:rPr lang="es-GT" sz="3600" b="1" u="sng" dirty="0" smtClean="0">
                <a:solidFill>
                  <a:schemeClr val="accent2"/>
                </a:solidFill>
              </a:rPr>
              <a:t>cuatro</a:t>
            </a:r>
            <a:r>
              <a:rPr lang="es-GT" sz="3600" b="1" dirty="0" smtClean="0">
                <a:solidFill>
                  <a:schemeClr val="accent2"/>
                </a:solidFill>
              </a:rPr>
              <a:t> partes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8964612" cy="309562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s-ES" sz="2800" b="1" dirty="0" smtClean="0">
              <a:solidFill>
                <a:srgbClr val="F3E34B"/>
              </a:solidFill>
            </a:endParaRPr>
          </a:p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EL OBJETIVO  </a:t>
            </a:r>
          </a:p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FUNDAMENTAL </a:t>
            </a:r>
            <a:endParaRPr lang="es-ES" sz="4400" b="1" dirty="0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Objetivo fundamental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6425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200" b="1" dirty="0" smtClean="0">
                <a:solidFill>
                  <a:schemeClr val="accent2"/>
                </a:solidFill>
              </a:rPr>
              <a:t>Objetivo fundamental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1293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25503190"/>
              </p:ext>
            </p:extLst>
          </p:nvPr>
        </p:nvGraphicFramePr>
        <p:xfrm>
          <a:off x="179512" y="2636912"/>
          <a:ext cx="8713818" cy="2956560"/>
        </p:xfrm>
        <a:graphic>
          <a:graphicData uri="http://schemas.openxmlformats.org/drawingml/2006/table">
            <a:tbl>
              <a:tblPr/>
              <a:tblGrid>
                <a:gridCol w="8713818"/>
              </a:tblGrid>
              <a:tr h="1347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GT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PRIMACÍA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GT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GT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LA PERSONA HUMANA  </a:t>
                      </a:r>
                      <a:endParaRPr kumimoji="0" lang="es-E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6425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200" b="1" dirty="0" smtClean="0">
                <a:solidFill>
                  <a:schemeClr val="accent2"/>
                </a:solidFill>
              </a:rPr>
              <a:t>Objetivo fundamental: definición / elementos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1293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15762380"/>
              </p:ext>
            </p:extLst>
          </p:nvPr>
        </p:nvGraphicFramePr>
        <p:xfrm>
          <a:off x="179512" y="2043460"/>
          <a:ext cx="8713818" cy="4462672"/>
        </p:xfrm>
        <a:graphic>
          <a:graphicData uri="http://schemas.openxmlformats.org/drawingml/2006/table">
            <a:tbl>
              <a:tblPr/>
              <a:tblGrid>
                <a:gridCol w="8713818"/>
              </a:tblGrid>
              <a:tr h="168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PERSONA  HUMANA: </a:t>
                      </a:r>
                      <a:endParaRPr kumimoji="0" lang="es-G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GT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1.  C</a:t>
                      </a: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ENTRO DE LA SOCIEDAD </a:t>
                      </a:r>
                    </a:p>
                    <a:p>
                      <a:pPr marL="898525" marR="0" lvl="0" indent="-898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2.  SATISFACCIÓN DE TODAS SUS  NECESIDADES </a:t>
                      </a:r>
                      <a:endParaRPr kumimoji="0" lang="es-GT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92">
                <a:tc>
                  <a:txBody>
                    <a:bodyPr/>
                    <a:lstStyle/>
                    <a:p>
                      <a:pPr marL="898525" marR="0" lvl="0" indent="-898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GT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6425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200" b="1" dirty="0" smtClean="0">
                <a:solidFill>
                  <a:schemeClr val="accent2"/>
                </a:solidFill>
              </a:rPr>
              <a:t>Objetivo fundamental: ejemplos de irrespeto 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1293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564810"/>
              </p:ext>
            </p:extLst>
          </p:nvPr>
        </p:nvGraphicFramePr>
        <p:xfrm>
          <a:off x="179512" y="2060847"/>
          <a:ext cx="8713818" cy="5316112"/>
        </p:xfrm>
        <a:graphic>
          <a:graphicData uri="http://schemas.openxmlformats.org/drawingml/2006/table">
            <a:tbl>
              <a:tblPr/>
              <a:tblGrid>
                <a:gridCol w="8713818"/>
              </a:tblGrid>
              <a:tr h="360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TRES EJEMPLOS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IRRESPETO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OBJETIVO FUNDAMENTAL</a:t>
                      </a:r>
                      <a:endParaRPr kumimoji="0" lang="es-GT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92">
                <a:tc>
                  <a:txBody>
                    <a:bodyPr/>
                    <a:lstStyle/>
                    <a:p>
                      <a:pPr marL="898525" marR="0" lvl="0" indent="-898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GT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291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:\peps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15888"/>
            <a:ext cx="5113338" cy="659765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7883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Vicky\lobo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350"/>
            <a:ext cx="7993136" cy="5626100"/>
          </a:xfrm>
          <a:prstGeom prst="rect">
            <a:avLst/>
          </a:prstGeom>
          <a:noFill/>
          <a:ln w="44450">
            <a:solidFill>
              <a:srgbClr val="E76C0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4430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</a:t>
            </a:r>
            <a:r>
              <a:rPr lang="es-GT" sz="3200" b="1" dirty="0" smtClean="0">
                <a:solidFill>
                  <a:schemeClr val="accent2"/>
                </a:solidFill>
              </a:rPr>
              <a:t>Greg Smith / Goldman </a:t>
            </a:r>
            <a:r>
              <a:rPr lang="es-GT" sz="3200" b="1" dirty="0" err="1" smtClean="0">
                <a:solidFill>
                  <a:schemeClr val="accent2"/>
                </a:solidFill>
              </a:rPr>
              <a:t>Sachs</a:t>
            </a:r>
            <a:r>
              <a:rPr lang="es-GT" sz="3200" b="1" dirty="0" smtClean="0">
                <a:solidFill>
                  <a:schemeClr val="accent2"/>
                </a:solidFill>
              </a:rPr>
              <a:t> 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141277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-	Clientes: títeres (“</a:t>
            </a:r>
            <a:r>
              <a:rPr lang="es-GT" sz="4000" b="1" dirty="0" err="1" smtClean="0">
                <a:solidFill>
                  <a:srgbClr val="FFFF00"/>
                </a:solidFill>
              </a:rPr>
              <a:t>muppets</a:t>
            </a:r>
            <a:r>
              <a:rPr lang="es-GT" sz="4000" b="1" dirty="0" smtClean="0">
                <a:solidFill>
                  <a:srgbClr val="FFFF00"/>
                </a:solidFill>
              </a:rPr>
              <a:t>”) </a:t>
            </a:r>
          </a:p>
          <a:p>
            <a:pPr>
              <a:defRPr/>
            </a:pPr>
            <a:endParaRPr lang="es-GT" sz="40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-	Promoción laboral: 				maximizar extracción de 		dinero del cliente</a:t>
            </a:r>
          </a:p>
          <a:p>
            <a:pPr>
              <a:defRPr/>
            </a:pPr>
            <a:endParaRPr lang="es-GT" sz="4000" b="1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s-GT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Periódico</a:t>
            </a:r>
            <a:r>
              <a:rPr lang="es-GT" sz="2800" b="1" dirty="0" smtClean="0">
                <a:solidFill>
                  <a:srgbClr val="FFFF00"/>
                </a:solidFill>
              </a:rPr>
              <a:t>. 15/03/12</a:t>
            </a:r>
            <a:endParaRPr lang="es-G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GT" sz="3200" b="1" dirty="0" smtClean="0">
              <a:solidFill>
                <a:schemeClr val="bg1"/>
              </a:solidFill>
            </a:endParaRPr>
          </a:p>
          <a:p>
            <a:endParaRPr lang="es-GT" sz="32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931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64612" cy="532859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GT" sz="4000" b="1" dirty="0" smtClean="0">
                <a:solidFill>
                  <a:schemeClr val="accent3"/>
                </a:solidFill>
              </a:rPr>
              <a:t>   </a:t>
            </a:r>
            <a:r>
              <a:rPr lang="es-GT" sz="4000" b="1" dirty="0" smtClean="0">
                <a:solidFill>
                  <a:srgbClr val="FFFF00"/>
                </a:solidFill>
              </a:rPr>
              <a:t>OBJETIVOS </a:t>
            </a:r>
          </a:p>
          <a:p>
            <a:pPr algn="ctr">
              <a:buFontTx/>
              <a:buNone/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Y </a:t>
            </a:r>
          </a:p>
          <a:p>
            <a:pPr algn="ctr">
              <a:buFontTx/>
              <a:buNone/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RINCIPIOS OPERATIVOS DE</a:t>
            </a:r>
          </a:p>
          <a:p>
            <a:pPr algn="ctr">
              <a:buFontTx/>
              <a:buNone/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LOS TRES ÁMBITOS:  </a:t>
            </a:r>
          </a:p>
          <a:p>
            <a:pPr marL="0" indent="0">
              <a:buNone/>
              <a:defRPr/>
            </a:pPr>
            <a:r>
              <a:rPr lang="es-GT" sz="4000" b="1" dirty="0">
                <a:solidFill>
                  <a:srgbClr val="FFFF00"/>
                </a:solidFill>
              </a:rPr>
              <a:t>	</a:t>
            </a:r>
            <a:r>
              <a:rPr lang="es-GT" sz="4400" b="1" dirty="0" smtClean="0">
                <a:solidFill>
                  <a:srgbClr val="FFFF00"/>
                </a:solidFill>
              </a:rPr>
              <a:t>-	ECONÓMICO  </a:t>
            </a:r>
          </a:p>
          <a:p>
            <a:pPr marL="0" indent="0">
              <a:buNone/>
              <a:defRPr/>
            </a:pPr>
            <a:r>
              <a:rPr lang="es-GT" sz="4400" b="1" dirty="0">
                <a:solidFill>
                  <a:srgbClr val="FFFF00"/>
                </a:solidFill>
              </a:rPr>
              <a:t>	</a:t>
            </a:r>
            <a:r>
              <a:rPr lang="es-GT" sz="4400" b="1" dirty="0" smtClean="0">
                <a:solidFill>
                  <a:srgbClr val="FFFF00"/>
                </a:solidFill>
              </a:rPr>
              <a:t>-	SOCIAL </a:t>
            </a:r>
          </a:p>
          <a:p>
            <a:pPr marL="0" indent="0">
              <a:buNone/>
              <a:defRPr/>
            </a:pPr>
            <a:r>
              <a:rPr lang="es-GT" sz="4400" b="1" dirty="0">
                <a:solidFill>
                  <a:srgbClr val="FFFF00"/>
                </a:solidFill>
              </a:rPr>
              <a:t>	</a:t>
            </a:r>
            <a:r>
              <a:rPr lang="es-GT" sz="4400" b="1" dirty="0" smtClean="0">
                <a:solidFill>
                  <a:srgbClr val="FFFF00"/>
                </a:solidFill>
              </a:rPr>
              <a:t>-	ECOLÓGICO </a:t>
            </a:r>
            <a:endParaRPr lang="es-ES" sz="4400" b="1" dirty="0" smtClean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Objetivos y principios operativos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46085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ES" sz="4400" b="1" smtClean="0">
                <a:solidFill>
                  <a:srgbClr val="FFFF00"/>
                </a:solidFill>
              </a:rPr>
              <a:t>RELACIÓN </a:t>
            </a:r>
            <a:r>
              <a:rPr lang="es-ES" sz="4400" b="1" dirty="0" smtClean="0">
                <a:solidFill>
                  <a:srgbClr val="FFFF00"/>
                </a:solidFill>
              </a:rPr>
              <a:t>TEMSA </a:t>
            </a:r>
          </a:p>
          <a:p>
            <a:pPr algn="ctr"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ENTRE:   </a:t>
            </a:r>
          </a:p>
          <a:p>
            <a:pPr algn="ctr"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ÁMBITO ECONÓMICO </a:t>
            </a:r>
          </a:p>
          <a:p>
            <a:pPr algn="ctr">
              <a:buFontTx/>
              <a:buNone/>
              <a:defRPr/>
            </a:pPr>
            <a:r>
              <a:rPr lang="es-ES_tradnl" sz="4400" dirty="0" smtClean="0">
                <a:solidFill>
                  <a:srgbClr val="FFFF00"/>
                </a:solidFill>
              </a:rPr>
              <a:t>Y  </a:t>
            </a:r>
          </a:p>
          <a:p>
            <a:pPr algn="ctr">
              <a:buFontTx/>
              <a:buNone/>
              <a:defRPr/>
            </a:pPr>
            <a:r>
              <a:rPr lang="es-ES_tradnl" sz="4400" b="1" dirty="0" smtClean="0">
                <a:solidFill>
                  <a:srgbClr val="FFFF00"/>
                </a:solidFill>
              </a:rPr>
              <a:t>ÁMBITOS SOCIAL Y ECOLÓGICO</a:t>
            </a:r>
            <a:endParaRPr lang="es-ES" sz="4400" b="1" dirty="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Objetivos y principios operativos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144000" cy="46085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Ejemplos de relación tensa,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a partir de crisis 2008: 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Chipre, España, Grecia, Portugal, 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Italia, Inglaterra, Islandia, Irlanda; 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Alemania (Jena, 20/06/08</a:t>
            </a:r>
            <a:r>
              <a:rPr lang="es-ES" sz="3600" b="1" dirty="0" smtClean="0">
                <a:solidFill>
                  <a:srgbClr val="FFFF00"/>
                </a:solidFill>
              </a:rPr>
              <a:t>)</a:t>
            </a:r>
          </a:p>
          <a:p>
            <a:pPr algn="ctr"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Puerto Rico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>
                <a:solidFill>
                  <a:schemeClr val="accent2"/>
                </a:solidFill>
              </a:rPr>
              <a:t>O</a:t>
            </a:r>
            <a:r>
              <a:rPr lang="es-GT" sz="3600" b="1" dirty="0" smtClean="0">
                <a:solidFill>
                  <a:schemeClr val="accent2"/>
                </a:solidFill>
              </a:rPr>
              <a:t>bjetivos y principios operativos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38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43188"/>
            <a:ext cx="9144000" cy="142875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endParaRPr lang="es-ES" sz="2800" b="1" dirty="0" smtClean="0">
              <a:solidFill>
                <a:srgbClr val="F3E34B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INTRODUCCIÓN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PRIMERA PARTE  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46085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OBJETIVO </a:t>
            </a:r>
          </a:p>
          <a:p>
            <a:pPr algn="ctr">
              <a:buFontTx/>
              <a:buNone/>
              <a:defRPr/>
            </a:pPr>
            <a:r>
              <a:rPr lang="es-GT" sz="4400" b="1" u="sng" dirty="0" smtClean="0">
                <a:solidFill>
                  <a:srgbClr val="FFFF00"/>
                </a:solidFill>
              </a:rPr>
              <a:t>ÁMBITO ECONÓMICO</a:t>
            </a:r>
            <a:r>
              <a:rPr lang="es-GT" sz="4400" b="1" dirty="0" smtClean="0">
                <a:solidFill>
                  <a:srgbClr val="FFFF00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endParaRPr lang="es-GT" sz="4400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OPTIMIZAR O MAXIMIZAR LA GENERACIÓN DE INGRESOS Y RIQUEZA</a:t>
            </a:r>
            <a:endParaRPr lang="es-ES" sz="4400" b="1" dirty="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53236" cy="836712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Objetivo Ámbito Económico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089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44824"/>
            <a:ext cx="8964612" cy="410391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PRINCIPIOS  OPERATIVOS </a:t>
            </a:r>
          </a:p>
          <a:p>
            <a:pPr algn="ctr">
              <a:buFontTx/>
              <a:buNone/>
              <a:defRPr/>
            </a:pPr>
            <a:endParaRPr lang="es-GT" sz="4400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  <a:defRPr/>
            </a:pPr>
            <a:r>
              <a:rPr lang="es-GT" sz="4400" b="1" u="sng" dirty="0" smtClean="0">
                <a:solidFill>
                  <a:srgbClr val="FFFF00"/>
                </a:solidFill>
              </a:rPr>
              <a:t>ÁMBITO ECONÓMICO</a:t>
            </a:r>
            <a:r>
              <a:rPr lang="es-GT" sz="4400" b="1" dirty="0" smtClean="0">
                <a:solidFill>
                  <a:srgbClr val="FFFF00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CUATRO</a:t>
            </a:r>
            <a:endParaRPr lang="es-ES" sz="4400" b="1" dirty="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>
                <a:solidFill>
                  <a:schemeClr val="accent2"/>
                </a:solidFill>
              </a:rPr>
              <a:t>P</a:t>
            </a:r>
            <a:r>
              <a:rPr lang="es-GT" sz="3600" b="1" dirty="0" smtClean="0">
                <a:solidFill>
                  <a:schemeClr val="accent2"/>
                </a:solidFill>
              </a:rPr>
              <a:t>rincipios operativos económicos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Principios operativos económicos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-14256" y="1628800"/>
            <a:ext cx="8928992" cy="4248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Libertad de empresa con responsabilidad civil/ competencia/ igualdad de oportunidades: </a:t>
            </a:r>
          </a:p>
          <a:p>
            <a:pPr marL="0" indent="0">
              <a:buNone/>
            </a:pPr>
            <a:r>
              <a:rPr lang="es-GT" sz="3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   Libertad en: </a:t>
            </a:r>
            <a:r>
              <a:rPr lang="es-GT" sz="3600" b="1" dirty="0">
                <a:solidFill>
                  <a:srgbClr val="FFFF00"/>
                </a:solidFill>
                <a:latin typeface="Arial" charset="0"/>
              </a:rPr>
              <a:t>	</a:t>
            </a:r>
            <a:endParaRPr lang="es-GT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	-	fijación de precios</a:t>
            </a:r>
          </a:p>
          <a:p>
            <a:pPr marL="0" indent="0">
              <a:buNone/>
            </a:pPr>
            <a:r>
              <a:rPr lang="es-GT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-	contratación </a:t>
            </a:r>
          </a:p>
          <a:p>
            <a:pPr marL="0" indent="0">
              <a:buNone/>
            </a:pPr>
            <a:r>
              <a:rPr lang="es-GT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-	comercio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Principios operativos económicos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2060849"/>
            <a:ext cx="8964488" cy="3312368"/>
          </a:xfrm>
        </p:spPr>
        <p:txBody>
          <a:bodyPr/>
          <a:lstStyle/>
          <a:p>
            <a:pPr marL="0" lvl="0" indent="0">
              <a:buNone/>
            </a:pP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2.  	Seguridad sobre la propiedad </a:t>
            </a:r>
            <a:r>
              <a:rPr lang="es-GT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privada / el ingreso/ las pérdidas </a:t>
            </a:r>
          </a:p>
          <a:p>
            <a:pPr marL="0" lvl="0" indent="0">
              <a:buNone/>
            </a:pPr>
            <a:r>
              <a:rPr lang="es-GT" sz="3600" b="1" dirty="0" smtClean="0">
                <a:solidFill>
                  <a:srgbClr val="FFFF00"/>
                </a:solidFill>
                <a:latin typeface="Arial" charset="0"/>
              </a:rPr>
              <a:t>3.   Sólo sector privado produce =  	subsidiariedad en ámbito 	económico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975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Principios operativos económicos 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5112568"/>
          </a:xfrm>
        </p:spPr>
        <p:txBody>
          <a:bodyPr/>
          <a:lstStyle/>
          <a:p>
            <a:pPr marL="446088" lvl="0" indent="-446088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4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. Estabilidad macro económica: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-	Presupuesto público 			equilibrado</a:t>
            </a:r>
          </a:p>
          <a:p>
            <a:pPr marL="0" indent="0">
              <a:buNone/>
            </a:pP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	Estabilidad de precios =  		capacidad de compra = 			no inflación</a:t>
            </a:r>
          </a:p>
          <a:p>
            <a:pPr marL="0" indent="0">
              <a:buNone/>
            </a:pP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	-	Tasa de cambio real = 			de mercado 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	… </a:t>
            </a: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633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Principios operativos económicos 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48472"/>
          </a:xfrm>
        </p:spPr>
        <p:txBody>
          <a:bodyPr/>
          <a:lstStyle/>
          <a:p>
            <a:pPr marL="446088" lvl="0" indent="-446088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4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. Estabilidad macro económica:</a:t>
            </a:r>
          </a:p>
          <a:p>
            <a:pPr marL="0" indent="0">
              <a:buNone/>
            </a:pP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		… 		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-	Tasa de interés líder = 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	de mercado 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600" b="1" dirty="0" smtClean="0">
                <a:solidFill>
                  <a:srgbClr val="FFFF00"/>
                </a:solidFill>
                <a:latin typeface="Arial" charset="0"/>
              </a:rPr>
              <a:t>-	Políticas económicas 			estables = predecibles   </a:t>
            </a: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68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200" b="1" dirty="0" smtClean="0">
                <a:solidFill>
                  <a:schemeClr val="accent2"/>
                </a:solidFill>
              </a:rPr>
              <a:t>Principios económicos: indicadores 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04056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Libertad de empresa/ competencia/ igualdad de oportunidades:  </a:t>
            </a:r>
          </a:p>
          <a:p>
            <a:pPr marL="0" indent="0" eaLnBrk="1" hangingPunct="1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-	No subsidios </a:t>
            </a:r>
          </a:p>
          <a:p>
            <a:pPr marL="0" indent="0" eaLnBrk="1" hangingPunct="1">
              <a:buNone/>
            </a:pPr>
            <a:r>
              <a:rPr lang="es-ES" sz="2800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2800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2800" b="1" dirty="0" smtClean="0">
                <a:solidFill>
                  <a:srgbClr val="FFFF00"/>
                </a:solidFill>
                <a:latin typeface="Arial" charset="0"/>
              </a:rPr>
              <a:t> .	N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o monopolios</a:t>
            </a:r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Seguridad sobre la propiedad privada / el ingreso</a:t>
            </a: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s-ES" sz="2800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2800" dirty="0" smtClean="0">
                <a:solidFill>
                  <a:srgbClr val="FFFF00"/>
                </a:solidFill>
                <a:latin typeface="Arial" charset="0"/>
              </a:rPr>
              <a:t>	-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No confiscaciones   </a:t>
            </a:r>
          </a:p>
          <a:p>
            <a:pPr marL="0" indent="0" eaLnBrk="1" hangingPunct="1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-	No impuestos confiscatorios</a:t>
            </a:r>
          </a:p>
          <a:p>
            <a:pPr lvl="0">
              <a:buNone/>
            </a:pPr>
            <a:endParaRPr lang="es-ES" b="1" dirty="0" smtClean="0">
              <a:solidFill>
                <a:srgbClr val="F3E34B"/>
              </a:solidFill>
              <a:latin typeface="Arial" charset="0"/>
            </a:endParaRPr>
          </a:p>
          <a:p>
            <a:endParaRPr lang="es-ES" dirty="0">
              <a:solidFill>
                <a:srgbClr val="F3E3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94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200" b="1" dirty="0" smtClean="0">
                <a:solidFill>
                  <a:schemeClr val="accent2"/>
                </a:solidFill>
              </a:rPr>
              <a:t>Principios económicos: indicadores 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2276873"/>
            <a:ext cx="8219256" cy="3096344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Sólo sector privado produce =  subsidiariedad en ámbito económico:  </a:t>
            </a:r>
          </a:p>
          <a:p>
            <a:pPr marL="0" indent="0">
              <a:buNone/>
            </a:pPr>
            <a:r>
              <a:rPr lang="es-ES" sz="2800" dirty="0" smtClean="0">
                <a:solidFill>
                  <a:srgbClr val="FFFF00"/>
                </a:solidFill>
                <a:latin typeface="Arial" charset="0"/>
              </a:rPr>
              <a:t>		-	</a:t>
            </a:r>
            <a:r>
              <a:rPr lang="es-ES" sz="2800" b="1" dirty="0" smtClean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stado no productor de 			bienes ni generador de 				servicios </a:t>
            </a:r>
          </a:p>
        </p:txBody>
      </p:sp>
    </p:spTree>
    <p:extLst>
      <p:ext uri="{BB962C8B-B14F-4D97-AF65-F5344CB8AC3E}">
        <p14:creationId xmlns:p14="http://schemas.microsoft.com/office/powerpoint/2010/main" val="2074494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200" b="1" dirty="0" smtClean="0">
                <a:solidFill>
                  <a:schemeClr val="accent2"/>
                </a:solidFill>
              </a:rPr>
              <a:t>Principios económicos: indicadores (FMI)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184576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FFFF00"/>
                </a:solidFill>
              </a:rPr>
              <a:t>4. Estabilidad macroeconómica (FMI, </a:t>
            </a:r>
            <a:r>
              <a:rPr lang="es-ES" b="1" dirty="0" err="1" smtClean="0">
                <a:solidFill>
                  <a:srgbClr val="FFFF00"/>
                </a:solidFill>
              </a:rPr>
              <a:t>Maastrich</a:t>
            </a:r>
            <a:r>
              <a:rPr lang="es-ES" b="1" dirty="0" smtClean="0">
                <a:solidFill>
                  <a:srgbClr val="FFFF00"/>
                </a:solidFill>
              </a:rPr>
              <a:t>; BANGUAT):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-	Déficit fiscal / PIB 			3 %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-	Inflación anual			5 %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-	Deuda pública / PIB 	      60 %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	-	Deuda pública / ingresos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	fiscales 			    	    250 %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	-	Servicio deuda pública /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	ingresos 	fiscales 		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     30 %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200" b="1" dirty="0">
                <a:solidFill>
                  <a:schemeClr val="accent2"/>
                </a:solidFill>
              </a:rPr>
              <a:t>I</a:t>
            </a:r>
            <a:r>
              <a:rPr lang="es-GT" sz="3200" b="1" dirty="0" smtClean="0">
                <a:solidFill>
                  <a:schemeClr val="accent2"/>
                </a:solidFill>
              </a:rPr>
              <a:t>ndicadores macroeconómicos Guatemala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5328592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FFFF00"/>
                </a:solidFill>
              </a:rPr>
              <a:t>		</a:t>
            </a: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u="sng" dirty="0">
                <a:solidFill>
                  <a:srgbClr val="FFFF00"/>
                </a:solidFill>
              </a:rPr>
              <a:t>E</a:t>
            </a:r>
            <a:r>
              <a:rPr lang="es-ES" b="1" u="sng" dirty="0" smtClean="0">
                <a:solidFill>
                  <a:srgbClr val="FFFF00"/>
                </a:solidFill>
              </a:rPr>
              <a:t>n </a:t>
            </a:r>
            <a:r>
              <a:rPr lang="es-ES" b="1" u="sng" dirty="0">
                <a:solidFill>
                  <a:srgbClr val="FFFF00"/>
                </a:solidFill>
              </a:rPr>
              <a:t>porcentajes   </a:t>
            </a:r>
            <a:r>
              <a:rPr lang="es-ES" b="1" u="sng" dirty="0" smtClean="0">
                <a:solidFill>
                  <a:srgbClr val="FFFF00"/>
                </a:solidFill>
              </a:rPr>
              <a:t>2012		2013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Déficit fiscal / PIB 			2.4		   2.1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Inflación anual		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     3.45		 3.39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Deuda pública / PIB 	      24.4            24.9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Deuda pública / ingresos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fiscales 			    	    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196.1         212.4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Servicio deuda pública /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ingresos 	fiscales 		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     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 18.4          18.8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						BANGUAT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79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Introducción: cuatro partes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536504"/>
          </a:xfrm>
        </p:spPr>
        <p:txBody>
          <a:bodyPr/>
          <a:lstStyle/>
          <a:p>
            <a:pPr marL="0" indent="0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1.	Naturaleza de la ESM </a:t>
            </a:r>
          </a:p>
          <a:p>
            <a:pPr marL="514350" indent="-514350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2.		ESM en el marco de las 	escuelas    / corrientes de 	pensamiento económico </a:t>
            </a:r>
          </a:p>
          <a:p>
            <a:pPr marL="514350" indent="-514350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3.		Fuentes ideológicas de la ESM</a:t>
            </a:r>
            <a:r>
              <a:rPr lang="es-ES" sz="40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s-ES" sz="4000" b="1" dirty="0" smtClean="0">
                <a:solidFill>
                  <a:srgbClr val="FFFF00"/>
                </a:solidFill>
              </a:rPr>
              <a:t>4.		Requisitos previos para la ESM</a:t>
            </a:r>
            <a:endParaRPr lang="es-GT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8964612" cy="43924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OBJETIVO </a:t>
            </a:r>
            <a:r>
              <a:rPr lang="es-GT" sz="4000" b="1" u="sng" dirty="0" smtClean="0">
                <a:solidFill>
                  <a:srgbClr val="FFFF00"/>
                </a:solidFill>
              </a:rPr>
              <a:t>ÁMBITO SOCIAL</a:t>
            </a:r>
            <a:r>
              <a:rPr lang="es-GT" sz="4000" b="1" dirty="0" smtClean="0">
                <a:solidFill>
                  <a:srgbClr val="FFFF00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endParaRPr lang="es-GT" sz="4000" b="1" dirty="0">
              <a:solidFill>
                <a:srgbClr val="FFFF00"/>
              </a:solidFill>
            </a:endParaRP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SATISFACER TODAS 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LAS NECESIDADE HUMANAS: 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		MATERIALES, CULTURALES  y</a:t>
            </a:r>
          </a:p>
          <a:p>
            <a:pPr algn="ctr"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ESPIRITUALES</a:t>
            </a:r>
          </a:p>
          <a:p>
            <a:pPr>
              <a:buFontTx/>
              <a:buNone/>
              <a:defRPr/>
            </a:pPr>
            <a:endParaRPr lang="es-ES" sz="4000" b="1" dirty="0" smtClean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Objetivo Ámbito Social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940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772" y="1700808"/>
            <a:ext cx="8907228" cy="3816424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s-ES" sz="2800" b="1" dirty="0" smtClean="0">
              <a:solidFill>
                <a:srgbClr val="F3E34B"/>
              </a:solidFill>
            </a:endParaRPr>
          </a:p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PRINCIPIOS OPERATIVOS</a:t>
            </a:r>
          </a:p>
          <a:p>
            <a:pPr algn="ctr">
              <a:buFontTx/>
              <a:buNone/>
              <a:defRPr/>
            </a:pPr>
            <a:endParaRPr lang="es-GT" sz="4400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  <a:defRPr/>
            </a:pPr>
            <a:r>
              <a:rPr lang="es-GT" sz="4400" b="1" u="sng" dirty="0" smtClean="0">
                <a:solidFill>
                  <a:srgbClr val="FFFF00"/>
                </a:solidFill>
              </a:rPr>
              <a:t>ÁMBITO SOCIAL</a:t>
            </a:r>
            <a:r>
              <a:rPr lang="es-GT" sz="4400" b="1" dirty="0" smtClean="0">
                <a:solidFill>
                  <a:srgbClr val="FFFF00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CUATRO </a:t>
            </a:r>
            <a:endParaRPr lang="es-ES" sz="4400" b="1" dirty="0" smtClean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Principios operativos sociales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  <a:ln>
            <a:solidFill>
              <a:srgbClr val="F3E34B"/>
            </a:solidFill>
          </a:ln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Principios operativos sociales</a:t>
            </a:r>
            <a:endParaRPr lang="es-E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820472" cy="4824535"/>
          </a:xfrm>
        </p:spPr>
        <p:txBody>
          <a:bodyPr/>
          <a:lstStyle/>
          <a:p>
            <a:pPr marL="360363" lvl="0" indent="-360363">
              <a:buAutoNum type="arabicPeriod"/>
              <a:defRPr/>
            </a:pPr>
            <a:r>
              <a:rPr lang="es-GT" b="1" dirty="0" smtClean="0">
                <a:solidFill>
                  <a:srgbClr val="FFFF00"/>
                </a:solidFill>
              </a:rPr>
              <a:t>  Libertad con responsabilidad: </a:t>
            </a:r>
          </a:p>
          <a:p>
            <a:pPr marL="0" lvl="0" indent="0">
              <a:buNone/>
              <a:defRPr/>
            </a:pPr>
            <a:r>
              <a:rPr lang="es-GT" b="1" dirty="0" smtClean="0">
                <a:solidFill>
                  <a:srgbClr val="FFFF00"/>
                </a:solidFill>
              </a:rPr>
              <a:t>	-	</a:t>
            </a:r>
            <a:r>
              <a:rPr lang="es-GT" b="1" dirty="0">
                <a:solidFill>
                  <a:srgbClr val="FFFF00"/>
                </a:solidFill>
              </a:rPr>
              <a:t>P</a:t>
            </a:r>
            <a:r>
              <a:rPr lang="es-GT" b="1" dirty="0" smtClean="0">
                <a:solidFill>
                  <a:srgbClr val="FFFF00"/>
                </a:solidFill>
              </a:rPr>
              <a:t>ersonal / familiar </a:t>
            </a:r>
          </a:p>
          <a:p>
            <a:pPr marL="0" lv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-	Comunitaria </a:t>
            </a:r>
          </a:p>
          <a:p>
            <a:pPr marL="742950" indent="-742950">
              <a:buAutoNum type="arabicPeriod" startAt="2"/>
              <a:defRPr/>
            </a:pPr>
            <a:r>
              <a:rPr lang="es-GT" b="1" dirty="0" smtClean="0">
                <a:solidFill>
                  <a:srgbClr val="FFFF00"/>
                </a:solidFill>
              </a:rPr>
              <a:t>Solidaridad:   </a:t>
            </a:r>
          </a:p>
          <a:p>
            <a:pPr marL="0" indent="0">
              <a:buNone/>
              <a:defRPr/>
            </a:pPr>
            <a:r>
              <a:rPr lang="es-GT" b="1" dirty="0" smtClean="0">
                <a:solidFill>
                  <a:srgbClr val="FFFF00"/>
                </a:solidFill>
              </a:rPr>
              <a:t>       Nivel de vida decoroso para todos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-	Horizontal: dentro o en un grupo 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-	Vertical: entre grupos  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…</a:t>
            </a:r>
            <a:endParaRPr lang="es-ES" b="1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es-ES" sz="3600" b="1" dirty="0" smtClean="0">
              <a:solidFill>
                <a:srgbClr val="FFFF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9385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  <a:ln>
            <a:solidFill>
              <a:srgbClr val="F3E34B"/>
            </a:solidFill>
          </a:ln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Principios operativos sociales </a:t>
            </a:r>
            <a:endParaRPr lang="es-E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7861796" cy="5402015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s-GT" b="1" dirty="0" smtClean="0">
                <a:solidFill>
                  <a:srgbClr val="FFFF00"/>
                </a:solidFill>
              </a:rPr>
              <a:t> </a:t>
            </a:r>
          </a:p>
          <a:p>
            <a:pPr marL="742950" indent="-742950">
              <a:buAutoNum type="arabicPeriod" startAt="2"/>
              <a:defRPr/>
            </a:pPr>
            <a:r>
              <a:rPr lang="es-GT" b="1" dirty="0" smtClean="0">
                <a:solidFill>
                  <a:srgbClr val="FFFF00"/>
                </a:solidFill>
              </a:rPr>
              <a:t>Solidaridad … 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Financiamiento: 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-	Seguros sociales: 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	.   Capitalización 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	.   Reparto  </a:t>
            </a:r>
          </a:p>
          <a:p>
            <a:pPr marL="0" indent="0">
              <a:buNone/>
              <a:defRPr/>
            </a:pPr>
            <a:r>
              <a:rPr lang="es-GT" b="1" dirty="0">
                <a:solidFill>
                  <a:srgbClr val="FFFF00"/>
                </a:solidFill>
              </a:rPr>
              <a:t>	</a:t>
            </a:r>
            <a:r>
              <a:rPr lang="es-GT" b="1" dirty="0" smtClean="0">
                <a:solidFill>
                  <a:srgbClr val="FFFF00"/>
                </a:solidFill>
              </a:rPr>
              <a:t>-	Tributos </a:t>
            </a:r>
          </a:p>
          <a:p>
            <a:pPr marL="0" lvl="0" indent="0">
              <a:buNone/>
              <a:defRPr/>
            </a:pPr>
            <a:r>
              <a:rPr lang="es-GT" b="1" dirty="0" smtClean="0">
                <a:solidFill>
                  <a:srgbClr val="FFFF00"/>
                </a:solidFill>
              </a:rPr>
              <a:t>3</a:t>
            </a:r>
            <a:r>
              <a:rPr lang="es-GT" b="1" dirty="0">
                <a:solidFill>
                  <a:srgbClr val="FFFF00"/>
                </a:solidFill>
              </a:rPr>
              <a:t>.	 Igualdad de oportunidades </a:t>
            </a:r>
          </a:p>
          <a:p>
            <a:pPr marL="0" indent="0">
              <a:buNone/>
              <a:defRPr/>
            </a:pPr>
            <a:endParaRPr lang="es-ES" b="1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es-ES" sz="3600" b="1" dirty="0" smtClean="0">
              <a:solidFill>
                <a:srgbClr val="FFFF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6514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  <a:ln>
            <a:solidFill>
              <a:srgbClr val="F3E34B"/>
            </a:solidFill>
          </a:ln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Principios operativos sociales </a:t>
            </a:r>
            <a:endParaRPr lang="es-E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5"/>
            <a:ext cx="8077820" cy="3960441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s-GT" b="1" dirty="0" smtClean="0">
                <a:solidFill>
                  <a:srgbClr val="FFFF00"/>
                </a:solidFill>
              </a:rPr>
              <a:t>4.	Subsidiariedad </a:t>
            </a:r>
          </a:p>
          <a:p>
            <a:pPr marL="0" lvl="0" indent="0">
              <a:buNone/>
              <a:defRPr/>
            </a:pPr>
            <a:r>
              <a:rPr lang="es-GT" sz="3600" b="1" dirty="0">
                <a:solidFill>
                  <a:srgbClr val="FFFF00"/>
                </a:solidFill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</a:rPr>
              <a:t>-	Centro: persona humana / 		comunidad  </a:t>
            </a:r>
          </a:p>
          <a:p>
            <a:pPr marL="0" lvl="0" indent="0">
              <a:buNone/>
              <a:defRPr/>
            </a:pPr>
            <a:r>
              <a:rPr lang="es-GT" sz="3600" b="1" dirty="0">
                <a:solidFill>
                  <a:srgbClr val="FFFF00"/>
                </a:solidFill>
              </a:rPr>
              <a:t>	</a:t>
            </a:r>
            <a:r>
              <a:rPr lang="es-GT" sz="3600" b="1" dirty="0" smtClean="0">
                <a:solidFill>
                  <a:srgbClr val="FFFF00"/>
                </a:solidFill>
              </a:rPr>
              <a:t>-	Instancias de 					participación  = 					democracia participativa  </a:t>
            </a:r>
            <a:endParaRPr lang="es-ES" sz="3600" b="1" dirty="0" smtClean="0">
              <a:solidFill>
                <a:srgbClr val="FFFF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9604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Principios sociales: indicadores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3358" y="1124744"/>
            <a:ext cx="8697144" cy="5328592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Libertad con responsabilidad  personal / comunitaria: </a:t>
            </a:r>
          </a:p>
          <a:p>
            <a:pPr marL="0" lvl="0" indent="0" eaLnBrk="1" hangingPunct="1">
              <a:buNone/>
              <a:defRPr/>
            </a:pPr>
            <a:r>
              <a:rPr lang="es-ES" sz="2400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2400" b="1" dirty="0" smtClean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s-ES" sz="2400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No asistencialismo</a:t>
            </a:r>
          </a:p>
          <a:p>
            <a:pPr lvl="0"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2. Solidaridad:  </a:t>
            </a:r>
            <a:r>
              <a:rPr lang="es-GT" b="1" kern="12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0" lvl="0" indent="0" eaLnBrk="1" hangingPunct="1"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-	Porcentaje de pobreza: </a:t>
            </a:r>
          </a:p>
          <a:p>
            <a:pPr marL="0" lvl="0" indent="0" eaLnBrk="1" hangingPunct="1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	General </a:t>
            </a:r>
          </a:p>
          <a:p>
            <a:pPr marL="0" lvl="0" indent="0" eaLnBrk="1" hangingPunct="1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	Extrema </a:t>
            </a:r>
          </a:p>
          <a:p>
            <a:pPr marL="0" lvl="0" indent="0" eaLnBrk="1" hangingPunct="1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	Reducción (¿igual  derrama?) </a:t>
            </a:r>
          </a:p>
          <a:p>
            <a:pPr marL="400050" lvl="1" indent="0" eaLnBrk="1" hangingPunct="1">
              <a:buNone/>
            </a:pPr>
            <a:r>
              <a:rPr lang="es-ES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s-ES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Coeficiente de </a:t>
            </a:r>
            <a:r>
              <a:rPr lang="es-ES" sz="3200" b="1" dirty="0" err="1" smtClean="0">
                <a:solidFill>
                  <a:srgbClr val="FFFF00"/>
                </a:solidFill>
                <a:latin typeface="Arial" charset="0"/>
              </a:rPr>
              <a:t>Gini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400050" lvl="1" indent="0" eaLnBrk="1" hangingPunct="1">
              <a:buNone/>
            </a:pP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	 </a:t>
            </a:r>
          </a:p>
          <a:p>
            <a:pPr>
              <a:buNone/>
            </a:pPr>
            <a:r>
              <a:rPr lang="es-ES_tradnl" b="1" dirty="0" smtClean="0">
                <a:solidFill>
                  <a:srgbClr val="F3E34B"/>
                </a:solidFill>
                <a:latin typeface="Arial" charset="0"/>
              </a:rPr>
              <a:t> </a:t>
            </a:r>
            <a:endParaRPr lang="es-ES" b="1" dirty="0" smtClean="0">
              <a:solidFill>
                <a:srgbClr val="F3E34B"/>
              </a:solidFill>
              <a:latin typeface="Arial" charset="0"/>
            </a:endParaRPr>
          </a:p>
          <a:p>
            <a:pPr lvl="0"/>
            <a:endParaRPr lang="es-ES" b="1" kern="1200" dirty="0" smtClean="0">
              <a:solidFill>
                <a:srgbClr val="F3E34B"/>
              </a:solidFill>
              <a:latin typeface="Arial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Principios sociales: indicadores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328592"/>
          </a:xfrm>
        </p:spPr>
        <p:txBody>
          <a:bodyPr/>
          <a:lstStyle/>
          <a:p>
            <a:pPr>
              <a:buNone/>
            </a:pPr>
            <a:endParaRPr lang="es-ES_tradnl" b="1" dirty="0" smtClean="0">
              <a:solidFill>
                <a:srgbClr val="FFFF00"/>
              </a:solidFill>
              <a:latin typeface="Arial" charset="0"/>
            </a:endParaRPr>
          </a:p>
          <a:p>
            <a:pPr>
              <a:buNone/>
            </a:pPr>
            <a:endParaRPr lang="es-ES_tradnl" b="1" dirty="0" smtClean="0">
              <a:solidFill>
                <a:srgbClr val="FFFF00"/>
              </a:solidFill>
              <a:latin typeface="Arial" charset="0"/>
            </a:endParaRPr>
          </a:p>
          <a:p>
            <a:pPr>
              <a:buNone/>
            </a:pP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3. Igualdad de oportunidades:  acceso a</a:t>
            </a:r>
          </a:p>
          <a:p>
            <a:pPr>
              <a:buNone/>
            </a:pP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 			-	educación </a:t>
            </a:r>
          </a:p>
          <a:p>
            <a:pPr>
              <a:buNone/>
            </a:pPr>
            <a:r>
              <a:rPr lang="es-ES_tradnl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		-	salud</a:t>
            </a:r>
          </a:p>
          <a:p>
            <a:pPr>
              <a:buNone/>
            </a:pPr>
            <a:r>
              <a:rPr lang="es-ES_tradnl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			----------- </a:t>
            </a:r>
          </a:p>
          <a:p>
            <a:pPr>
              <a:buNone/>
            </a:pPr>
            <a:r>
              <a:rPr lang="es-ES_tradnl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		movilidad social  </a:t>
            </a:r>
          </a:p>
          <a:p>
            <a:pPr marL="0" lvl="0" indent="0" eaLnBrk="1" hangingPunct="1">
              <a:buNone/>
            </a:pPr>
            <a:r>
              <a:rPr lang="es-GT" sz="2400" dirty="0" smtClean="0">
                <a:solidFill>
                  <a:srgbClr val="FFFF00"/>
                </a:solidFill>
                <a:latin typeface="Arial" charset="0"/>
              </a:rPr>
              <a:t>		</a:t>
            </a:r>
            <a:endParaRPr lang="es-GT" b="1" dirty="0" smtClean="0">
              <a:solidFill>
                <a:srgbClr val="FFFF00"/>
              </a:solidFill>
              <a:latin typeface="Arial" charset="0"/>
            </a:endParaRPr>
          </a:p>
          <a:p>
            <a:pPr>
              <a:buNone/>
            </a:pPr>
            <a:r>
              <a:rPr lang="es-ES_tradnl" b="1" dirty="0" smtClean="0">
                <a:solidFill>
                  <a:srgbClr val="F3E34B"/>
                </a:solidFill>
                <a:latin typeface="Arial" charset="0"/>
              </a:rPr>
              <a:t> </a:t>
            </a:r>
            <a:endParaRPr lang="es-ES" b="1" dirty="0" smtClean="0">
              <a:solidFill>
                <a:srgbClr val="F3E34B"/>
              </a:solidFill>
              <a:latin typeface="Arial" charset="0"/>
            </a:endParaRPr>
          </a:p>
          <a:p>
            <a:pPr lvl="0"/>
            <a:endParaRPr lang="es-ES" b="1" kern="1200" dirty="0" smtClean="0">
              <a:solidFill>
                <a:srgbClr val="F3E34B"/>
              </a:solidFill>
              <a:latin typeface="Arial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2439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GT" sz="3600" b="1" dirty="0" smtClean="0">
                <a:solidFill>
                  <a:schemeClr val="accent2"/>
                </a:solidFill>
              </a:rPr>
              <a:t>Principios sociales: indicadores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328592"/>
          </a:xfrm>
        </p:spPr>
        <p:txBody>
          <a:bodyPr/>
          <a:lstStyle/>
          <a:p>
            <a:pPr>
              <a:buNone/>
            </a:pPr>
            <a:endParaRPr lang="es-ES_tradnl" b="1" dirty="0" smtClean="0">
              <a:solidFill>
                <a:srgbClr val="FFFF00"/>
              </a:solidFill>
              <a:latin typeface="Arial" charset="0"/>
            </a:endParaRPr>
          </a:p>
          <a:p>
            <a:pPr>
              <a:buNone/>
            </a:pPr>
            <a:r>
              <a:rPr lang="es-ES_tradnl" b="1" dirty="0">
                <a:solidFill>
                  <a:srgbClr val="FFFF00"/>
                </a:solidFill>
                <a:latin typeface="Arial" charset="0"/>
              </a:rPr>
              <a:t>4</a:t>
            </a: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. Subsidiariedad en ámbito social / </a:t>
            </a:r>
          </a:p>
          <a:p>
            <a:pPr>
              <a:buNone/>
            </a:pPr>
            <a:r>
              <a:rPr lang="es-ES_tradnl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político:   </a:t>
            </a:r>
          </a:p>
          <a:p>
            <a:pPr marL="0" lvl="0" indent="0" eaLnBrk="1" hangingPunct="1">
              <a:buNone/>
            </a:pPr>
            <a:r>
              <a:rPr lang="es-GT" sz="2400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sz="2400" b="1" dirty="0" smtClean="0">
                <a:solidFill>
                  <a:srgbClr val="FFFF00"/>
                </a:solidFill>
                <a:latin typeface="Arial" charset="0"/>
              </a:rPr>
              <a:t>-</a:t>
            </a:r>
            <a:r>
              <a:rPr lang="es-GT" sz="2400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Descentralización </a:t>
            </a:r>
          </a:p>
          <a:p>
            <a:pPr marL="0" lvl="0" indent="0" eaLnBrk="1" hangingPunct="1"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.	</a:t>
            </a:r>
            <a:r>
              <a:rPr lang="es-GT" b="1" dirty="0" err="1" smtClean="0">
                <a:solidFill>
                  <a:srgbClr val="FFFF00"/>
                </a:solidFill>
                <a:latin typeface="Arial" charset="0"/>
              </a:rPr>
              <a:t>Descon</a:t>
            </a:r>
            <a:r>
              <a:rPr lang="es-ES" b="1" dirty="0" err="1" smtClean="0">
                <a:solidFill>
                  <a:srgbClr val="FFFF00"/>
                </a:solidFill>
                <a:latin typeface="Arial" charset="0"/>
              </a:rPr>
              <a:t>centraci</a:t>
            </a:r>
            <a:r>
              <a:rPr lang="es-ES" dirty="0" err="1" smtClean="0">
                <a:solidFill>
                  <a:srgbClr val="FFFF00"/>
                </a:solidFill>
                <a:latin typeface="Arial" charset="0"/>
              </a:rPr>
              <a:t>ón</a:t>
            </a:r>
            <a:r>
              <a:rPr lang="es-ES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0" lvl="0" indent="0" eaLnBrk="1" hangingPunct="1">
              <a:buNone/>
            </a:pPr>
            <a:r>
              <a:rPr lang="es-ES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dirty="0" smtClean="0">
                <a:solidFill>
                  <a:srgbClr val="FFFF00"/>
                </a:solidFill>
                <a:latin typeface="Arial" charset="0"/>
              </a:rPr>
              <a:t>	---------------------- </a:t>
            </a:r>
          </a:p>
          <a:p>
            <a:pPr marL="0" lvl="0" indent="0" eaLnBrk="1" hangingPunct="1">
              <a:buNone/>
            </a:pPr>
            <a:r>
              <a:rPr lang="es-ES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Democracia participativa </a:t>
            </a:r>
            <a:endParaRPr lang="es-GT" b="1" dirty="0" smtClean="0">
              <a:solidFill>
                <a:srgbClr val="FFFF00"/>
              </a:solidFill>
              <a:latin typeface="Arial" charset="0"/>
            </a:endParaRPr>
          </a:p>
          <a:p>
            <a:pPr>
              <a:buNone/>
            </a:pPr>
            <a:r>
              <a:rPr lang="es-ES_tradnl" b="1" dirty="0" smtClean="0">
                <a:solidFill>
                  <a:srgbClr val="F3E34B"/>
                </a:solidFill>
                <a:latin typeface="Arial" charset="0"/>
              </a:rPr>
              <a:t> </a:t>
            </a:r>
            <a:endParaRPr lang="es-ES" b="1" dirty="0" smtClean="0">
              <a:solidFill>
                <a:srgbClr val="F3E34B"/>
              </a:solidFill>
              <a:latin typeface="Arial" charset="0"/>
            </a:endParaRPr>
          </a:p>
          <a:p>
            <a:pPr lvl="0"/>
            <a:endParaRPr lang="es-ES" b="1" kern="1200" dirty="0" smtClean="0">
              <a:solidFill>
                <a:srgbClr val="F3E34B"/>
              </a:solidFill>
              <a:latin typeface="Arial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82467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9036496" cy="4032448"/>
          </a:xfrm>
        </p:spPr>
        <p:txBody>
          <a:bodyPr/>
          <a:lstStyle/>
          <a:p>
            <a:pPr eaLnBrk="1" hangingPunct="1"/>
            <a:r>
              <a:rPr lang="es-GT" sz="3600" b="1" dirty="0" smtClean="0">
                <a:solidFill>
                  <a:srgbClr val="FFFF00"/>
                </a:solidFill>
              </a:rPr>
              <a:t>¿</a:t>
            </a:r>
            <a:r>
              <a:rPr lang="es-GT" b="1" dirty="0" smtClean="0">
                <a:solidFill>
                  <a:srgbClr val="FFFF00"/>
                </a:solidFill>
              </a:rPr>
              <a:t>DE </a:t>
            </a:r>
            <a:br>
              <a:rPr lang="es-GT" b="1" dirty="0" smtClean="0">
                <a:solidFill>
                  <a:srgbClr val="FFFF00"/>
                </a:solidFill>
              </a:rPr>
            </a:br>
            <a:r>
              <a:rPr lang="es-GT" b="1" dirty="0" smtClean="0">
                <a:solidFill>
                  <a:srgbClr val="FFFF00"/>
                </a:solidFill>
              </a:rPr>
              <a:t>ECONOMÍA SOCIAL DE MERCADO</a:t>
            </a:r>
            <a:br>
              <a:rPr lang="es-GT" b="1" dirty="0" smtClean="0">
                <a:solidFill>
                  <a:srgbClr val="FFFF00"/>
                </a:solidFill>
              </a:rPr>
            </a:br>
            <a:r>
              <a:rPr lang="es-GT" b="1" dirty="0" smtClean="0">
                <a:solidFill>
                  <a:srgbClr val="FFFF00"/>
                </a:solidFill>
              </a:rPr>
              <a:t>A </a:t>
            </a:r>
            <a:br>
              <a:rPr lang="es-GT" b="1" dirty="0" smtClean="0">
                <a:solidFill>
                  <a:srgbClr val="FFFF00"/>
                </a:solidFill>
              </a:rPr>
            </a:br>
            <a:r>
              <a:rPr lang="es-GT" b="1" dirty="0" smtClean="0">
                <a:solidFill>
                  <a:srgbClr val="FFFF00"/>
                </a:solidFill>
              </a:rPr>
              <a:t>EONOMÍA SOCIAL Y </a:t>
            </a:r>
            <a:r>
              <a:rPr lang="es-GT" b="1" u="sng" dirty="0" smtClean="0">
                <a:solidFill>
                  <a:srgbClr val="FFFF00"/>
                </a:solidFill>
              </a:rPr>
              <a:t>ECOLÓGICA</a:t>
            </a:r>
            <a:r>
              <a:rPr lang="es-GT" b="1" dirty="0" smtClean="0">
                <a:solidFill>
                  <a:srgbClr val="FFFF00"/>
                </a:solidFill>
              </a:rPr>
              <a:t> DE MERCADO?</a:t>
            </a:r>
            <a:endParaRPr lang="es-E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59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964612" cy="374387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HACIA UNA PROPUESTA DE </a:t>
            </a:r>
          </a:p>
          <a:p>
            <a:pPr algn="ctr"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PRINCIPIOS  OPERATIVOS</a:t>
            </a:r>
          </a:p>
          <a:p>
            <a:pPr algn="ctr">
              <a:buFontTx/>
              <a:buNone/>
              <a:defRPr/>
            </a:pPr>
            <a:endParaRPr lang="es-GT" sz="4400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  <a:defRPr/>
            </a:pPr>
            <a:r>
              <a:rPr lang="es-GT" sz="4400" b="1" u="sng" dirty="0" smtClean="0">
                <a:solidFill>
                  <a:srgbClr val="FFFF00"/>
                </a:solidFill>
              </a:rPr>
              <a:t>ÁMBITO ECOLÓGICO</a:t>
            </a:r>
            <a:r>
              <a:rPr lang="es-GT" sz="4400" b="1" dirty="0" smtClean="0">
                <a:solidFill>
                  <a:srgbClr val="FFFF00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endParaRPr lang="es-ES" sz="4400" b="1" dirty="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>
                <a:solidFill>
                  <a:schemeClr val="accent2"/>
                </a:solidFill>
              </a:rPr>
              <a:t>P</a:t>
            </a:r>
            <a:r>
              <a:rPr lang="es-GT" sz="3600" b="1" dirty="0" smtClean="0">
                <a:solidFill>
                  <a:schemeClr val="accent2"/>
                </a:solidFill>
              </a:rPr>
              <a:t>rincipios operativos ecológicos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35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Introducción: primera parte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2780928"/>
            <a:ext cx="842493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s-GT" sz="4000" b="1" dirty="0" smtClean="0">
                <a:solidFill>
                  <a:srgbClr val="FFFFCC"/>
                </a:solidFill>
              </a:rPr>
              <a:t>	</a:t>
            </a:r>
            <a:r>
              <a:rPr lang="es-GT" sz="4400" b="1" dirty="0" smtClean="0">
                <a:solidFill>
                  <a:srgbClr val="FFFF00"/>
                </a:solidFill>
              </a:rPr>
              <a:t>NATURALEZA DE LA ESM </a:t>
            </a:r>
          </a:p>
          <a:p>
            <a:pPr marL="514350" indent="-514350" algn="ctr">
              <a:buNone/>
            </a:pPr>
            <a:endParaRPr lang="es-GT" sz="4000" b="1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01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600" b="1" dirty="0" smtClean="0">
                <a:solidFill>
                  <a:schemeClr val="accent2"/>
                </a:solidFill>
              </a:rPr>
              <a:t>Estado o situación </a:t>
            </a:r>
            <a:r>
              <a:rPr lang="es-GT" sz="3200" b="1" dirty="0" smtClean="0">
                <a:solidFill>
                  <a:schemeClr val="accent2"/>
                </a:solidFill>
              </a:rPr>
              <a:t>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3508" y="1772816"/>
            <a:ext cx="8856984" cy="3744416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-	Existe consciencia del 			problema: Protocolo de Kioto 	(1997)  </a:t>
            </a:r>
          </a:p>
          <a:p>
            <a:pPr marL="0" lvl="0" indent="0" eaLnBrk="1" hangingPunct="1"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-	Falta desarrollar conjunto 			de principio operativos </a:t>
            </a:r>
          </a:p>
        </p:txBody>
      </p:sp>
    </p:spTree>
    <p:extLst>
      <p:ext uri="{BB962C8B-B14F-4D97-AF65-F5344CB8AC3E}">
        <p14:creationId xmlns:p14="http://schemas.microsoft.com/office/powerpoint/2010/main" val="14575451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8964612" cy="496855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GT" sz="3600" b="1" dirty="0" smtClean="0">
                <a:solidFill>
                  <a:srgbClr val="FFFF00"/>
                </a:solidFill>
              </a:rPr>
              <a:t>OBJETIVO </a:t>
            </a:r>
            <a:r>
              <a:rPr lang="es-GT" sz="3600" b="1" u="sng" dirty="0" smtClean="0">
                <a:solidFill>
                  <a:srgbClr val="FFFF00"/>
                </a:solidFill>
              </a:rPr>
              <a:t>ÁMBITO ECOLÓGICOL</a:t>
            </a:r>
            <a:r>
              <a:rPr lang="es-GT" sz="3600" b="1" dirty="0" smtClean="0">
                <a:solidFill>
                  <a:srgbClr val="FFFF00"/>
                </a:solidFill>
              </a:rPr>
              <a:t>: </a:t>
            </a:r>
            <a:endParaRPr lang="es-GT" sz="3600" b="1" dirty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endParaRPr lang="es-ES" sz="40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  Garantizar la viabilidad de la vida en el plantea, en especial la humana; y la calidad de vida implícita en los objetivos de los dos ámbitos: el económico y el social.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Objetivo Ámbito Ecológico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054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600" b="1" dirty="0" smtClean="0">
                <a:solidFill>
                  <a:schemeClr val="accent2"/>
                </a:solidFill>
              </a:rPr>
              <a:t>Principios operativos ecológicos </a:t>
            </a:r>
            <a:r>
              <a:rPr lang="es-GT" sz="3200" b="1" dirty="0" smtClean="0">
                <a:solidFill>
                  <a:schemeClr val="accent2"/>
                </a:solidFill>
              </a:rPr>
              <a:t>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4392488"/>
          </a:xfrm>
          <a:ln>
            <a:noFill/>
          </a:ln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	</a:t>
            </a:r>
            <a:r>
              <a:rPr lang="es-ES" sz="4000" b="1" dirty="0" smtClean="0">
                <a:solidFill>
                  <a:srgbClr val="FFFF00"/>
                </a:solidFill>
              </a:rPr>
              <a:t>-	¿Sostenibilidad del planeta, 		de la capacidad de 				producción?  </a:t>
            </a:r>
          </a:p>
          <a:p>
            <a:pPr marL="0" lvl="0" indent="0" eaLnBrk="1" hangingPunct="1">
              <a:buNone/>
              <a:defRPr/>
            </a:pPr>
            <a:r>
              <a:rPr lang="es-GT" sz="4000" b="1" dirty="0" smtClean="0">
                <a:solidFill>
                  <a:srgbClr val="FFFF00"/>
                </a:solidFill>
                <a:latin typeface="Arial" charset="0"/>
              </a:rPr>
              <a:t>	-	¿Prioridad en distribución 		sobre producción de ingreso 		y riqueza? ¿alcanza? 				¿efectos: empleo? </a:t>
            </a:r>
            <a:endParaRPr lang="es-GT" sz="4000" b="1" dirty="0" smtClean="0">
              <a:solidFill>
                <a:srgbClr val="F3E3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927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569449" cy="504056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LIMITACIONES A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PRINCIPIOS OPERATIVOS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DE LA ESM: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  		-	 ÁMBOTP ECONÓMICO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>
                <a:solidFill>
                  <a:srgbClr val="FFFF00"/>
                </a:solidFill>
              </a:rPr>
              <a:t> </a:t>
            </a:r>
            <a:r>
              <a:rPr lang="es-GT" sz="4400" b="1" dirty="0" smtClean="0">
                <a:solidFill>
                  <a:srgbClr val="FFFF00"/>
                </a:solidFill>
              </a:rPr>
              <a:t> 		-  	 ÁMBITO SOCIAL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>
                <a:solidFill>
                  <a:srgbClr val="FFFF00"/>
                </a:solidFill>
              </a:rPr>
              <a:t>	</a:t>
            </a:r>
            <a:r>
              <a:rPr lang="es-GT" sz="4400" b="1" dirty="0" smtClean="0">
                <a:solidFill>
                  <a:srgbClr val="FFFF00"/>
                </a:solidFill>
              </a:rPr>
              <a:t>	-	ÁMBITO ECOLÓGICO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3600" b="1" dirty="0" smtClean="0">
                <a:solidFill>
                  <a:schemeClr val="accent3"/>
                </a:solidFill>
              </a:rPr>
              <a:t>    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TERCERA PARTE 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2420888"/>
            <a:ext cx="8892480" cy="244834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3600" b="1" dirty="0" smtClean="0">
                <a:solidFill>
                  <a:schemeClr val="bg1"/>
                </a:solidFill>
              </a:rPr>
              <a:t>	</a:t>
            </a:r>
            <a:r>
              <a:rPr lang="es-ES" sz="4400" b="1" dirty="0" smtClean="0">
                <a:solidFill>
                  <a:srgbClr val="FFFF00"/>
                </a:solidFill>
              </a:rPr>
              <a:t>Limitaciones a </a:t>
            </a:r>
          </a:p>
          <a:p>
            <a:pPr algn="ctr" eaLnBrk="1" hangingPunct="1">
              <a:buFontTx/>
              <a:buNone/>
            </a:pPr>
            <a:r>
              <a:rPr lang="es-ES" sz="4400" b="1" dirty="0" smtClean="0">
                <a:solidFill>
                  <a:srgbClr val="FFFF00"/>
                </a:solidFill>
              </a:rPr>
              <a:t>principios operativos </a:t>
            </a:r>
            <a:r>
              <a:rPr lang="es-ES" sz="4400" b="1" u="sng" dirty="0" smtClean="0">
                <a:solidFill>
                  <a:srgbClr val="FFFF00"/>
                </a:solidFill>
              </a:rPr>
              <a:t>económicos</a:t>
            </a:r>
            <a:endParaRPr lang="es-ES" sz="4400" b="1" dirty="0" smtClean="0">
              <a:solidFill>
                <a:srgbClr val="FFFF00"/>
              </a:solidFill>
            </a:endParaRPr>
          </a:p>
          <a:p>
            <a:pPr eaLnBrk="1" hangingPunct="1"/>
            <a:endParaRPr lang="es-GT" sz="36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255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Limitaciones</a:t>
            </a:r>
            <a:r>
              <a:rPr lang="es-GT" sz="3200" b="1" dirty="0" smtClean="0">
                <a:solidFill>
                  <a:schemeClr val="accent2"/>
                </a:solidFill>
              </a:rPr>
              <a:t>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 smtClean="0">
                <a:solidFill>
                  <a:schemeClr val="accent2"/>
                </a:solidFill>
              </a:rPr>
              <a:t>Limitaciones a principios económicos: </a:t>
            </a:r>
            <a:r>
              <a:rPr lang="es-GT" sz="3200" b="1" u="sng" dirty="0" smtClean="0">
                <a:solidFill>
                  <a:schemeClr val="accent2"/>
                </a:solidFill>
              </a:rPr>
              <a:t>libertad de mercado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8712968" cy="4525963"/>
          </a:xfrm>
        </p:spPr>
        <p:txBody>
          <a:bodyPr/>
          <a:lstStyle/>
          <a:p>
            <a:pPr marL="457200" lvl="0" indent="-457200" eaLnBrk="1" hangingPunct="1">
              <a:buFontTx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Responsabilidad civil </a:t>
            </a:r>
          </a:p>
          <a:p>
            <a:pPr marL="457200" lvl="0" indent="-457200" eaLnBrk="1" hangingPunct="1">
              <a:buFontTx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Control: </a:t>
            </a:r>
          </a:p>
          <a:p>
            <a:pPr marL="0" indent="0" eaLnBrk="1" hangingPunct="1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Calidad de productos vinculados 		a la salud y la vida  </a:t>
            </a:r>
          </a:p>
          <a:p>
            <a:pPr marL="0" indent="0" eaLnBrk="1" hangingPunct="1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Solidez del sistema financiero </a:t>
            </a:r>
          </a:p>
          <a:p>
            <a:pPr marL="0" indent="0" eaLnBrk="1" hangingPunct="1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Solidez seguro social </a:t>
            </a:r>
          </a:p>
          <a:p>
            <a:pPr marL="0" indent="0" eaLnBrk="1" hangingPunct="1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Condiciones laborales</a:t>
            </a:r>
          </a:p>
          <a:p>
            <a:pPr marL="0" indent="0" eaLnBrk="1" hangingPunct="1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2. Prohibición o regulación de monopolios</a:t>
            </a:r>
          </a:p>
          <a:p>
            <a:pPr marL="0" lvl="0" indent="0" eaLnBrk="1" hangingPunct="1">
              <a:buNone/>
            </a:pPr>
            <a:r>
              <a:rPr lang="es-ES" b="1" dirty="0" smtClean="0">
                <a:solidFill>
                  <a:srgbClr val="F3E34B"/>
                </a:solidFill>
                <a:latin typeface="Arial" charset="0"/>
              </a:rPr>
              <a:t> </a:t>
            </a:r>
          </a:p>
          <a:p>
            <a:endParaRPr lang="es-ES" dirty="0">
              <a:solidFill>
                <a:srgbClr val="F3E34B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</a:t>
            </a:r>
            <a:r>
              <a:rPr lang="es-GT" sz="3200" b="1" dirty="0" smtClean="0">
                <a:solidFill>
                  <a:schemeClr val="accent2"/>
                </a:solidFill>
              </a:rPr>
              <a:t>S&amp;P: Fiscal General USA 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5338" y="1772816"/>
            <a:ext cx="8892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  S&amp;P infló calidad de 	hipotecas basura     </a:t>
            </a:r>
          </a:p>
          <a:p>
            <a:pPr marL="571500" indent="-571500">
              <a:buFontTx/>
              <a:buChar char="-"/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  Delito: defraudación a 	inversionistas</a:t>
            </a:r>
          </a:p>
          <a:p>
            <a:pPr>
              <a:defRPr/>
            </a:pPr>
            <a:r>
              <a:rPr lang="es-GT" sz="4000" b="1" dirty="0" smtClean="0">
                <a:solidFill>
                  <a:srgbClr val="FFFF00"/>
                </a:solidFill>
              </a:rPr>
              <a:t>-	Multa; $ 1,375 millones </a:t>
            </a:r>
          </a:p>
          <a:p>
            <a:pPr>
              <a:defRPr/>
            </a:pPr>
            <a:endParaRPr lang="es-GT" sz="4000" b="1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s-GT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21</a:t>
            </a:r>
            <a:r>
              <a:rPr lang="es-GT" sz="2800" b="1" dirty="0" smtClean="0">
                <a:solidFill>
                  <a:srgbClr val="FFFF00"/>
                </a:solidFill>
              </a:rPr>
              <a:t>. 04/02/15</a:t>
            </a:r>
            <a:endParaRPr lang="es-G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s-GT" sz="3200" b="1" dirty="0" smtClean="0">
              <a:solidFill>
                <a:schemeClr val="bg1"/>
              </a:solidFill>
            </a:endParaRPr>
          </a:p>
          <a:p>
            <a:endParaRPr lang="es-GT" sz="32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931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 smtClean="0">
                <a:solidFill>
                  <a:schemeClr val="accent2"/>
                </a:solidFill>
              </a:rPr>
              <a:t>Limitaciones a principios económicos:  </a:t>
            </a:r>
            <a:r>
              <a:rPr lang="es-GT" sz="3200" b="1" u="sng" dirty="0" smtClean="0">
                <a:solidFill>
                  <a:schemeClr val="accent2"/>
                </a:solidFill>
              </a:rPr>
              <a:t>propiedad privada 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Expropiación: casos de necesidad pública</a:t>
            </a:r>
          </a:p>
          <a:p>
            <a:pPr marL="51435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Redistribución de ingreso y riqueza en casos de concentración excesiva: inestabilidad social 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 smtClean="0">
                <a:solidFill>
                  <a:schemeClr val="accent2"/>
                </a:solidFill>
              </a:rPr>
              <a:t>Limitaciones a principios económicos: </a:t>
            </a:r>
            <a:r>
              <a:rPr lang="es-GT" sz="3200" b="1" dirty="0">
                <a:solidFill>
                  <a:schemeClr val="accent2"/>
                </a:solidFill>
              </a:rPr>
              <a:t/>
            </a:r>
            <a:br>
              <a:rPr lang="es-GT" sz="3200" b="1" dirty="0">
                <a:solidFill>
                  <a:schemeClr val="accent2"/>
                </a:solidFill>
              </a:rPr>
            </a:br>
            <a:r>
              <a:rPr lang="es-GT" sz="3200" b="1" u="sng" dirty="0" smtClean="0">
                <a:solidFill>
                  <a:schemeClr val="accent2"/>
                </a:solidFill>
              </a:rPr>
              <a:t>sólo sector privado produce = subsidiariedad 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2492897"/>
            <a:ext cx="8229600" cy="1656184"/>
          </a:xfrm>
        </p:spPr>
        <p:txBody>
          <a:bodyPr/>
          <a:lstStyle/>
          <a:p>
            <a:pPr marL="0" lvl="0" indent="0">
              <a:buNone/>
            </a:pPr>
            <a:r>
              <a:rPr lang="es-E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1.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Sector privado incapaz de producir 	un bien o generar un servicio </a:t>
            </a:r>
          </a:p>
          <a:p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>
                <a:solidFill>
                  <a:schemeClr val="accent2"/>
                </a:solidFill>
              </a:rPr>
              <a:t>Limitaciones</a:t>
            </a:r>
            <a:r>
              <a:rPr lang="es-GT" sz="3200" b="1" dirty="0" smtClean="0">
                <a:solidFill>
                  <a:schemeClr val="accent2"/>
                </a:solidFill>
              </a:rPr>
              <a:t> a principios económicos: </a:t>
            </a:r>
            <a:r>
              <a:rPr lang="es-GT" sz="3200" b="1" u="sng" dirty="0" smtClean="0">
                <a:solidFill>
                  <a:schemeClr val="accent2"/>
                </a:solidFill>
              </a:rPr>
              <a:t>estabilidad macroeconómica (FMI)  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91264" cy="4536504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	Déficit fiscal / PIB 			3 %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Inflación anual			5 %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Deuda pública / PIB 	      60 %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	Deuda pública / ingresos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fiscales 			    	    250 %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</a:rPr>
              <a:t>	Servicio deuda pública /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rgbClr val="FFFF00"/>
                </a:solidFill>
              </a:rPr>
              <a:t>ingresos 	fiscales 		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     30 %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907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1500188"/>
            <a:ext cx="8064895" cy="4572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s-ES" sz="3600" b="1" dirty="0" smtClean="0">
              <a:solidFill>
                <a:schemeClr val="accent3"/>
              </a:solidFill>
            </a:endParaRPr>
          </a:p>
          <a:p>
            <a:pPr algn="ctr"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ESM: </a:t>
            </a:r>
          </a:p>
          <a:p>
            <a:pPr algn="ctr"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Es más un modelo </a:t>
            </a:r>
            <a:r>
              <a:rPr lang="es-ES" sz="36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s-ES" sz="3600" b="1" i="1" dirty="0" smtClean="0">
                <a:solidFill>
                  <a:srgbClr val="FFFF00"/>
                </a:solidFill>
              </a:rPr>
              <a:t>DE SOCIEDAD</a:t>
            </a:r>
            <a:r>
              <a:rPr lang="es-ES" sz="36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</a:rPr>
              <a:t>que</a:t>
            </a:r>
            <a:r>
              <a:rPr lang="es-ES" sz="36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s-ES" sz="3600" b="1" i="1" dirty="0" smtClean="0">
                <a:solidFill>
                  <a:srgbClr val="FFFF00"/>
                </a:solidFill>
              </a:rPr>
              <a:t>DE ECONOMÍA</a:t>
            </a:r>
            <a:r>
              <a:rPr lang="es-ES" sz="3600" dirty="0" smtClean="0">
                <a:solidFill>
                  <a:srgbClr val="FFFF00"/>
                </a:solidFill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s-GT" sz="2800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>
                <a:solidFill>
                  <a:schemeClr val="accent2"/>
                </a:solidFill>
              </a:rPr>
              <a:t>N</a:t>
            </a:r>
            <a:r>
              <a:rPr lang="es-GT" sz="3600" b="1" dirty="0" smtClean="0">
                <a:solidFill>
                  <a:schemeClr val="accent2"/>
                </a:solidFill>
              </a:rPr>
              <a:t>aturaleza de la ESM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492896"/>
            <a:ext cx="9093200" cy="2592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3600" b="1" dirty="0" smtClean="0">
                <a:solidFill>
                  <a:schemeClr val="bg1"/>
                </a:solidFill>
              </a:rPr>
              <a:t>	</a:t>
            </a:r>
            <a:r>
              <a:rPr lang="es-ES" sz="4400" b="1" dirty="0">
                <a:solidFill>
                  <a:srgbClr val="FFFF00"/>
                </a:solidFill>
              </a:rPr>
              <a:t>L</a:t>
            </a:r>
            <a:r>
              <a:rPr lang="es-ES" sz="4400" b="1" dirty="0" smtClean="0">
                <a:solidFill>
                  <a:srgbClr val="FFFF00"/>
                </a:solidFill>
              </a:rPr>
              <a:t>imitaciones a </a:t>
            </a:r>
          </a:p>
          <a:p>
            <a:pPr algn="ctr" eaLnBrk="1" hangingPunct="1">
              <a:buFontTx/>
              <a:buNone/>
            </a:pPr>
            <a:r>
              <a:rPr lang="es-ES" sz="4400" b="1" dirty="0" smtClean="0">
                <a:solidFill>
                  <a:srgbClr val="FFFF00"/>
                </a:solidFill>
              </a:rPr>
              <a:t>principios operativos </a:t>
            </a:r>
          </a:p>
          <a:p>
            <a:pPr algn="ctr" eaLnBrk="1" hangingPunct="1">
              <a:buFontTx/>
              <a:buNone/>
            </a:pPr>
            <a:r>
              <a:rPr lang="es-ES" sz="4400" b="1" u="sng" dirty="0" smtClean="0">
                <a:solidFill>
                  <a:srgbClr val="FFFF00"/>
                </a:solidFill>
              </a:rPr>
              <a:t>sociales</a:t>
            </a:r>
            <a:endParaRPr lang="es-GT" sz="4400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255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Limitaciones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 smtClean="0">
                <a:solidFill>
                  <a:schemeClr val="accent2"/>
                </a:solidFill>
              </a:rPr>
              <a:t>Limitación a principios sociales: </a:t>
            </a:r>
            <a:br>
              <a:rPr lang="es-GT" sz="3200" b="1" dirty="0" smtClean="0">
                <a:solidFill>
                  <a:schemeClr val="accent2"/>
                </a:solidFill>
              </a:rPr>
            </a:br>
            <a:r>
              <a:rPr lang="es-GT" sz="3200" b="1" u="sng" dirty="0" smtClean="0">
                <a:solidFill>
                  <a:schemeClr val="accent2"/>
                </a:solidFill>
              </a:rPr>
              <a:t>solidaridad  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00100" y="2348880"/>
            <a:ext cx="7886700" cy="39376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Viabilidad del ámbito económico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Cultura de dependencia / cultura de limosna / obligaciones humanas versus responsabilidades humanas</a:t>
            </a:r>
          </a:p>
          <a:p>
            <a:pPr marL="514350" lvl="0" indent="-514350">
              <a:buFont typeface="+mj-lt"/>
              <a:buAutoNum type="arabicPeriod"/>
            </a:pPr>
            <a:endParaRPr lang="es-ES" b="1" dirty="0" smtClean="0">
              <a:solidFill>
                <a:srgbClr val="F3E34B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 smtClean="0">
                <a:solidFill>
                  <a:schemeClr val="accent2"/>
                </a:solidFill>
              </a:rPr>
              <a:t>Limitación a principios sociales: </a:t>
            </a:r>
            <a:br>
              <a:rPr lang="es-GT" sz="3200" b="1" dirty="0" smtClean="0">
                <a:solidFill>
                  <a:schemeClr val="accent2"/>
                </a:solidFill>
              </a:rPr>
            </a:br>
            <a:r>
              <a:rPr lang="es-GT" sz="3200" b="1" u="sng" dirty="0" smtClean="0">
                <a:solidFill>
                  <a:schemeClr val="accent2"/>
                </a:solidFill>
              </a:rPr>
              <a:t>igualdad de oportunidades   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672408"/>
          </a:xfrm>
        </p:spPr>
        <p:txBody>
          <a:bodyPr/>
          <a:lstStyle/>
          <a:p>
            <a:pPr marL="0" lvl="0" indent="0">
              <a:buNone/>
            </a:pP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endParaRPr lang="es-ES" b="1" dirty="0"/>
          </a:p>
        </p:txBody>
      </p:sp>
      <p:sp>
        <p:nvSpPr>
          <p:cNvPr id="2" name="1 Rectángulo"/>
          <p:cNvSpPr/>
          <p:nvPr/>
        </p:nvSpPr>
        <p:spPr>
          <a:xfrm>
            <a:off x="179512" y="263691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GT" sz="3200" b="1" dirty="0">
                <a:solidFill>
                  <a:srgbClr val="FFFF00"/>
                </a:solidFill>
              </a:rPr>
              <a:t>Viabilidad del ámbito económico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dirty="0">
                <a:solidFill>
                  <a:srgbClr val="FFFF00"/>
                </a:solidFill>
              </a:rPr>
              <a:t>Cultura de dependencia / cultura de limosna / obligaciones humanas versus responsabilidades 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14469605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 smtClean="0">
                <a:solidFill>
                  <a:schemeClr val="accent2"/>
                </a:solidFill>
              </a:rPr>
              <a:t>Limitación a principios sociales: </a:t>
            </a:r>
            <a:br>
              <a:rPr lang="es-GT" sz="3200" b="1" dirty="0" smtClean="0">
                <a:solidFill>
                  <a:schemeClr val="accent2"/>
                </a:solidFill>
              </a:rPr>
            </a:br>
            <a:r>
              <a:rPr lang="es-GT" sz="3200" b="1" u="sng" dirty="0" smtClean="0">
                <a:solidFill>
                  <a:schemeClr val="accent2"/>
                </a:solidFill>
              </a:rPr>
              <a:t>subsidiariedad   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1605136"/>
          </a:xfrm>
        </p:spPr>
        <p:txBody>
          <a:bodyPr/>
          <a:lstStyle/>
          <a:p>
            <a:pPr marL="0" lvl="0" indent="0">
              <a:buNone/>
            </a:pPr>
            <a:r>
              <a:rPr lang="es-GT" b="1" dirty="0" smtClean="0">
                <a:solidFill>
                  <a:srgbClr val="F3E34B"/>
                </a:solidFill>
                <a:latin typeface="Arial" charset="0"/>
              </a:rPr>
              <a:t>1.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Crisis en nivel de gobierno 	inmediato inferior </a:t>
            </a: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endParaRPr lang="es-E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492896"/>
            <a:ext cx="9093200" cy="38164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3600" b="1" dirty="0" smtClean="0">
                <a:solidFill>
                  <a:schemeClr val="bg1"/>
                </a:solidFill>
              </a:rPr>
              <a:t>	</a:t>
            </a:r>
            <a:r>
              <a:rPr lang="es-ES" sz="4400" b="1" dirty="0">
                <a:solidFill>
                  <a:srgbClr val="FFFF00"/>
                </a:solidFill>
              </a:rPr>
              <a:t>L</a:t>
            </a:r>
            <a:r>
              <a:rPr lang="es-ES" sz="4400" b="1" dirty="0" smtClean="0">
                <a:solidFill>
                  <a:srgbClr val="FFFF00"/>
                </a:solidFill>
              </a:rPr>
              <a:t>imitaciones a </a:t>
            </a:r>
          </a:p>
          <a:p>
            <a:pPr algn="ctr" eaLnBrk="1" hangingPunct="1">
              <a:buFontTx/>
              <a:buNone/>
            </a:pPr>
            <a:r>
              <a:rPr lang="es-ES" sz="4400" b="1" dirty="0" smtClean="0">
                <a:solidFill>
                  <a:srgbClr val="FFFF00"/>
                </a:solidFill>
              </a:rPr>
              <a:t>principios operativos </a:t>
            </a:r>
          </a:p>
          <a:p>
            <a:pPr algn="ctr" eaLnBrk="1" hangingPunct="1">
              <a:buFontTx/>
              <a:buNone/>
            </a:pPr>
            <a:r>
              <a:rPr lang="es-ES" sz="4400" b="1" u="sng" dirty="0" smtClean="0">
                <a:solidFill>
                  <a:srgbClr val="FFFF00"/>
                </a:solidFill>
              </a:rPr>
              <a:t>Ecológicos</a:t>
            </a:r>
            <a:r>
              <a:rPr lang="es-ES" sz="4400" b="1" dirty="0" smtClean="0">
                <a:solidFill>
                  <a:srgbClr val="FFFF00"/>
                </a:solidFill>
              </a:rPr>
              <a:t>  </a:t>
            </a:r>
            <a:endParaRPr lang="es-GT" sz="4400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255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Limitaciones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232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200" b="1" dirty="0" smtClean="0">
                <a:solidFill>
                  <a:schemeClr val="accent2"/>
                </a:solidFill>
              </a:rPr>
              <a:t>Limitación a principios ecológicos: </a:t>
            </a:r>
            <a:endParaRPr lang="es-ES" sz="3200" b="1" u="sng" dirty="0" smtClean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3048000"/>
            <a:ext cx="8291264" cy="2829271"/>
          </a:xfrm>
        </p:spPr>
        <p:txBody>
          <a:bodyPr/>
          <a:lstStyle/>
          <a:p>
            <a:pPr marL="0" lvl="0" indent="0">
              <a:buNone/>
            </a:pPr>
            <a:r>
              <a:rPr lang="es-GT" b="1" dirty="0" smtClean="0">
                <a:solidFill>
                  <a:srgbClr val="F3E34B"/>
                </a:solidFill>
                <a:latin typeface="Arial" charset="0"/>
              </a:rPr>
              <a:t>En proceso; ver: </a:t>
            </a:r>
          </a:p>
          <a:p>
            <a:pPr marL="0" lvl="0" indent="0" algn="ctr">
              <a:buNone/>
            </a:pPr>
            <a:r>
              <a:rPr lang="es-GT" b="1" dirty="0" smtClean="0">
                <a:solidFill>
                  <a:srgbClr val="F3E34B"/>
                </a:solidFill>
                <a:latin typeface="Arial" charset="0"/>
              </a:rPr>
              <a:t>Encíclica </a:t>
            </a:r>
            <a:r>
              <a:rPr lang="es-GT" b="1" dirty="0" err="1" smtClean="0">
                <a:solidFill>
                  <a:srgbClr val="F3E34B"/>
                </a:solidFill>
                <a:latin typeface="Arial" charset="0"/>
              </a:rPr>
              <a:t>Laudato</a:t>
            </a:r>
            <a:r>
              <a:rPr lang="es-GT" b="1" dirty="0" smtClean="0">
                <a:solidFill>
                  <a:srgbClr val="F3E34B"/>
                </a:solidFill>
                <a:latin typeface="Arial" charset="0"/>
              </a:rPr>
              <a:t> Sí </a:t>
            </a:r>
          </a:p>
          <a:p>
            <a:pPr marL="0" lvl="0" indent="0" algn="ctr">
              <a:buNone/>
            </a:pPr>
            <a:r>
              <a:rPr lang="es-GT" b="1" dirty="0" smtClean="0">
                <a:solidFill>
                  <a:srgbClr val="F3E34B"/>
                </a:solidFill>
                <a:latin typeface="Arial" charset="0"/>
              </a:rPr>
              <a:t>Francisco I, mayo 2015</a:t>
            </a:r>
          </a:p>
          <a:p>
            <a:pPr marL="0" lvl="0" indent="0" algn="ctr">
              <a:buNone/>
            </a:pP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131923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2057400"/>
            <a:ext cx="8562975" cy="41656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endParaRPr lang="es-ES" sz="2800" b="1" dirty="0" smtClean="0">
              <a:solidFill>
                <a:srgbClr val="F3E34B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RESPONSABILIDADES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4400" b="1" dirty="0" smtClean="0">
                <a:solidFill>
                  <a:srgbClr val="FFFF00"/>
                </a:solidFill>
              </a:rPr>
              <a:t>DE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LOS ACTORES </a:t>
            </a:r>
            <a:r>
              <a:rPr lang="es-GT" sz="4400" b="1" dirty="0" smtClean="0">
                <a:solidFill>
                  <a:schemeClr val="accent3"/>
                </a:solidFill>
              </a:rPr>
              <a:t> </a:t>
            </a:r>
            <a:r>
              <a:rPr lang="es-ES" sz="4400" b="1" dirty="0" smtClean="0">
                <a:solidFill>
                  <a:schemeClr val="accent3"/>
                </a:solidFill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s-ES" sz="4400" b="1" dirty="0" smtClean="0">
              <a:solidFill>
                <a:schemeClr val="accent3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CUARTA PARTE 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16112"/>
            <a:ext cx="8353623" cy="381714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s-ES" sz="2800" b="1" dirty="0" smtClean="0">
              <a:solidFill>
                <a:srgbClr val="F3E34B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RESPONSABILIDADES EN:</a:t>
            </a:r>
          </a:p>
          <a:p>
            <a:pPr marL="900113" indent="-269875" eaLnBrk="1" hangingPunct="1">
              <a:lnSpc>
                <a:spcPct val="90000"/>
              </a:lnSpc>
              <a:buFontTx/>
              <a:buChar char="-"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ÁMBITO ECONÓMICO  </a:t>
            </a:r>
          </a:p>
          <a:p>
            <a:pPr marL="900113" indent="-269875" eaLnBrk="1" hangingPunct="1">
              <a:lnSpc>
                <a:spcPct val="90000"/>
              </a:lnSpc>
              <a:buFontTx/>
              <a:buChar char="-"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ÁMBITO SOCIAL</a:t>
            </a:r>
          </a:p>
          <a:p>
            <a:pPr marL="900113" indent="-269875" eaLnBrk="1" hangingPunct="1">
              <a:lnSpc>
                <a:spcPct val="90000"/>
              </a:lnSpc>
              <a:buFontTx/>
              <a:buChar char="-"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ÁMBITO ECOLÓGICO </a:t>
            </a:r>
            <a:endParaRPr lang="es-GT" sz="3600" b="1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Responsabilidades de los actores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4162" y="2298700"/>
            <a:ext cx="7769874" cy="21341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s-ES" sz="2800" b="1" dirty="0" smtClean="0">
              <a:solidFill>
                <a:srgbClr val="F3E34B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dirty="0" smtClean="0">
                <a:solidFill>
                  <a:srgbClr val="FFFF00"/>
                </a:solidFill>
              </a:rPr>
              <a:t>RESPONSABILIDADES EN 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u="sng" dirty="0" smtClean="0">
                <a:solidFill>
                  <a:srgbClr val="FFFF00"/>
                </a:solidFill>
              </a:rPr>
              <a:t>ÁMBITO ECONÓMICO</a:t>
            </a:r>
            <a:endParaRPr lang="es-GT" sz="44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GT" sz="3600" b="1" dirty="0" smtClean="0">
                <a:solidFill>
                  <a:schemeClr val="accent3"/>
                </a:solidFill>
              </a:rPr>
              <a:t>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Responsabilidades de los actores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"/>
            <a:ext cx="9144000" cy="8890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 smtClean="0">
                <a:solidFill>
                  <a:schemeClr val="accent2"/>
                </a:solidFill>
              </a:rPr>
              <a:t>Responsabilidades 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privado</a:t>
            </a:r>
            <a:r>
              <a:rPr lang="es-GT" sz="3200" b="1" dirty="0" smtClean="0">
                <a:solidFill>
                  <a:schemeClr val="accent2"/>
                </a:solidFill>
              </a:rPr>
              <a:t>: cuatro 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4539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Cubrir todos los costos de producción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Tener la propiedad sobre:</a:t>
            </a:r>
          </a:p>
          <a:p>
            <a:pPr marL="971550" lvl="1" indent="-514350" eaLnBrk="1" hangingPunct="1"/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Bienes de producción</a:t>
            </a:r>
          </a:p>
          <a:p>
            <a:pPr marL="971550" lvl="1" indent="-514350" eaLnBrk="1" hangingPunct="1"/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Utilidades/ pérdidas </a:t>
            </a:r>
            <a:endParaRPr lang="es-ES" sz="3200" b="1" dirty="0" smtClean="0">
              <a:solidFill>
                <a:srgbClr val="FFFF00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 Planificar, dirigir y ejecutar la producción de bienes y generación de servicios = subsidiariedad económica 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4.  ¿Responsabilidad social empresarial? 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Introducción: segunda parte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536504"/>
          </a:xfrm>
        </p:spPr>
        <p:txBody>
          <a:bodyPr/>
          <a:lstStyle/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ESM </a:t>
            </a:r>
          </a:p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EN EL MARCO DE </a:t>
            </a:r>
          </a:p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LAS ESCUALAS / CORRIENTES </a:t>
            </a:r>
          </a:p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DE </a:t>
            </a:r>
          </a:p>
          <a:p>
            <a:pPr marL="514350" indent="-514350" algn="ctr">
              <a:buNone/>
            </a:pPr>
            <a:r>
              <a:rPr lang="es-GT" sz="4000" b="1" dirty="0" smtClean="0">
                <a:solidFill>
                  <a:srgbClr val="FFFF00"/>
                </a:solidFill>
              </a:rPr>
              <a:t>PESAMIENTO ECONÓMICO</a:t>
            </a:r>
          </a:p>
        </p:txBody>
      </p:sp>
    </p:spTree>
    <p:extLst>
      <p:ext uri="{BB962C8B-B14F-4D97-AF65-F5344CB8AC3E}">
        <p14:creationId xmlns:p14="http://schemas.microsoft.com/office/powerpoint/2010/main" val="17634096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983456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 smtClean="0">
                <a:solidFill>
                  <a:schemeClr val="accent2"/>
                </a:solidFill>
              </a:rPr>
              <a:t>Responsabilidades 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público</a:t>
            </a:r>
            <a:r>
              <a:rPr lang="es-GT" sz="3200" b="1" dirty="0" smtClean="0">
                <a:solidFill>
                  <a:schemeClr val="accent2"/>
                </a:solidFill>
              </a:rPr>
              <a:t>: siete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Garantizar la:</a:t>
            </a:r>
          </a:p>
          <a:p>
            <a:pPr marL="717550" lvl="1" indent="-260350" eaLnBrk="1" hangingPunct="1">
              <a:lnSpc>
                <a:spcPct val="80000"/>
              </a:lnSpc>
            </a:pPr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 Libertad económica = competencia :  	prohibición o regulación de           	monopolios 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Propiedad privada </a:t>
            </a:r>
            <a:endParaRPr lang="es-GT" sz="3200" b="1" dirty="0" smtClean="0">
              <a:solidFill>
                <a:srgbClr val="FFFF00"/>
              </a:solidFill>
              <a:latin typeface="Arial" charset="0"/>
            </a:endParaRPr>
          </a:p>
          <a:p>
            <a:pPr marL="717550" lvl="1" indent="-260350" eaLnBrk="1" hangingPunct="1">
              <a:lnSpc>
                <a:spcPct val="80000"/>
              </a:lnSpc>
            </a:pPr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 Estabilidad de políticas económicas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Evitar carga fiscal confiscatoria</a:t>
            </a: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 smtClean="0">
                <a:solidFill>
                  <a:schemeClr val="accent2"/>
                </a:solidFill>
              </a:rPr>
              <a:t>Responsabilidades 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público</a:t>
            </a:r>
            <a:r>
              <a:rPr lang="es-GT" sz="3200" b="1" dirty="0" smtClean="0">
                <a:solidFill>
                  <a:schemeClr val="accent2"/>
                </a:solidFill>
              </a:rPr>
              <a:t>: siete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Orientar la economía</a:t>
            </a: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Producir bienes o generar servicios: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_	Complemento de la actividad 	privada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_	Intervención de empresas en casos  	de necesidad pública </a:t>
            </a:r>
            <a:endParaRPr lang="es-ES" sz="3200" b="1" dirty="0" smtClean="0">
              <a:solidFill>
                <a:srgbClr val="FFFF00"/>
              </a:solidFill>
              <a:latin typeface="Arial" charset="0"/>
            </a:endParaRPr>
          </a:p>
          <a:p>
            <a:pPr marL="514350" lvl="0" indent="-514350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Acción subsidiaria </a:t>
            </a:r>
          </a:p>
          <a:p>
            <a:pPr marL="481013" indent="0" eaLnBrk="1" hangingPunct="1">
              <a:lnSpc>
                <a:spcPct val="80000"/>
              </a:lnSpc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_	Descentralización  </a:t>
            </a:r>
          </a:p>
          <a:p>
            <a:pPr marL="481013" indent="0" eaLnBrk="1" hangingPunct="1">
              <a:lnSpc>
                <a:spcPct val="80000"/>
              </a:lnSpc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_	Desconcentración </a:t>
            </a: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>
                <a:solidFill>
                  <a:schemeClr val="accent2"/>
                </a:solidFill>
              </a:rPr>
              <a:t>Responsabilidades </a:t>
            </a:r>
            <a:r>
              <a:rPr lang="es-GT" sz="3200" b="1" dirty="0" smtClean="0">
                <a:solidFill>
                  <a:schemeClr val="accent2"/>
                </a:solidFill>
              </a:rPr>
              <a:t>del </a:t>
            </a:r>
            <a:r>
              <a:rPr lang="es-GT" sz="3200" b="1" u="sng" dirty="0">
                <a:solidFill>
                  <a:schemeClr val="accent2"/>
                </a:solidFill>
              </a:rPr>
              <a:t>sector </a:t>
            </a:r>
            <a:r>
              <a:rPr lang="es-GT" sz="3200" b="1" u="sng" dirty="0" smtClean="0">
                <a:solidFill>
                  <a:schemeClr val="accent2"/>
                </a:solidFill>
              </a:rPr>
              <a:t>público</a:t>
            </a:r>
            <a:r>
              <a:rPr lang="es-GT" sz="3200" b="1" dirty="0">
                <a:solidFill>
                  <a:schemeClr val="accent2"/>
                </a:solidFill>
              </a:rPr>
              <a:t>:</a:t>
            </a:r>
            <a:r>
              <a:rPr lang="es-GT" sz="3200" b="1" dirty="0" smtClean="0">
                <a:solidFill>
                  <a:schemeClr val="accent2"/>
                </a:solidFill>
              </a:rPr>
              <a:t> siete 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6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No centralizar / concentrar toma de decisiones económicas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Respetar independencia de instituciones</a:t>
            </a:r>
            <a:r>
              <a:rPr lang="es-GT" b="1" dirty="0">
                <a:solidFill>
                  <a:srgbClr val="FFFF00"/>
                </a:solidFill>
                <a:latin typeface="Arial" charset="0"/>
              </a:rPr>
              <a:t> 	</a:t>
            </a:r>
            <a:endParaRPr lang="es-GT" b="1" dirty="0" smtClean="0">
              <a:solidFill>
                <a:srgbClr val="FFFF00"/>
              </a:solidFill>
              <a:latin typeface="Arial" charset="0"/>
            </a:endParaRPr>
          </a:p>
          <a:p>
            <a:pPr marL="0" lvl="0" indent="0"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_	Legislativo, Ejecutivo y Judicial </a:t>
            </a:r>
            <a:endParaRPr lang="es-ES" b="1" dirty="0" smtClean="0">
              <a:solidFill>
                <a:srgbClr val="FFFF00"/>
              </a:solidFill>
              <a:latin typeface="Arial" charset="0"/>
            </a:endParaRPr>
          </a:p>
          <a:p>
            <a:pPr marL="400050" lvl="1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_	Auditoría de cuentas  </a:t>
            </a:r>
          </a:p>
          <a:p>
            <a:pPr marL="400050" lvl="1" indent="0">
              <a:buNone/>
            </a:pPr>
            <a:r>
              <a:rPr lang="es-ES" b="1" dirty="0">
                <a:solidFill>
                  <a:srgbClr val="F3E34B"/>
                </a:solidFill>
                <a:latin typeface="Arial" charset="0"/>
              </a:rPr>
              <a:t>	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>
                <a:solidFill>
                  <a:schemeClr val="accent2"/>
                </a:solidFill>
              </a:rPr>
              <a:t>Responsabilidades </a:t>
            </a:r>
            <a:r>
              <a:rPr lang="es-GT" sz="3200" b="1" dirty="0" smtClean="0">
                <a:solidFill>
                  <a:schemeClr val="accent2"/>
                </a:solidFill>
              </a:rPr>
              <a:t>del </a:t>
            </a:r>
            <a:r>
              <a:rPr lang="es-GT" sz="3200" b="1" u="sng" dirty="0">
                <a:solidFill>
                  <a:schemeClr val="accent2"/>
                </a:solidFill>
              </a:rPr>
              <a:t>sector </a:t>
            </a:r>
            <a:r>
              <a:rPr lang="es-GT" sz="3200" b="1" u="sng" dirty="0" smtClean="0">
                <a:solidFill>
                  <a:schemeClr val="accent2"/>
                </a:solidFill>
              </a:rPr>
              <a:t>público</a:t>
            </a:r>
            <a:r>
              <a:rPr lang="es-GT" sz="3200" b="1" dirty="0">
                <a:solidFill>
                  <a:schemeClr val="accent2"/>
                </a:solidFill>
              </a:rPr>
              <a:t>:</a:t>
            </a:r>
            <a:r>
              <a:rPr lang="es-GT" sz="3200" b="1" dirty="0" smtClean="0">
                <a:solidFill>
                  <a:schemeClr val="accent2"/>
                </a:solidFill>
              </a:rPr>
              <a:t> siete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40387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_	Autonomía de la Banca Central: </a:t>
            </a:r>
          </a:p>
          <a:p>
            <a:pPr marL="533400" lvl="0" indent="-533400" eaLnBrk="1" hangingPunct="1">
              <a:buNone/>
              <a:defRPr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-	Presupuesto público 				equilibrado</a:t>
            </a:r>
          </a:p>
          <a:p>
            <a:pPr marL="533400" lvl="0" indent="-533400" eaLnBrk="1" hangingPunct="1">
              <a:buNone/>
              <a:defRPr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-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Estabilidad de precios </a:t>
            </a:r>
          </a:p>
          <a:p>
            <a:pPr marL="533400" lvl="0" indent="-533400" eaLnBrk="1" hangingPunct="1">
              <a:buNone/>
              <a:defRPr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s-GT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-	Tasa de cambio real = 				mercado </a:t>
            </a:r>
          </a:p>
          <a:p>
            <a:pPr marL="533400" lvl="0" indent="-533400" eaLnBrk="1" hangingPunct="1">
              <a:buNone/>
              <a:defRPr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-	Tasa de interés líder = 				mercado 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66809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Responsabilidades de los actores   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2882857"/>
            <a:ext cx="8748464" cy="181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defRPr/>
            </a:pPr>
            <a:r>
              <a:rPr lang="es-GT" sz="3600" b="1" dirty="0" smtClean="0">
                <a:solidFill>
                  <a:schemeClr val="accent3"/>
                </a:solidFill>
              </a:rPr>
              <a:t> </a:t>
            </a:r>
            <a:r>
              <a:rPr lang="es-GT" sz="4400" b="1" dirty="0" smtClean="0">
                <a:solidFill>
                  <a:srgbClr val="FFFF00"/>
                </a:solidFill>
              </a:rPr>
              <a:t>RESPONSABILIDADES EN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u="sng" dirty="0" smtClean="0">
                <a:solidFill>
                  <a:srgbClr val="FFFF00"/>
                </a:solidFill>
              </a:rPr>
              <a:t>ÁMBITO SOCIAL</a:t>
            </a:r>
            <a:r>
              <a:rPr lang="es-GT" sz="44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s-GT" sz="3600" b="1" dirty="0" smtClean="0">
              <a:solidFill>
                <a:schemeClr val="accent3"/>
              </a:solidFill>
            </a:endParaRPr>
          </a:p>
          <a:p>
            <a:pPr marL="0" indent="0" eaLnBrk="1" hangingPunct="1">
              <a:lnSpc>
                <a:spcPct val="0"/>
              </a:lnSpc>
              <a:buFontTx/>
              <a:buNone/>
              <a:defRPr/>
            </a:pPr>
            <a:r>
              <a:rPr lang="es-GT" sz="3600" b="1" dirty="0" smtClean="0">
                <a:solidFill>
                  <a:schemeClr val="accent3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3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 smtClean="0">
                <a:solidFill>
                  <a:schemeClr val="accent2"/>
                </a:solidFill>
              </a:rPr>
              <a:t>Responsabilidades 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privado</a:t>
            </a:r>
            <a:r>
              <a:rPr lang="es-GT" sz="3200" b="1" dirty="0" smtClean="0">
                <a:solidFill>
                  <a:schemeClr val="accent2"/>
                </a:solidFill>
              </a:rPr>
              <a:t>: tres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0364" y="1268760"/>
            <a:ext cx="8363272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Solidaridad: financiamiento políticas sociales vía  impuestos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Subsidiariedad: </a:t>
            </a:r>
          </a:p>
          <a:p>
            <a:pPr marL="0" lv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_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Generación fuentes de ingreso: </a:t>
            </a:r>
          </a:p>
          <a:p>
            <a:pPr marL="0" lv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.	empleo, </a:t>
            </a:r>
          </a:p>
          <a:p>
            <a:pPr marL="0" lv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.	</a:t>
            </a:r>
            <a:r>
              <a:rPr lang="es-ES" b="1" dirty="0">
                <a:solidFill>
                  <a:srgbClr val="FFFF00"/>
                </a:solidFill>
                <a:latin typeface="Arial" charset="0"/>
              </a:rPr>
              <a:t>a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uto emprendimiento 	.	_	Rechazo al paternalismo  </a:t>
            </a:r>
          </a:p>
          <a:p>
            <a:pPr marL="0" indent="0"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3.  ¿Responsabilidad social       	empresarial? 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196975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>
                <a:solidFill>
                  <a:schemeClr val="accent2"/>
                </a:solidFill>
              </a:rPr>
              <a:t>Responsabilidades </a:t>
            </a:r>
            <a:r>
              <a:rPr lang="es-GT" sz="3200" b="1" dirty="0" smtClean="0">
                <a:solidFill>
                  <a:schemeClr val="accent2"/>
                </a:solidFill>
              </a:rPr>
              <a:t>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público</a:t>
            </a:r>
            <a:r>
              <a:rPr lang="es-GT" sz="3200" b="1" dirty="0" smtClean="0">
                <a:solidFill>
                  <a:schemeClr val="accent2"/>
                </a:solidFill>
              </a:rPr>
              <a:t>: tres  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445624" cy="430993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Solidaridad: políticas sociales que aseguren estabilidad social: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_	Generación fuentes de ingreso: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.	empleo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	.	</a:t>
            </a:r>
            <a:r>
              <a:rPr lang="es-ES" b="1" dirty="0">
                <a:solidFill>
                  <a:srgbClr val="FFFF00"/>
                </a:solidFill>
                <a:latin typeface="Arial" charset="0"/>
              </a:rPr>
              <a:t>a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uto emprendimiento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_	Educación, salud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_	Seguridad social </a:t>
            </a:r>
            <a:endParaRPr lang="es-GT" b="1" dirty="0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196975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>
                <a:solidFill>
                  <a:schemeClr val="accent2"/>
                </a:solidFill>
              </a:rPr>
              <a:t>Responsabilidades </a:t>
            </a:r>
            <a:r>
              <a:rPr lang="es-GT" sz="3200" b="1" dirty="0" smtClean="0">
                <a:solidFill>
                  <a:schemeClr val="accent2"/>
                </a:solidFill>
              </a:rPr>
              <a:t>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público</a:t>
            </a:r>
            <a:r>
              <a:rPr lang="es-GT" sz="3200" b="1" dirty="0" smtClean="0">
                <a:solidFill>
                  <a:schemeClr val="accent2"/>
                </a:solidFill>
              </a:rPr>
              <a:t>: tres 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8697144" cy="410445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 2.  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Igualdad de oportunidades:  </a:t>
            </a:r>
          </a:p>
          <a:p>
            <a:pPr marL="0" indent="0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Ver: solidaridad </a:t>
            </a:r>
          </a:p>
          <a:p>
            <a:pPr marL="0" indent="0"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3.  Subsidiariedad</a:t>
            </a:r>
            <a:r>
              <a:rPr lang="es-GT" b="1" dirty="0">
                <a:solidFill>
                  <a:srgbClr val="FFFF00"/>
                </a:solidFill>
                <a:latin typeface="Arial" charset="0"/>
              </a:rPr>
              <a:t>: </a:t>
            </a:r>
          </a:p>
          <a:p>
            <a:pPr marL="0" indent="0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_	Descentralización </a:t>
            </a:r>
          </a:p>
          <a:p>
            <a:pPr marL="0" indent="0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_	Desconcentración </a:t>
            </a:r>
          </a:p>
          <a:p>
            <a:pPr marL="0" indent="0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_	Rechazo al paternalismo </a:t>
            </a:r>
          </a:p>
          <a:p>
            <a:pPr marL="0" indent="0">
              <a:buNone/>
            </a:pP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144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Responsabilidades de los actores     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2882857"/>
            <a:ext cx="8748464" cy="181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defRPr/>
            </a:pPr>
            <a:r>
              <a:rPr lang="es-GT" sz="3600" b="1" dirty="0" smtClean="0">
                <a:solidFill>
                  <a:schemeClr val="accent3"/>
                </a:solidFill>
              </a:rPr>
              <a:t> </a:t>
            </a:r>
            <a:r>
              <a:rPr lang="es-GT" sz="4400" b="1" dirty="0" smtClean="0">
                <a:solidFill>
                  <a:srgbClr val="FFFF00"/>
                </a:solidFill>
              </a:rPr>
              <a:t>RESPONSABILIDADES EN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GT" sz="4400" b="1" u="sng" dirty="0" smtClean="0">
                <a:solidFill>
                  <a:srgbClr val="FFFF00"/>
                </a:solidFill>
              </a:rPr>
              <a:t>ÁMBITO ECOLÓGICO</a:t>
            </a:r>
            <a:r>
              <a:rPr lang="es-GT" sz="44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s-GT" sz="3600" b="1" dirty="0" smtClean="0">
              <a:solidFill>
                <a:schemeClr val="accent3"/>
              </a:solidFill>
            </a:endParaRPr>
          </a:p>
          <a:p>
            <a:pPr marL="0" indent="0" eaLnBrk="1" hangingPunct="1">
              <a:lnSpc>
                <a:spcPct val="0"/>
              </a:lnSpc>
              <a:buFontTx/>
              <a:buNone/>
              <a:defRPr/>
            </a:pPr>
            <a:r>
              <a:rPr lang="es-GT" sz="3600" b="1" dirty="0" smtClean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9835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38739"/>
            <a:ext cx="9144000" cy="936104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>
                <a:solidFill>
                  <a:schemeClr val="accent2"/>
                </a:solidFill>
              </a:rPr>
              <a:t>Responsabilidades </a:t>
            </a:r>
            <a:r>
              <a:rPr lang="es-GT" sz="3200" b="1" dirty="0" smtClean="0">
                <a:solidFill>
                  <a:schemeClr val="accent2"/>
                </a:solidFill>
              </a:rPr>
              <a:t>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privado</a:t>
            </a:r>
            <a:r>
              <a:rPr lang="es-GT" sz="3200" b="1" dirty="0" smtClean="0">
                <a:solidFill>
                  <a:schemeClr val="accent2"/>
                </a:solidFill>
              </a:rPr>
              <a:t>: dos 	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7504" y="2204864"/>
            <a:ext cx="8589640" cy="3528392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 1.	Optar por técnicas de producción 	limpias/ minimizar la contaminación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2.	Cubrir los costos de limpieza : </a:t>
            </a:r>
          </a:p>
          <a:p>
            <a:pPr marL="0" indent="0">
              <a:buNone/>
            </a:pP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	-	Directamente </a:t>
            </a:r>
          </a:p>
          <a:p>
            <a:pPr marL="0" indent="0">
              <a:buNone/>
            </a:pPr>
            <a:r>
              <a:rPr lang="es-GT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-	Por medio de impuestos </a:t>
            </a:r>
          </a:p>
        </p:txBody>
      </p:sp>
    </p:spTree>
    <p:extLst>
      <p:ext uri="{BB962C8B-B14F-4D97-AF65-F5344CB8AC3E}">
        <p14:creationId xmlns:p14="http://schemas.microsoft.com/office/powerpoint/2010/main" val="27857388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520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514600" indent="-2514600" eaLnBrk="0" hangingPunct="0"/>
            <a:r>
              <a:rPr lang="es-GT" sz="3200" b="1" dirty="0" smtClean="0">
                <a:solidFill>
                  <a:schemeClr val="accent2"/>
                </a:solidFill>
              </a:rPr>
              <a:t>Escuelas de pensamiento económico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350" y="862013"/>
            <a:ext cx="38877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>
                <a:solidFill>
                  <a:schemeClr val="bg1"/>
                </a:solidFill>
              </a:rPr>
              <a:t> 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u="sng" dirty="0" smtClean="0">
                <a:solidFill>
                  <a:srgbClr val="FFFF00"/>
                </a:solidFill>
              </a:rPr>
              <a:t>ESCUELAS ESTATISTAS</a:t>
            </a:r>
            <a:endParaRPr lang="es-ES" sz="2200" b="1" u="sng" dirty="0">
              <a:solidFill>
                <a:srgbClr val="FFFF00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716463" y="836613"/>
            <a:ext cx="44275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u="sng" dirty="0" smtClean="0">
                <a:solidFill>
                  <a:srgbClr val="FFFF00"/>
                </a:solidFill>
              </a:rPr>
              <a:t>ESCUELAS NO </a:t>
            </a:r>
            <a:r>
              <a:rPr lang="es-ES" sz="2200" b="1" u="sng" dirty="0">
                <a:solidFill>
                  <a:srgbClr val="FFFF00"/>
                </a:solidFill>
              </a:rPr>
              <a:t>ESTATISTAS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68313" y="19161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79388" y="1557338"/>
            <a:ext cx="3529012" cy="50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sz="2000" b="1" dirty="0">
                <a:solidFill>
                  <a:srgbClr val="FFFF00"/>
                </a:solidFill>
              </a:rPr>
              <a:t>Mercantilismo </a:t>
            </a:r>
            <a:r>
              <a:rPr lang="es-ES" sz="2000" b="1" dirty="0" smtClean="0">
                <a:solidFill>
                  <a:srgbClr val="FFFF00"/>
                </a:solidFill>
              </a:rPr>
              <a:t>(XVI</a:t>
            </a:r>
            <a:r>
              <a:rPr lang="es-ES" sz="2000" b="1" dirty="0">
                <a:solidFill>
                  <a:srgbClr val="FFFF00"/>
                </a:solidFill>
              </a:rPr>
              <a:t>)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s-ES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>
                <a:solidFill>
                  <a:srgbClr val="FFFF00"/>
                </a:solidFill>
              </a:rPr>
              <a:t> Colectivismo </a:t>
            </a:r>
            <a:r>
              <a:rPr lang="es-ES" sz="2000" b="1" dirty="0" smtClean="0">
                <a:solidFill>
                  <a:srgbClr val="FFFF00"/>
                </a:solidFill>
              </a:rPr>
              <a:t>(XIX</a:t>
            </a:r>
            <a:r>
              <a:rPr lang="es-ES" sz="2000" b="1" dirty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  </a:t>
            </a:r>
            <a:r>
              <a:rPr lang="es-ES" sz="2000" b="1" dirty="0" smtClean="0">
                <a:solidFill>
                  <a:srgbClr val="FFFF00"/>
                </a:solidFill>
              </a:rPr>
              <a:t>y Comunismo (XX</a:t>
            </a:r>
            <a:r>
              <a:rPr lang="es-ES" sz="2000" b="1" dirty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s-ES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Nacional socialismo y     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Fascusno</a:t>
            </a:r>
            <a:endParaRPr lang="es-ES" sz="20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  (XX; décadas 1920-1930)</a:t>
            </a:r>
            <a:endParaRPr lang="es-ES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s-ES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>
                <a:solidFill>
                  <a:srgbClr val="FFFF00"/>
                </a:solidFill>
              </a:rPr>
              <a:t>Populismo </a:t>
            </a:r>
            <a:r>
              <a:rPr lang="es-ES" sz="2000" b="1" dirty="0" smtClean="0">
                <a:solidFill>
                  <a:srgbClr val="FFFF00"/>
                </a:solidFill>
              </a:rPr>
              <a:t>y Socialismo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 del Siglo XXI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 (XX-XXI)</a:t>
            </a:r>
            <a:endParaRPr lang="es-ES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4572000" y="1556792"/>
            <a:ext cx="4533900" cy="50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Liberalismo (XVIII-XIX</a:t>
            </a:r>
            <a:r>
              <a:rPr lang="es-ES" sz="2000" b="1" dirty="0">
                <a:solidFill>
                  <a:srgbClr val="FFFF00"/>
                </a:solidFill>
              </a:rPr>
              <a:t>)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s-ES" sz="2000" b="1" dirty="0">
              <a:solidFill>
                <a:srgbClr val="FFFF00"/>
              </a:solidFill>
            </a:endParaRPr>
          </a:p>
          <a:p>
            <a:pPr marL="185738" indent="-18573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Pensamiento </a:t>
            </a:r>
            <a:r>
              <a:rPr lang="es-ES" sz="2000" b="1" dirty="0">
                <a:solidFill>
                  <a:srgbClr val="FFFF00"/>
                </a:solidFill>
              </a:rPr>
              <a:t>Social Cristiano </a:t>
            </a:r>
            <a:r>
              <a:rPr lang="es-ES" sz="2000" b="1" dirty="0" smtClean="0">
                <a:solidFill>
                  <a:srgbClr val="FFFF00"/>
                </a:solidFill>
              </a:rPr>
              <a:t>    </a:t>
            </a:r>
          </a:p>
          <a:p>
            <a:pPr marL="185738" indent="-18573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(XIX:  1891)</a:t>
            </a:r>
            <a:endParaRPr lang="es-ES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s-ES" sz="2000" b="1" dirty="0">
              <a:solidFill>
                <a:srgbClr val="FFFF00"/>
              </a:solidFill>
            </a:endParaRPr>
          </a:p>
          <a:p>
            <a:pPr marL="185738" indent="-18573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>
                <a:solidFill>
                  <a:srgbClr val="FFFF00"/>
                </a:solidFill>
              </a:rPr>
              <a:t> Economía Social de Mercado  </a:t>
            </a:r>
            <a:r>
              <a:rPr lang="es-ES" sz="2000" b="1" dirty="0" smtClean="0">
                <a:solidFill>
                  <a:srgbClr val="FFFF00"/>
                </a:solidFill>
              </a:rPr>
              <a:t>y </a:t>
            </a:r>
          </a:p>
          <a:p>
            <a:pPr marL="185738" indent="-18573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Social Democracia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   (XX;  década 1930-)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s-ES" sz="2000" b="1" dirty="0" smtClean="0">
              <a:solidFill>
                <a:srgbClr val="FFFF00"/>
              </a:solidFill>
            </a:endParaRPr>
          </a:p>
          <a:p>
            <a:pPr marL="185738" indent="-18573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sz="2000" b="1" dirty="0">
                <a:solidFill>
                  <a:srgbClr val="FFFF00"/>
                </a:solidFill>
              </a:rPr>
              <a:t>Neoliberalismo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   (XX;  Viena – Chicago; Consenso        </a:t>
            </a:r>
            <a:endParaRPr lang="es-ES" sz="20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smtClean="0">
                <a:solidFill>
                  <a:srgbClr val="FFFF00"/>
                </a:solidFill>
              </a:rPr>
              <a:t>  de </a:t>
            </a:r>
            <a:r>
              <a:rPr lang="es-ES" sz="2000" b="1" dirty="0">
                <a:solidFill>
                  <a:srgbClr val="FFFF00"/>
                </a:solidFill>
              </a:rPr>
              <a:t>Washington 1985)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>
            <a:off x="3060254" y="1700808"/>
            <a:ext cx="1439738" cy="422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249" name="Line 15"/>
          <p:cNvSpPr>
            <a:spLocks noChangeShapeType="1"/>
          </p:cNvSpPr>
          <p:nvPr/>
        </p:nvSpPr>
        <p:spPr bwMode="auto">
          <a:xfrm flipH="1">
            <a:off x="2843808" y="1916113"/>
            <a:ext cx="1655762" cy="576262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250" name="Line 16"/>
          <p:cNvSpPr>
            <a:spLocks noChangeShapeType="1"/>
          </p:cNvSpPr>
          <p:nvPr/>
        </p:nvSpPr>
        <p:spPr bwMode="auto">
          <a:xfrm flipV="1">
            <a:off x="2915245" y="2565400"/>
            <a:ext cx="1655763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9193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38739"/>
            <a:ext cx="9144000" cy="936104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GT" sz="3200" b="1" dirty="0">
                <a:solidFill>
                  <a:schemeClr val="accent2"/>
                </a:solidFill>
              </a:rPr>
              <a:t>Responsabilidades </a:t>
            </a:r>
            <a:r>
              <a:rPr lang="es-GT" sz="3200" b="1" dirty="0" smtClean="0">
                <a:solidFill>
                  <a:schemeClr val="accent2"/>
                </a:solidFill>
              </a:rPr>
              <a:t>del </a:t>
            </a:r>
            <a:r>
              <a:rPr lang="es-GT" sz="3200" b="1" u="sng" dirty="0" smtClean="0">
                <a:solidFill>
                  <a:schemeClr val="accent2"/>
                </a:solidFill>
              </a:rPr>
              <a:t>sector público</a:t>
            </a:r>
            <a:r>
              <a:rPr lang="es-GT" sz="3200" b="1" dirty="0" smtClean="0">
                <a:solidFill>
                  <a:schemeClr val="accent2"/>
                </a:solidFill>
              </a:rPr>
              <a:t>: dos 	 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7504" y="2204864"/>
            <a:ext cx="8589640" cy="3528392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GT" b="1" dirty="0" smtClean="0">
                <a:solidFill>
                  <a:srgbClr val="FFFF00"/>
                </a:solidFill>
                <a:latin typeface="Arial" charset="0"/>
              </a:rPr>
              <a:t>1.	Emitir legislación/ normas de 	protección del ambiente </a:t>
            </a:r>
          </a:p>
          <a:p>
            <a:pPr marL="914400" lvl="1" indent="-514350">
              <a:buAutoNum type="arabicPeriod" startAt="2"/>
            </a:pPr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Implementar proyectos/ programas de:   </a:t>
            </a:r>
          </a:p>
          <a:p>
            <a:pPr marL="400050" lvl="1" indent="0">
              <a:buNone/>
            </a:pPr>
            <a:r>
              <a:rPr lang="es-GT" sz="32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-	Limpieza </a:t>
            </a:r>
          </a:p>
          <a:p>
            <a:pPr marL="400050" lvl="1" indent="0">
              <a:buNone/>
            </a:pPr>
            <a:r>
              <a:rPr lang="es-GT" sz="32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s-GT" sz="3200" b="1" dirty="0" smtClean="0">
                <a:solidFill>
                  <a:srgbClr val="FFFF00"/>
                </a:solidFill>
                <a:latin typeface="Arial" charset="0"/>
              </a:rPr>
              <a:t>-	Protección </a:t>
            </a:r>
            <a:endParaRPr lang="es-GT" sz="3200" b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68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956376" cy="410445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3600" b="1" dirty="0" smtClean="0">
                <a:solidFill>
                  <a:schemeClr val="bg1"/>
                </a:solidFill>
              </a:rPr>
              <a:t>	</a:t>
            </a:r>
            <a:r>
              <a:rPr lang="es-ES" sz="4400" b="1" dirty="0" smtClean="0">
                <a:solidFill>
                  <a:srgbClr val="FFFF00"/>
                </a:solidFill>
              </a:rPr>
              <a:t>¿Es la ESM </a:t>
            </a:r>
          </a:p>
          <a:p>
            <a:pPr algn="ctr" eaLnBrk="1" hangingPunct="1">
              <a:buFontTx/>
              <a:buNone/>
            </a:pPr>
            <a:r>
              <a:rPr lang="es-ES" sz="4400" b="1" dirty="0">
                <a:solidFill>
                  <a:srgbClr val="FFFF00"/>
                </a:solidFill>
              </a:rPr>
              <a:t>u</a:t>
            </a:r>
            <a:r>
              <a:rPr lang="es-ES" sz="4400" b="1" dirty="0" smtClean="0">
                <a:solidFill>
                  <a:srgbClr val="FFFF00"/>
                </a:solidFill>
              </a:rPr>
              <a:t>na opción </a:t>
            </a:r>
          </a:p>
          <a:p>
            <a:pPr algn="ctr" eaLnBrk="1" hangingPunct="1">
              <a:buFontTx/>
              <a:buNone/>
            </a:pPr>
            <a:r>
              <a:rPr lang="es-ES" sz="4400" b="1" dirty="0">
                <a:solidFill>
                  <a:srgbClr val="FFFF00"/>
                </a:solidFill>
              </a:rPr>
              <a:t>p</a:t>
            </a:r>
            <a:r>
              <a:rPr lang="es-ES" sz="4400" b="1" dirty="0" smtClean="0">
                <a:solidFill>
                  <a:srgbClr val="FFFF00"/>
                </a:solidFill>
              </a:rPr>
              <a:t>ara Honduras? </a:t>
            </a:r>
          </a:p>
          <a:p>
            <a:pPr algn="ctr" eaLnBrk="1" hangingPunct="1">
              <a:buFontTx/>
              <a:buNone/>
            </a:pPr>
            <a:endParaRPr lang="es-ES" sz="44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sz="4400" b="1" dirty="0" smtClean="0">
                <a:solidFill>
                  <a:srgbClr val="FFFF00"/>
                </a:solidFill>
              </a:rPr>
              <a:t>Que se abra el debate</a:t>
            </a:r>
          </a:p>
          <a:p>
            <a:pPr eaLnBrk="1" hangingPunct="1"/>
            <a:endParaRPr lang="es-GT" sz="36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65750"/>
            <a:ext cx="9144000" cy="45719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s-GT" sz="3600" b="1" dirty="0" smtClean="0">
                <a:solidFill>
                  <a:schemeClr val="accent2"/>
                </a:solidFill>
              </a:rPr>
              <a:t> </a:t>
            </a:r>
            <a:r>
              <a:rPr lang="es-GT" sz="3200" b="1" dirty="0" smtClean="0">
                <a:solidFill>
                  <a:schemeClr val="accent2"/>
                </a:solidFill>
              </a:rPr>
              <a:t> </a:t>
            </a:r>
            <a:endParaRPr lang="es-ES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163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-35496" y="-27384"/>
            <a:ext cx="9216008" cy="1008112"/>
          </a:xfrm>
          <a:solidFill>
            <a:srgbClr val="FFFFCC"/>
          </a:solidFill>
        </p:spPr>
        <p:txBody>
          <a:bodyPr/>
          <a:lstStyle/>
          <a:p>
            <a:pPr marL="2514600" indent="-2514600" algn="l"/>
            <a:r>
              <a:rPr lang="es-ES" sz="3600" b="1" dirty="0" smtClean="0">
                <a:solidFill>
                  <a:schemeClr val="accent2"/>
                </a:solidFill>
              </a:rPr>
              <a:t>Escuelas de … contemporáneas  </a:t>
            </a:r>
            <a:endParaRPr lang="es-GT" sz="3600" b="1" i="1" dirty="0" smtClean="0">
              <a:solidFill>
                <a:schemeClr val="accent2"/>
              </a:solidFill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0" y="1104900"/>
            <a:ext cx="9144000" cy="57531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b="1" dirty="0" smtClean="0">
                <a:solidFill>
                  <a:schemeClr val="bg1"/>
                </a:solidFill>
              </a:rPr>
              <a:t>		</a:t>
            </a:r>
            <a:r>
              <a:rPr lang="es-GT" sz="2400" b="1" u="sng" dirty="0" smtClean="0">
                <a:solidFill>
                  <a:srgbClr val="FFFF00"/>
                </a:solidFill>
              </a:rPr>
              <a:t>Escuelas</a:t>
            </a:r>
            <a:r>
              <a:rPr lang="es-GT" sz="2400" dirty="0" smtClean="0">
                <a:solidFill>
                  <a:srgbClr val="FFFF00"/>
                </a:solidFill>
              </a:rPr>
              <a:t> </a:t>
            </a:r>
            <a:r>
              <a:rPr lang="es-GT" sz="2400" b="1" dirty="0" smtClean="0">
                <a:solidFill>
                  <a:srgbClr val="FFFF00"/>
                </a:solidFill>
              </a:rPr>
              <a:t>             	   </a:t>
            </a:r>
            <a:r>
              <a:rPr lang="es-GT" sz="2400" b="1" dirty="0">
                <a:solidFill>
                  <a:srgbClr val="FFFF00"/>
                </a:solidFill>
              </a:rPr>
              <a:t> </a:t>
            </a:r>
            <a:r>
              <a:rPr lang="es-GT" sz="2400" b="1" dirty="0" smtClean="0">
                <a:solidFill>
                  <a:srgbClr val="FFFF00"/>
                </a:solidFill>
              </a:rPr>
              <a:t>              </a:t>
            </a:r>
            <a:r>
              <a:rPr lang="es-GT" sz="2400" b="1" u="sng" dirty="0" smtClean="0">
                <a:solidFill>
                  <a:srgbClr val="FFFF00"/>
                </a:solidFill>
              </a:rPr>
              <a:t>Sistemas</a:t>
            </a:r>
            <a:r>
              <a:rPr lang="es-GT" sz="2400" b="1" dirty="0" smtClean="0">
                <a:solidFill>
                  <a:srgbClr val="FFFF00"/>
                </a:solidFill>
              </a:rPr>
              <a:t>                                                 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400" b="1" dirty="0" smtClean="0">
                <a:solidFill>
                  <a:srgbClr val="FFFF00"/>
                </a:solidFill>
              </a:rPr>
              <a:t>					  </a:t>
            </a:r>
            <a:r>
              <a:rPr lang="es-GT" sz="2400" b="1" u="sng" dirty="0" smtClean="0">
                <a:solidFill>
                  <a:srgbClr val="FFFF00"/>
                </a:solidFill>
              </a:rPr>
              <a:t>Político</a:t>
            </a:r>
            <a:r>
              <a:rPr lang="es-GT" sz="2400" b="1" dirty="0" smtClean="0">
                <a:solidFill>
                  <a:srgbClr val="FFFF00"/>
                </a:solidFill>
              </a:rPr>
              <a:t>   	  	</a:t>
            </a:r>
            <a:r>
              <a:rPr lang="es-GT" sz="2400" b="1" u="sng" dirty="0" smtClean="0">
                <a:solidFill>
                  <a:srgbClr val="FFFF00"/>
                </a:solidFill>
              </a:rPr>
              <a:t>Económico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400" b="1" dirty="0" smtClean="0">
                <a:solidFill>
                  <a:srgbClr val="FFFF00"/>
                </a:solidFill>
              </a:rPr>
              <a:t>Socialismo Siglo XXI:        Dictadura         	Estado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400" b="1" dirty="0" smtClean="0">
                <a:solidFill>
                  <a:srgbClr val="FFFF00"/>
                </a:solidFill>
              </a:rPr>
              <a:t>Social Democracia:         	Democracia 	   	Privilegia al 								Estado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400" b="1" dirty="0" smtClean="0">
                <a:solidFill>
                  <a:srgbClr val="FFFF00"/>
                </a:solidFill>
              </a:rPr>
              <a:t>ESM:				Democracia   	Privilegia a so-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400" b="1" dirty="0" smtClean="0">
                <a:solidFill>
                  <a:srgbClr val="FFFF00"/>
                </a:solidFill>
              </a:rPr>
              <a:t>								</a:t>
            </a:r>
            <a:r>
              <a:rPr lang="es-GT" sz="2400" b="1" dirty="0" err="1" smtClean="0">
                <a:solidFill>
                  <a:srgbClr val="FFFF00"/>
                </a:solidFill>
              </a:rPr>
              <a:t>ciedad</a:t>
            </a:r>
            <a:r>
              <a:rPr lang="es-GT" sz="2400" b="1" dirty="0" smtClean="0">
                <a:solidFill>
                  <a:srgbClr val="FFFF00"/>
                </a:solidFill>
              </a:rPr>
              <a:t> / mercado 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400" b="1" dirty="0" smtClean="0">
                <a:solidFill>
                  <a:srgbClr val="FFFF00"/>
                </a:solidFill>
              </a:rPr>
              <a:t>Neoliberalismo	</a:t>
            </a:r>
            <a:r>
              <a:rPr lang="es-GT" sz="2400" b="1" dirty="0">
                <a:solidFill>
                  <a:srgbClr val="FFFF00"/>
                </a:solidFill>
              </a:rPr>
              <a:t>	</a:t>
            </a:r>
            <a:r>
              <a:rPr lang="es-GT" sz="2400" b="1" dirty="0" smtClean="0">
                <a:solidFill>
                  <a:srgbClr val="FFFF00"/>
                </a:solidFill>
              </a:rPr>
              <a:t>Democracia    	Mercado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GT" sz="2800" b="1" dirty="0" smtClean="0">
                <a:solidFill>
                  <a:srgbClr val="FFFF00"/>
                </a:solidFill>
              </a:rPr>
              <a:t>					</a:t>
            </a:r>
            <a:endParaRPr lang="es-ES" sz="2800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2800" dirty="0" smtClean="0">
                <a:solidFill>
                  <a:schemeClr val="accent3"/>
                </a:solidFill>
              </a:rPr>
              <a:t>	</a:t>
            </a:r>
            <a:endParaRPr lang="es-ES" sz="2800" b="1" dirty="0" smtClean="0">
              <a:solidFill>
                <a:schemeClr val="accent3"/>
              </a:solidFill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s-ES" sz="2800" dirty="0" smtClean="0">
                <a:solidFill>
                  <a:schemeClr val="accent3"/>
                </a:solidFill>
              </a:rPr>
              <a:t>	-	</a:t>
            </a:r>
            <a:endParaRPr lang="es-GT" sz="2800" dirty="0" smtClean="0"/>
          </a:p>
        </p:txBody>
      </p:sp>
    </p:spTree>
    <p:extLst>
      <p:ext uri="{BB962C8B-B14F-4D97-AF65-F5344CB8AC3E}">
        <p14:creationId xmlns:p14="http://schemas.microsoft.com/office/powerpoint/2010/main" val="19365542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4916</TotalTime>
  <Words>1054</Words>
  <Application>Microsoft Office PowerPoint</Application>
  <PresentationFormat>Presentación en pantalla (4:3)</PresentationFormat>
  <Paragraphs>545</Paragraphs>
  <Slides>81</Slides>
  <Notes>73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83" baseType="lpstr">
      <vt:lpstr>Diseño predeterminado</vt:lpstr>
      <vt:lpstr>Presentación</vt:lpstr>
      <vt:lpstr>LA ECONOMÍA SOCIAL DE MERCADO (ESM)</vt:lpstr>
      <vt:lpstr>Presentación: cuatro partes</vt:lpstr>
      <vt:lpstr>PRIMERA PARTE    </vt:lpstr>
      <vt:lpstr> Introducción: cuatro partes</vt:lpstr>
      <vt:lpstr> Introducción: primera parte</vt:lpstr>
      <vt:lpstr>Naturaleza de la ESM </vt:lpstr>
      <vt:lpstr> Introducción: segunda parte</vt:lpstr>
      <vt:lpstr>Presentación de PowerPoint</vt:lpstr>
      <vt:lpstr>Escuelas de … contemporáneas  </vt:lpstr>
      <vt:lpstr> Escuelas de pensamiento económico</vt:lpstr>
      <vt:lpstr> Introducción: tercera parte</vt:lpstr>
      <vt:lpstr>Fuentes ideológicas de la ESM: primera  </vt:lpstr>
      <vt:lpstr>Fuentes ideológicas de la ESM: segunda </vt:lpstr>
      <vt:lpstr>Fuentes ideológicas de la ESM: efectos </vt:lpstr>
      <vt:lpstr>Presentación de PowerPoint</vt:lpstr>
      <vt:lpstr> Introducción: cuarta parte</vt:lpstr>
      <vt:lpstr>Requisitos previos para la ESM: dos  </vt:lpstr>
      <vt:lpstr>SEGUNDA PARTE  </vt:lpstr>
      <vt:lpstr> Objetivos y principios de la ESM </vt:lpstr>
      <vt:lpstr> Objetivo fundamental </vt:lpstr>
      <vt:lpstr>Objetivo fundamental</vt:lpstr>
      <vt:lpstr>Objetivo fundamental: definición / elementos</vt:lpstr>
      <vt:lpstr>Objetivo fundamental: ejemplos de irrespeto  </vt:lpstr>
      <vt:lpstr>Presentación de PowerPoint</vt:lpstr>
      <vt:lpstr>Presentación de PowerPoint</vt:lpstr>
      <vt:lpstr> Greg Smith / Goldman Sachs  </vt:lpstr>
      <vt:lpstr> Objetivos y principios operativos</vt:lpstr>
      <vt:lpstr> Objetivos y principios operativos</vt:lpstr>
      <vt:lpstr>Objetivos y principios operativos </vt:lpstr>
      <vt:lpstr>Objetivo Ámbito Económico  </vt:lpstr>
      <vt:lpstr>Principios operativos económicos </vt:lpstr>
      <vt:lpstr>Principios operativos económicos </vt:lpstr>
      <vt:lpstr>Principios operativos económicos </vt:lpstr>
      <vt:lpstr>Principios operativos económicos   </vt:lpstr>
      <vt:lpstr>Principios operativos económicos   </vt:lpstr>
      <vt:lpstr>Principios económicos: indicadores  </vt:lpstr>
      <vt:lpstr>Principios económicos: indicadores  </vt:lpstr>
      <vt:lpstr>Principios económicos: indicadores (FMI) </vt:lpstr>
      <vt:lpstr>Indicadores macroeconómicos Guatemala </vt:lpstr>
      <vt:lpstr> Objetivo Ámbito Social</vt:lpstr>
      <vt:lpstr> Principios operativos sociales</vt:lpstr>
      <vt:lpstr>Principios operativos sociales</vt:lpstr>
      <vt:lpstr>Principios operativos sociales </vt:lpstr>
      <vt:lpstr>Principios operativos sociales </vt:lpstr>
      <vt:lpstr>Principios sociales: indicadores</vt:lpstr>
      <vt:lpstr>Principios sociales: indicadores</vt:lpstr>
      <vt:lpstr>Principios sociales: indicadores</vt:lpstr>
      <vt:lpstr>¿DE  ECONOMÍA SOCIAL DE MERCADO A  EONOMÍA SOCIAL Y ECOLÓGICA DE MERCADO?</vt:lpstr>
      <vt:lpstr>Principios operativos ecológicos </vt:lpstr>
      <vt:lpstr>Presentación de PowerPoint</vt:lpstr>
      <vt:lpstr> Objetivo Ámbito Ecológico </vt:lpstr>
      <vt:lpstr>Presentación de PowerPoint</vt:lpstr>
      <vt:lpstr>TERCERA PARTE   </vt:lpstr>
      <vt:lpstr> Limitaciones </vt:lpstr>
      <vt:lpstr>Limitaciones a principios económicos: libertad de mercado</vt:lpstr>
      <vt:lpstr> S&amp;P: Fiscal General USA  </vt:lpstr>
      <vt:lpstr>Limitaciones a principios económicos:  propiedad privada </vt:lpstr>
      <vt:lpstr>Limitaciones a principios económicos:  sólo sector privado produce = subsidiariedad </vt:lpstr>
      <vt:lpstr>Limitaciones a principios económicos: estabilidad macroeconómica (FMI)  </vt:lpstr>
      <vt:lpstr> Limitaciones </vt:lpstr>
      <vt:lpstr>Limitación a principios sociales:  solidaridad  </vt:lpstr>
      <vt:lpstr>Limitación a principios sociales:  igualdad de oportunidades   </vt:lpstr>
      <vt:lpstr>Limitación a principios sociales:  subsidiariedad   </vt:lpstr>
      <vt:lpstr> Limitaciones </vt:lpstr>
      <vt:lpstr>Limitación a principios ecológicos: </vt:lpstr>
      <vt:lpstr>CUARTA PARTE   </vt:lpstr>
      <vt:lpstr>Responsabilidades de los actores  </vt:lpstr>
      <vt:lpstr>Responsabilidades de los actores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Responsabilidades de los actores     </vt:lpstr>
      <vt:lpstr>Presentación de PowerPoint</vt:lpstr>
      <vt:lpstr>Presentación de PowerPoint</vt:lpstr>
      <vt:lpstr>Presentación de PowerPoint</vt:lpstr>
      <vt:lpstr>Responsabilidades de los actores     </vt:lpstr>
      <vt:lpstr>Presentación de PowerPoint</vt:lpstr>
      <vt:lpstr>Presentación de PowerPoint</vt:lpstr>
      <vt:lpstr>  </vt:lpstr>
    </vt:vector>
  </TitlesOfParts>
  <Company>URL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</dc:title>
  <dc:creator>Vicky</dc:creator>
  <cp:lastModifiedBy>idies</cp:lastModifiedBy>
  <cp:revision>865</cp:revision>
  <cp:lastPrinted>1601-01-01T00:00:00Z</cp:lastPrinted>
  <dcterms:created xsi:type="dcterms:W3CDTF">2003-08-05T20:36:40Z</dcterms:created>
  <dcterms:modified xsi:type="dcterms:W3CDTF">2016-03-09T11:32:26Z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