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8137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6626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2707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7296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6374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8276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5043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9140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8721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6647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9674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79F60-C1C7-4545-8311-102EC2911765}" type="datetimeFigureOut">
              <a:rPr lang="es-HN" smtClean="0"/>
              <a:t>08/03/2016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715A-EF46-4053-9E57-6C10A82D23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283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2013" y="268941"/>
            <a:ext cx="10986246" cy="2891118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s-HN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7507" y="3843889"/>
            <a:ext cx="10452496" cy="2543463"/>
          </a:xfrm>
        </p:spPr>
        <p:txBody>
          <a:bodyPr>
            <a:normAutofit/>
          </a:bodyPr>
          <a:lstStyle/>
          <a:p>
            <a:r>
              <a:rPr lang="es-ES" i="1" cap="all" dirty="0"/>
              <a:t>Foro sobre política económica</a:t>
            </a:r>
            <a:endParaRPr lang="es-HN" b="1" cap="all" dirty="0"/>
          </a:p>
          <a:p>
            <a:r>
              <a:rPr lang="es-ES" b="1" cap="all" dirty="0" smtClean="0"/>
              <a:t>Economía </a:t>
            </a:r>
            <a:r>
              <a:rPr lang="es-ES" b="1" cap="all" dirty="0"/>
              <a:t>Social de Mercado </a:t>
            </a:r>
            <a:endParaRPr lang="es-ES" b="1" cap="all" dirty="0" smtClean="0"/>
          </a:p>
          <a:p>
            <a:r>
              <a:rPr lang="es-ES" b="1" cap="all" dirty="0" smtClean="0"/>
              <a:t>FORMACIÓN PROFESIONAL DUAL</a:t>
            </a:r>
          </a:p>
          <a:p>
            <a:r>
              <a:rPr lang="es-ES" b="1" cap="all" dirty="0" smtClean="0"/>
              <a:t> </a:t>
            </a:r>
            <a:r>
              <a:rPr lang="es-ES" b="1" cap="all" dirty="0"/>
              <a:t>¿Qué se puede aprender del modelo Alemán? </a:t>
            </a:r>
            <a:endParaRPr lang="es-HN" b="1" cap="all" dirty="0"/>
          </a:p>
        </p:txBody>
      </p:sp>
      <p:pic>
        <p:nvPicPr>
          <p:cNvPr id="2050" name="Imagen 16" descr="KAS_Logo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04" y="1187821"/>
            <a:ext cx="2659883" cy="11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48602" y="370205"/>
            <a:ext cx="11123444" cy="404494"/>
            <a:chOff x="0" y="1113"/>
            <a:chExt cx="11390" cy="340"/>
          </a:xfrm>
        </p:grpSpPr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0" y="1113"/>
              <a:ext cx="6633" cy="340"/>
            </a:xfrm>
            <a:prstGeom prst="rect">
              <a:avLst/>
            </a:prstGeom>
            <a:solidFill>
              <a:srgbClr val="004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6633" y="1113"/>
              <a:ext cx="340" cy="340"/>
            </a:xfrm>
            <a:prstGeom prst="rect">
              <a:avLst/>
            </a:prstGeom>
            <a:solidFill>
              <a:srgbClr val="005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6973" y="1113"/>
              <a:ext cx="170" cy="340"/>
            </a:xfrm>
            <a:prstGeom prst="rect">
              <a:avLst/>
            </a:prstGeom>
            <a:solidFill>
              <a:srgbClr val="004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7143" y="1113"/>
              <a:ext cx="340" cy="340"/>
            </a:xfrm>
            <a:prstGeom prst="rect">
              <a:avLst/>
            </a:prstGeom>
            <a:solidFill>
              <a:srgbClr val="005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483" y="1113"/>
              <a:ext cx="170" cy="340"/>
            </a:xfrm>
            <a:prstGeom prst="rect">
              <a:avLst/>
            </a:prstGeom>
            <a:solidFill>
              <a:srgbClr val="004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7653" y="1113"/>
              <a:ext cx="340" cy="340"/>
            </a:xfrm>
            <a:prstGeom prst="rect">
              <a:avLst/>
            </a:prstGeom>
            <a:solidFill>
              <a:srgbClr val="005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7993" y="1113"/>
              <a:ext cx="170" cy="340"/>
            </a:xfrm>
            <a:prstGeom prst="rect">
              <a:avLst/>
            </a:prstGeom>
            <a:solidFill>
              <a:srgbClr val="004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8163" y="1113"/>
              <a:ext cx="340" cy="340"/>
            </a:xfrm>
            <a:prstGeom prst="rect">
              <a:avLst/>
            </a:prstGeom>
            <a:solidFill>
              <a:srgbClr val="005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8503" y="1113"/>
              <a:ext cx="170" cy="340"/>
            </a:xfrm>
            <a:prstGeom prst="rect">
              <a:avLst/>
            </a:prstGeom>
            <a:solidFill>
              <a:srgbClr val="004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8673" y="1113"/>
              <a:ext cx="340" cy="340"/>
            </a:xfrm>
            <a:prstGeom prst="rect">
              <a:avLst/>
            </a:prstGeom>
            <a:solidFill>
              <a:srgbClr val="8DA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9013" y="1113"/>
              <a:ext cx="170" cy="340"/>
            </a:xfrm>
            <a:prstGeom prst="rect">
              <a:avLst/>
            </a:prstGeom>
            <a:solidFill>
              <a:srgbClr val="004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9183" y="1113"/>
              <a:ext cx="340" cy="340"/>
            </a:xfrm>
            <a:prstGeom prst="rect">
              <a:avLst/>
            </a:prstGeom>
            <a:solidFill>
              <a:srgbClr val="5A8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9523" y="1113"/>
              <a:ext cx="170" cy="340"/>
            </a:xfrm>
            <a:prstGeom prst="rect">
              <a:avLst/>
            </a:prstGeom>
            <a:solidFill>
              <a:srgbClr val="004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9693" y="1113"/>
              <a:ext cx="340" cy="340"/>
            </a:xfrm>
            <a:prstGeom prst="rect">
              <a:avLst/>
            </a:prstGeom>
            <a:solidFill>
              <a:srgbClr val="2C6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10030" y="1113"/>
              <a:ext cx="170" cy="340"/>
            </a:xfrm>
            <a:prstGeom prst="rect">
              <a:avLst/>
            </a:prstGeom>
            <a:solidFill>
              <a:srgbClr val="004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>
              <a:off x="10200" y="1113"/>
              <a:ext cx="340" cy="340"/>
            </a:xfrm>
            <a:prstGeom prst="rect">
              <a:avLst/>
            </a:prstGeom>
            <a:solidFill>
              <a:srgbClr val="005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10540" y="1113"/>
              <a:ext cx="170" cy="340"/>
            </a:xfrm>
            <a:prstGeom prst="rect">
              <a:avLst/>
            </a:prstGeom>
            <a:solidFill>
              <a:srgbClr val="004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10710" y="1113"/>
              <a:ext cx="340" cy="340"/>
            </a:xfrm>
            <a:prstGeom prst="rect">
              <a:avLst/>
            </a:prstGeom>
            <a:solidFill>
              <a:srgbClr val="005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11050" y="1113"/>
              <a:ext cx="340" cy="340"/>
            </a:xfrm>
            <a:prstGeom prst="rect">
              <a:avLst/>
            </a:prstGeom>
            <a:solidFill>
              <a:srgbClr val="004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</p:grpSp>
      <p:pic>
        <p:nvPicPr>
          <p:cNvPr id="2072" name="Imagen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2659" r="8855" b="16455"/>
          <a:stretch>
            <a:fillRect/>
          </a:stretch>
        </p:blipFill>
        <p:spPr bwMode="auto">
          <a:xfrm>
            <a:off x="487521" y="897216"/>
            <a:ext cx="4382492" cy="14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110" descr="Asociación Nacional de Industri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22" y="882084"/>
            <a:ext cx="2140806" cy="13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14" descr="Friedrich Naumann Stiftung Mex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59" y="2700609"/>
            <a:ext cx="4926565" cy="33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1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2" y="2159741"/>
            <a:ext cx="2926781" cy="109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altLang="es-H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HN" altLang="es-H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HN" alt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alt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4856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“milagro económico alemán”</a:t>
            </a:r>
            <a:b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Colonia 1945</a:t>
            </a:r>
            <a:endParaRPr lang="es-H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i.imgur.com/0nI0Ed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58" y="1825625"/>
            <a:ext cx="56330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1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Colonia 1970</a:t>
            </a:r>
            <a:endParaRPr lang="es-H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 descr="http://d1vmp8zzttzftq.cloudfront.net/wp-content/uploads/2013/08/Aerial-View-Of-Cologne-Cathedral-Germany-From-South-west-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2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Ayuda del Plan Marshall</a:t>
            </a:r>
            <a:endParaRPr lang="es-H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upload.wikimedia.org/wikipedia/commons/5/5c/Marshallplanhilf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67" y="1825625"/>
            <a:ext cx="41192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1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3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Ayuda del Plan Marshall</a:t>
            </a:r>
            <a:b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(en US$ equivalentes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2012)</a:t>
            </a:r>
            <a:endParaRPr lang="es-H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636672"/>
              </p:ext>
            </p:extLst>
          </p:nvPr>
        </p:nvGraphicFramePr>
        <p:xfrm>
          <a:off x="1008528" y="1492622"/>
          <a:ext cx="10125637" cy="458544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57123"/>
                <a:gridCol w="1528560"/>
                <a:gridCol w="1390465"/>
                <a:gridCol w="1443799"/>
                <a:gridCol w="1350466"/>
                <a:gridCol w="1755224"/>
              </a:tblGrid>
              <a:tr h="859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1948–1949</a:t>
                      </a:r>
                      <a:b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HN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(millones US$)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1949–1950</a:t>
                      </a:r>
                      <a:b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HN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(millones US$)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1950–1951</a:t>
                      </a:r>
                      <a:b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HN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(millones US$)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b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HN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(millones US$)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b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HN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(US$ per cápita))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1.660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4.880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Países Bajos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3.020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11.280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Grecia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3.660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Noruega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Reino</a:t>
                      </a:r>
                      <a:r>
                        <a:rPr lang="es-HN" sz="18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Unido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13.160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9.210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10.600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32.970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Francia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6.910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5.200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22.960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Dinamarca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Bélgica</a:t>
                      </a:r>
                      <a:r>
                        <a:rPr lang="es-HN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y </a:t>
                      </a:r>
                      <a:r>
                        <a:rPr lang="es-HN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Luxemburgo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7.770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</a:t>
                      </a:r>
                      <a:r>
                        <a:rPr lang="es-HN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y </a:t>
                      </a:r>
                      <a:r>
                        <a:rPr lang="es-HN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Trieste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5.940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12.040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Suecia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2.600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5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Alemania Occidental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5.100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13843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4.380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11760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Crédito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Crédito</a:t>
                      </a:r>
                      <a:endParaRPr lang="es-H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8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3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Nuevo milagro económico</a:t>
            </a:r>
            <a:endParaRPr lang="es-H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smtClean="0"/>
              <a:t>http://www.dw.com/es/econom%C3%ADa-alemana-en-ebullici%C3%B3n/av-19086333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14980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2966" y="389965"/>
            <a:ext cx="8933329" cy="1331259"/>
          </a:xfrm>
        </p:spPr>
        <p:txBody>
          <a:bodyPr>
            <a:normAutofit/>
          </a:bodyPr>
          <a:lstStyle/>
          <a:p>
            <a:pPr lvl="0" indent="22860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s-HN" altLang="es-H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Honduras: ODA (Asistencia Oficial para el Desarrollo)</a:t>
            </a:r>
            <a:br>
              <a:rPr kumimoji="0" lang="es-HN" altLang="es-H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HN" altLang="es-HN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(en US$ equivalentes </a:t>
            </a:r>
            <a:r>
              <a:rPr lang="es-HN" altLang="es-HN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2012)</a:t>
            </a:r>
            <a:endParaRPr kumimoji="0" lang="es-HN" altLang="es-H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357526"/>
              </p:ext>
            </p:extLst>
          </p:nvPr>
        </p:nvGraphicFramePr>
        <p:xfrm>
          <a:off x="3124193" y="1694326"/>
          <a:ext cx="5952563" cy="4493720"/>
        </p:xfrm>
        <a:graphic>
          <a:graphicData uri="http://schemas.openxmlformats.org/drawingml/2006/table">
            <a:tbl>
              <a:tblPr firstRow="1" firstCol="1" lastRow="1" bandRow="1">
                <a:tableStyleId>{7DF18680-E054-41AD-8BC1-D1AEF772440D}</a:tableStyleId>
              </a:tblPr>
              <a:tblGrid>
                <a:gridCol w="1111622"/>
                <a:gridCol w="2554941"/>
                <a:gridCol w="2286000"/>
              </a:tblGrid>
              <a:tr h="311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H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es-HN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 per cápita</a:t>
                      </a:r>
                      <a:endParaRPr lang="es-H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36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815.590.000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762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448.290.000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657.070.000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421.120.000   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393.770.000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657.920.000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690.050.000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594.360.000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464.340.000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564.330.000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456.050.000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631.050.000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620.400.000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indent="304800" algn="r"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571.530.000   </a:t>
                      </a:r>
                      <a:endParaRPr lang="es-H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marR="315595" indent="914400" algn="r"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s-H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H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</a:t>
                      </a:r>
                      <a:r>
                        <a:rPr lang="es-HN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7.985.870.000</a:t>
                      </a:r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315595" indent="91440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1.160</a:t>
                      </a:r>
                      <a:endParaRPr lang="es-HN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66" marR="2326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211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190</Words>
  <Application>Microsoft Office PowerPoint</Application>
  <PresentationFormat>Panorámica</PresentationFormat>
  <Paragraphs>147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        </vt:lpstr>
      <vt:lpstr>El “milagro económico alemán” Colonia 1945</vt:lpstr>
      <vt:lpstr>Colonia 1970</vt:lpstr>
      <vt:lpstr>Ayuda del Plan Marshall</vt:lpstr>
      <vt:lpstr>Ayuda del Plan Marshall (en US$ equivalentes a 2012)</vt:lpstr>
      <vt:lpstr>Nuevo milagro económico</vt:lpstr>
      <vt:lpstr>Honduras: ODA (Asistencia Oficial para el Desarrollo) (en US$ equivalentes a 2012)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Joachim Vallenas</dc:creator>
  <cp:lastModifiedBy>Joachim Vallenas</cp:lastModifiedBy>
  <cp:revision>12</cp:revision>
  <dcterms:created xsi:type="dcterms:W3CDTF">2016-03-06T19:47:52Z</dcterms:created>
  <dcterms:modified xsi:type="dcterms:W3CDTF">2016-03-09T02:45:43Z</dcterms:modified>
</cp:coreProperties>
</file>