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6" r:id="rId4"/>
    <p:sldId id="277" r:id="rId5"/>
    <p:sldId id="278" r:id="rId6"/>
    <p:sldId id="259" r:id="rId7"/>
    <p:sldId id="275" r:id="rId8"/>
    <p:sldId id="257" r:id="rId9"/>
    <p:sldId id="258" r:id="rId10"/>
    <p:sldId id="261" r:id="rId11"/>
    <p:sldId id="260" r:id="rId12"/>
    <p:sldId id="262" r:id="rId13"/>
    <p:sldId id="263" r:id="rId14"/>
    <p:sldId id="264" r:id="rId15"/>
    <p:sldId id="272" r:id="rId16"/>
    <p:sldId id="265" r:id="rId17"/>
    <p:sldId id="266" r:id="rId18"/>
    <p:sldId id="267" r:id="rId19"/>
    <p:sldId id="268" r:id="rId20"/>
    <p:sldId id="269" r:id="rId21"/>
    <p:sldId id="270" r:id="rId22"/>
    <p:sldId id="274" r:id="rId23"/>
  </p:sldIdLst>
  <p:sldSz cx="12192000" cy="6858000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23AB7D4-133F-4042-ABB9-7920A7237D13}" type="datetimeFigureOut">
              <a:rPr lang="es-HN" smtClean="0"/>
              <a:t>23/11/2015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9DE4-B546-4BA2-BEE7-5D4E21AFEDAF}" type="slidenum">
              <a:rPr lang="es-HN" smtClean="0"/>
              <a:t>‹Nº›</a:t>
            </a:fld>
            <a:endParaRPr lang="es-H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34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B7D4-133F-4042-ABB9-7920A7237D13}" type="datetimeFigureOut">
              <a:rPr lang="es-HN" smtClean="0"/>
              <a:t>23/11/2015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9DE4-B546-4BA2-BEE7-5D4E21AFEDA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778081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B7D4-133F-4042-ABB9-7920A7237D13}" type="datetimeFigureOut">
              <a:rPr lang="es-HN" smtClean="0"/>
              <a:t>23/11/2015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9DE4-B546-4BA2-BEE7-5D4E21AFEDAF}" type="slidenum">
              <a:rPr lang="es-HN" smtClean="0"/>
              <a:t>‹Nº›</a:t>
            </a:fld>
            <a:endParaRPr lang="es-HN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246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B7D4-133F-4042-ABB9-7920A7237D13}" type="datetimeFigureOut">
              <a:rPr lang="es-HN" smtClean="0"/>
              <a:t>23/11/2015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9DE4-B546-4BA2-BEE7-5D4E21AFEDA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290837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B7D4-133F-4042-ABB9-7920A7237D13}" type="datetimeFigureOut">
              <a:rPr lang="es-HN" smtClean="0"/>
              <a:t>23/11/2015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9DE4-B546-4BA2-BEE7-5D4E21AFEDAF}" type="slidenum">
              <a:rPr lang="es-HN" smtClean="0"/>
              <a:t>‹Nº›</a:t>
            </a:fld>
            <a:endParaRPr lang="es-H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530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B7D4-133F-4042-ABB9-7920A7237D13}" type="datetimeFigureOut">
              <a:rPr lang="es-HN" smtClean="0"/>
              <a:t>23/11/2015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9DE4-B546-4BA2-BEE7-5D4E21AFEDA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14814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B7D4-133F-4042-ABB9-7920A7237D13}" type="datetimeFigureOut">
              <a:rPr lang="es-HN" smtClean="0"/>
              <a:t>23/11/2015</a:t>
            </a:fld>
            <a:endParaRPr lang="es-H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9DE4-B546-4BA2-BEE7-5D4E21AFEDA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26873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B7D4-133F-4042-ABB9-7920A7237D13}" type="datetimeFigureOut">
              <a:rPr lang="es-HN" smtClean="0"/>
              <a:t>23/11/2015</a:t>
            </a:fld>
            <a:endParaRPr lang="es-H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9DE4-B546-4BA2-BEE7-5D4E21AFEDA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02356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B7D4-133F-4042-ABB9-7920A7237D13}" type="datetimeFigureOut">
              <a:rPr lang="es-HN" smtClean="0"/>
              <a:t>23/11/2015</a:t>
            </a:fld>
            <a:endParaRPr lang="es-H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9DE4-B546-4BA2-BEE7-5D4E21AFEDA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923449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B7D4-133F-4042-ABB9-7920A7237D13}" type="datetimeFigureOut">
              <a:rPr lang="es-HN" smtClean="0"/>
              <a:t>23/11/2015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9DE4-B546-4BA2-BEE7-5D4E21AFEDA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62249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B7D4-133F-4042-ABB9-7920A7237D13}" type="datetimeFigureOut">
              <a:rPr lang="es-HN" smtClean="0"/>
              <a:t>23/11/2015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9DE4-B546-4BA2-BEE7-5D4E21AFEDAF}" type="slidenum">
              <a:rPr lang="es-HN" smtClean="0"/>
              <a:t>‹Nº›</a:t>
            </a:fld>
            <a:endParaRPr lang="es-H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19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23AB7D4-133F-4042-ABB9-7920A7237D13}" type="datetimeFigureOut">
              <a:rPr lang="es-HN" smtClean="0"/>
              <a:t>23/11/2015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D9DE4-B546-4BA2-BEE7-5D4E21AFEDAF}" type="slidenum">
              <a:rPr lang="es-HN" smtClean="0"/>
              <a:t>‹Nº›</a:t>
            </a:fld>
            <a:endParaRPr lang="es-HN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79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12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1.png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3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3.weforum.org/docs/gcr/2015-2016/Global_Competitiveness_Report_2015-2016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3616657" y="204717"/>
            <a:ext cx="5186149" cy="63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21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C:\Users\Sagrario\Desktop\2015 JM\Graficos Congreso Industrial\Mapa Infraestructura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2" t="53321" r="43764" b="37854"/>
          <a:stretch/>
        </p:blipFill>
        <p:spPr bwMode="auto">
          <a:xfrm>
            <a:off x="8003158" y="1699140"/>
            <a:ext cx="3365428" cy="42785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7019" y="516977"/>
            <a:ext cx="10808481" cy="1499616"/>
          </a:xfrm>
        </p:spPr>
        <p:txBody>
          <a:bodyPr/>
          <a:lstStyle/>
          <a:p>
            <a:r>
              <a:rPr lang="es-HN" dirty="0" smtClean="0"/>
              <a:t>infraestructura</a:t>
            </a:r>
            <a:endParaRPr lang="es-HN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339179"/>
              </p:ext>
            </p:extLst>
          </p:nvPr>
        </p:nvGraphicFramePr>
        <p:xfrm>
          <a:off x="454943" y="2002505"/>
          <a:ext cx="3380788" cy="4450080"/>
        </p:xfrm>
        <a:graphic>
          <a:graphicData uri="http://schemas.openxmlformats.org/drawingml/2006/table">
            <a:tbl>
              <a:tblPr firstRow="1" firstCol="1" bandRow="1"/>
              <a:tblGrid>
                <a:gridCol w="2024494"/>
                <a:gridCol w="1356294"/>
              </a:tblGrid>
              <a:tr h="3410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160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Barbados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HN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Panamá</a:t>
                      </a:r>
                      <a:endParaRPr lang="es-HN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Trinidad </a:t>
                      </a:r>
                      <a:r>
                        <a:rPr lang="es-HN" sz="18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Tobago</a:t>
                      </a:r>
                      <a:endParaRPr lang="es-HN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Uruguay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Salvador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Puerto Rico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Mexico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Guatemala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Costa Rica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Brazil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Ecuador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Jamaica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472956"/>
              </p:ext>
            </p:extLst>
          </p:nvPr>
        </p:nvGraphicFramePr>
        <p:xfrm>
          <a:off x="3969514" y="2016593"/>
          <a:ext cx="3583192" cy="4435989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/>
                </a:solidFill>
              </a:tblPr>
              <a:tblGrid>
                <a:gridCol w="2217087"/>
                <a:gridCol w="1366105"/>
              </a:tblGrid>
              <a:tr h="340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150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Colombia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Suriname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Perú</a:t>
                      </a:r>
                      <a:endParaRPr lang="es-HN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50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Argentina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Republica</a:t>
                      </a:r>
                      <a:r>
                        <a:rPr lang="es-HN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Dominicana</a:t>
                      </a:r>
                      <a:endParaRPr lang="es-HN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Nicaragua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Belice</a:t>
                      </a:r>
                      <a:endParaRPr lang="es-HN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Honduras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150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Bolivia</a:t>
                      </a:r>
                      <a:endParaRPr lang="es-HN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Guyana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Venezuela</a:t>
                      </a:r>
                      <a:endParaRPr lang="es-HN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0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Haiti</a:t>
                      </a:r>
                      <a:endParaRPr lang="es-HN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Cuadro de texto 2"/>
          <p:cNvSpPr txBox="1">
            <a:spLocks noChangeArrowheads="1"/>
          </p:cNvSpPr>
          <p:nvPr/>
        </p:nvSpPr>
        <p:spPr bwMode="auto">
          <a:xfrm>
            <a:off x="8822657" y="2776206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uadro de texto 2"/>
          <p:cNvSpPr txBox="1">
            <a:spLocks noChangeArrowheads="1"/>
          </p:cNvSpPr>
          <p:nvPr/>
        </p:nvSpPr>
        <p:spPr bwMode="auto">
          <a:xfrm>
            <a:off x="10494963" y="2173435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uadro de texto 2"/>
          <p:cNvSpPr txBox="1">
            <a:spLocks noChangeArrowheads="1"/>
          </p:cNvSpPr>
          <p:nvPr/>
        </p:nvSpPr>
        <p:spPr bwMode="auto">
          <a:xfrm>
            <a:off x="10731838" y="2582373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HN" sz="11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V="1">
            <a:off x="9167462" y="2638395"/>
            <a:ext cx="93904" cy="1292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>
            <a:off x="10258088" y="2840818"/>
            <a:ext cx="4737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8003158" y="6386658"/>
            <a:ext cx="144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+</a:t>
            </a:r>
            <a:r>
              <a:rPr lang="es-HN" dirty="0" smtClean="0"/>
              <a:t> competitivo</a:t>
            </a:r>
            <a:endParaRPr lang="es-HN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719412" y="6386658"/>
            <a:ext cx="147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-</a:t>
            </a:r>
            <a:r>
              <a:rPr lang="es-HN" dirty="0" smtClean="0"/>
              <a:t> competitivo</a:t>
            </a:r>
            <a:endParaRPr lang="es-HN" dirty="0"/>
          </a:p>
        </p:txBody>
      </p:sp>
      <p:pic>
        <p:nvPicPr>
          <p:cNvPr id="19" name="Imagen 18" descr="C:\Users\Sagrario\Desktop\2015 JM\Graficos Congreso Industrial\Mapa Infraestructura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60874" r="62483" b="37014"/>
          <a:stretch/>
        </p:blipFill>
        <p:spPr bwMode="auto">
          <a:xfrm>
            <a:off x="8184427" y="6077154"/>
            <a:ext cx="3402889" cy="375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18365"/>
            <a:ext cx="953068" cy="1171271"/>
          </a:xfrm>
          <a:prstGeom prst="rect">
            <a:avLst/>
          </a:prstGeom>
        </p:spPr>
      </p:pic>
      <p:cxnSp>
        <p:nvCxnSpPr>
          <p:cNvPr id="28" name="Conector recto 27"/>
          <p:cNvCxnSpPr/>
          <p:nvPr/>
        </p:nvCxnSpPr>
        <p:spPr>
          <a:xfrm flipV="1">
            <a:off x="10258088" y="2445489"/>
            <a:ext cx="236875" cy="26610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112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 descr="C:\Users\Sagrario\Desktop\2015 JM\Graficos Congreso Industrial\Mapa Macroeconomi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1" t="53271" r="43461" b="37598"/>
          <a:stretch/>
        </p:blipFill>
        <p:spPr bwMode="auto">
          <a:xfrm>
            <a:off x="8346558" y="1818167"/>
            <a:ext cx="3213096" cy="42589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7019" y="516977"/>
            <a:ext cx="10808481" cy="1499616"/>
          </a:xfrm>
        </p:spPr>
        <p:txBody>
          <a:bodyPr/>
          <a:lstStyle/>
          <a:p>
            <a:r>
              <a:rPr lang="es-HN" dirty="0" smtClean="0"/>
              <a:t>Entorno macroeconómico</a:t>
            </a:r>
            <a:endParaRPr lang="es-HN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295653"/>
              </p:ext>
            </p:extLst>
          </p:nvPr>
        </p:nvGraphicFramePr>
        <p:xfrm>
          <a:off x="526193" y="2041074"/>
          <a:ext cx="3390713" cy="4345586"/>
        </p:xfrm>
        <a:graphic>
          <a:graphicData uri="http://schemas.openxmlformats.org/drawingml/2006/table">
            <a:tbl>
              <a:tblPr firstRow="1" firstCol="1" bandRow="1"/>
              <a:tblGrid>
                <a:gridCol w="2030437"/>
                <a:gridCol w="1360276"/>
              </a:tblGrid>
              <a:tr h="3582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067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Perú</a:t>
                      </a:r>
                      <a:endParaRPr lang="es-HN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Colombia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Bolivia</a:t>
                      </a:r>
                      <a:endParaRPr lang="es-HN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Trinidad </a:t>
                      </a:r>
                      <a:r>
                        <a:rPr lang="es-HN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Tobago</a:t>
                      </a:r>
                      <a:endParaRPr lang="es-HN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Ecuador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Panama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Mexico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Surinam</a:t>
                      </a:r>
                      <a:endParaRPr lang="es-HN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Guatemala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Nicaragua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Uruguay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Cuadro de texto 2"/>
          <p:cNvSpPr txBox="1">
            <a:spLocks noChangeArrowheads="1"/>
          </p:cNvSpPr>
          <p:nvPr/>
        </p:nvSpPr>
        <p:spPr bwMode="auto">
          <a:xfrm>
            <a:off x="9001071" y="2873048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uadro de texto 2"/>
          <p:cNvSpPr txBox="1">
            <a:spLocks noChangeArrowheads="1"/>
          </p:cNvSpPr>
          <p:nvPr/>
        </p:nvSpPr>
        <p:spPr bwMode="auto">
          <a:xfrm>
            <a:off x="9365481" y="3912053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uadro de texto 2"/>
          <p:cNvSpPr txBox="1">
            <a:spLocks noChangeArrowheads="1"/>
          </p:cNvSpPr>
          <p:nvPr/>
        </p:nvSpPr>
        <p:spPr bwMode="auto">
          <a:xfrm>
            <a:off x="10525260" y="2485380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HN" sz="11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V="1">
            <a:off x="9365481" y="2766675"/>
            <a:ext cx="93904" cy="1292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10431356" y="2743825"/>
            <a:ext cx="93904" cy="1292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 flipV="1">
            <a:off x="9699901" y="3780524"/>
            <a:ext cx="185970" cy="1342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Imagen 14" descr="C:\Users\Sagrario\Desktop\2015 JM\Graficos Congreso Industrial\Mapa Infraestructura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60874" r="62483" b="37014"/>
          <a:stretch/>
        </p:blipFill>
        <p:spPr bwMode="auto">
          <a:xfrm>
            <a:off x="8184427" y="6077154"/>
            <a:ext cx="3402889" cy="375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8003158" y="6386658"/>
            <a:ext cx="144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+</a:t>
            </a:r>
            <a:r>
              <a:rPr lang="es-HN" dirty="0" smtClean="0"/>
              <a:t> competitivo</a:t>
            </a:r>
            <a:endParaRPr lang="es-HN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719412" y="6386658"/>
            <a:ext cx="147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-</a:t>
            </a:r>
            <a:r>
              <a:rPr lang="es-HN" dirty="0" smtClean="0"/>
              <a:t> competitivo</a:t>
            </a:r>
            <a:endParaRPr lang="es-HN" dirty="0"/>
          </a:p>
        </p:txBody>
      </p:sp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712600"/>
              </p:ext>
            </p:extLst>
          </p:nvPr>
        </p:nvGraphicFramePr>
        <p:xfrm>
          <a:off x="4049592" y="2016597"/>
          <a:ext cx="3593154" cy="4370060"/>
        </p:xfrm>
        <a:graphic>
          <a:graphicData uri="http://schemas.openxmlformats.org/drawingml/2006/table">
            <a:tbl>
              <a:tblPr firstRow="1" firstCol="1" bandRow="1"/>
              <a:tblGrid>
                <a:gridCol w="2189154"/>
                <a:gridCol w="1404000"/>
              </a:tblGrid>
              <a:tr h="346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965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Brasil</a:t>
                      </a:r>
                      <a:endParaRPr lang="es-HN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5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Belice</a:t>
                      </a:r>
                      <a:endParaRPr lang="es-HN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6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Costa Rica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República Dominicana</a:t>
                      </a:r>
                      <a:endParaRPr lang="es-HN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5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Puerto Rico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5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Salvador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5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Argentina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5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Guyana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5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Haití</a:t>
                      </a:r>
                      <a:endParaRPr lang="es-HN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5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Honduras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965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Barbados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5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Jamaica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5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Venezuela</a:t>
                      </a:r>
                      <a:endParaRPr lang="es-HN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32013"/>
            <a:ext cx="953068" cy="117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3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 descr="C:\Users\Sagrario\Desktop\2015 JM\Graficos Congreso Industrial\Mapa Salud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9" t="53418" r="43492" b="37675"/>
          <a:stretch/>
        </p:blipFill>
        <p:spPr bwMode="auto">
          <a:xfrm>
            <a:off x="7924488" y="1881963"/>
            <a:ext cx="3648814" cy="43095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7019" y="516977"/>
            <a:ext cx="10808481" cy="1499616"/>
          </a:xfrm>
        </p:spPr>
        <p:txBody>
          <a:bodyPr/>
          <a:lstStyle/>
          <a:p>
            <a:r>
              <a:rPr lang="es-HN" dirty="0" smtClean="0"/>
              <a:t>salud</a:t>
            </a:r>
            <a:endParaRPr lang="es-HN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504071"/>
              </p:ext>
            </p:extLst>
          </p:nvPr>
        </p:nvGraphicFramePr>
        <p:xfrm>
          <a:off x="553491" y="1836358"/>
          <a:ext cx="3281530" cy="4411508"/>
        </p:xfrm>
        <a:graphic>
          <a:graphicData uri="http://schemas.openxmlformats.org/drawingml/2006/table">
            <a:tbl>
              <a:tblPr firstRow="1" firstCol="1" bandRow="1"/>
              <a:tblGrid>
                <a:gridCol w="1965056"/>
                <a:gridCol w="1316474"/>
              </a:tblGrid>
              <a:tr h="362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114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4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Costa Rica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4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Puerto Rico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4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Uruguay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4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México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4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Argentina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4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Panamá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4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Venezuela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4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Barbados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4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Brasil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4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Ecuador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4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4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Colombia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Cuadro de texto 2"/>
          <p:cNvSpPr txBox="1">
            <a:spLocks noChangeArrowheads="1"/>
          </p:cNvSpPr>
          <p:nvPr/>
        </p:nvSpPr>
        <p:spPr bwMode="auto">
          <a:xfrm>
            <a:off x="8797830" y="2882891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uadro de texto 2"/>
          <p:cNvSpPr txBox="1">
            <a:spLocks noChangeArrowheads="1"/>
          </p:cNvSpPr>
          <p:nvPr/>
        </p:nvSpPr>
        <p:spPr bwMode="auto">
          <a:xfrm>
            <a:off x="9349184" y="4736920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uadro de texto 2"/>
          <p:cNvSpPr txBox="1">
            <a:spLocks noChangeArrowheads="1"/>
          </p:cNvSpPr>
          <p:nvPr/>
        </p:nvSpPr>
        <p:spPr bwMode="auto">
          <a:xfrm>
            <a:off x="10017457" y="2056760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HN" sz="11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V="1">
            <a:off x="9142635" y="2753668"/>
            <a:ext cx="93904" cy="1292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9867778" y="2315205"/>
            <a:ext cx="149679" cy="1882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 flipV="1">
            <a:off x="9691713" y="4736920"/>
            <a:ext cx="194158" cy="1073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Imagen 14" descr="C:\Users\Sagrario\Desktop\2015 JM\Graficos Congreso Industrial\Mapa Infraestructura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60874" r="62483" b="37014"/>
          <a:stretch/>
        </p:blipFill>
        <p:spPr bwMode="auto">
          <a:xfrm>
            <a:off x="8184427" y="6077154"/>
            <a:ext cx="3402889" cy="375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8003158" y="6386658"/>
            <a:ext cx="144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+</a:t>
            </a:r>
            <a:r>
              <a:rPr lang="es-HN" dirty="0" smtClean="0"/>
              <a:t> competitivo</a:t>
            </a:r>
            <a:endParaRPr lang="es-HN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719412" y="6386658"/>
            <a:ext cx="147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-</a:t>
            </a:r>
            <a:r>
              <a:rPr lang="es-HN" dirty="0" smtClean="0"/>
              <a:t> competitivo</a:t>
            </a:r>
            <a:endParaRPr lang="es-HN" dirty="0"/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90010"/>
              </p:ext>
            </p:extLst>
          </p:nvPr>
        </p:nvGraphicFramePr>
        <p:xfrm>
          <a:off x="3983219" y="1849545"/>
          <a:ext cx="3402086" cy="4411971"/>
        </p:xfrm>
        <a:graphic>
          <a:graphicData uri="http://schemas.openxmlformats.org/drawingml/2006/table">
            <a:tbl>
              <a:tblPr firstRow="1" firstCol="1" bandRow="1"/>
              <a:tblGrid>
                <a:gridCol w="2037248"/>
                <a:gridCol w="1364838"/>
              </a:tblGrid>
              <a:tr h="354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075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Jamaica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5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Salvador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5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Nicaragua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5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5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Honduras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075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3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República Dominicana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5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Surinam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5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Trinidad y Tobago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5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Guatemala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5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Bolivia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5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Guyana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5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Haití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18365"/>
            <a:ext cx="953068" cy="117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92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 descr="C:\Users\Sagrario\Desktop\2015 JM\Graficos Congreso Industrial\Mapa Educación Primari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1" t="53415" r="43457" b="37486"/>
          <a:stretch/>
        </p:blipFill>
        <p:spPr bwMode="auto">
          <a:xfrm>
            <a:off x="7846828" y="1903228"/>
            <a:ext cx="3330688" cy="43286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7019" y="516977"/>
            <a:ext cx="10808481" cy="1499616"/>
          </a:xfrm>
        </p:spPr>
        <p:txBody>
          <a:bodyPr/>
          <a:lstStyle/>
          <a:p>
            <a:r>
              <a:rPr lang="es-HN" dirty="0" smtClean="0"/>
              <a:t>educación primaria</a:t>
            </a:r>
            <a:endParaRPr lang="es-HN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660468"/>
              </p:ext>
            </p:extLst>
          </p:nvPr>
        </p:nvGraphicFramePr>
        <p:xfrm>
          <a:off x="526195" y="1918497"/>
          <a:ext cx="3295178" cy="4411505"/>
        </p:xfrm>
        <a:graphic>
          <a:graphicData uri="http://schemas.openxmlformats.org/drawingml/2006/table">
            <a:tbl>
              <a:tblPr firstRow="1" firstCol="1" bandRow="1"/>
              <a:tblGrid>
                <a:gridCol w="1973229"/>
                <a:gridCol w="1321949"/>
              </a:tblGrid>
              <a:tr h="338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13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Barbados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Trinidad y Tobago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Ecuador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Costa Rica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Uruguay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Surinam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Argentina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Jamaica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México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Brasil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Salvador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Cuadro de texto 2"/>
          <p:cNvSpPr txBox="1">
            <a:spLocks noChangeArrowheads="1"/>
          </p:cNvSpPr>
          <p:nvPr/>
        </p:nvSpPr>
        <p:spPr bwMode="auto">
          <a:xfrm>
            <a:off x="8543593" y="2946486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uadro de texto 2"/>
          <p:cNvSpPr txBox="1">
            <a:spLocks noChangeArrowheads="1"/>
          </p:cNvSpPr>
          <p:nvPr/>
        </p:nvSpPr>
        <p:spPr bwMode="auto">
          <a:xfrm>
            <a:off x="9792472" y="2054295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uadro de texto 2"/>
          <p:cNvSpPr txBox="1">
            <a:spLocks noChangeArrowheads="1"/>
          </p:cNvSpPr>
          <p:nvPr/>
        </p:nvSpPr>
        <p:spPr bwMode="auto">
          <a:xfrm>
            <a:off x="10129842" y="2468555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V="1">
            <a:off x="8881056" y="2765849"/>
            <a:ext cx="197662" cy="193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10030691" y="2727000"/>
            <a:ext cx="106586" cy="1351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 flipV="1">
            <a:off x="9630714" y="2311820"/>
            <a:ext cx="178655" cy="2080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Imagen 14" descr="C:\Users\Sagrario\Desktop\2015 JM\Graficos Congreso Industrial\Mapa Infraestructura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60874" r="62483" b="37014"/>
          <a:stretch/>
        </p:blipFill>
        <p:spPr bwMode="auto">
          <a:xfrm>
            <a:off x="8184427" y="6077154"/>
            <a:ext cx="3402889" cy="375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8003158" y="6386658"/>
            <a:ext cx="144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+</a:t>
            </a:r>
            <a:r>
              <a:rPr lang="es-HN" dirty="0" smtClean="0"/>
              <a:t> competitivo</a:t>
            </a:r>
            <a:endParaRPr lang="es-HN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719412" y="6386658"/>
            <a:ext cx="147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-</a:t>
            </a:r>
            <a:r>
              <a:rPr lang="es-HN" dirty="0" smtClean="0"/>
              <a:t> competitivo</a:t>
            </a:r>
            <a:endParaRPr lang="es-HN" dirty="0"/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6390"/>
              </p:ext>
            </p:extLst>
          </p:nvPr>
        </p:nvGraphicFramePr>
        <p:xfrm>
          <a:off x="3927816" y="1923022"/>
          <a:ext cx="3292903" cy="4402455"/>
        </p:xfrm>
        <a:graphic>
          <a:graphicData uri="http://schemas.openxmlformats.org/drawingml/2006/table">
            <a:tbl>
              <a:tblPr firstRow="1" firstCol="1" bandRow="1"/>
              <a:tblGrid>
                <a:gridCol w="1971867"/>
                <a:gridCol w="1321036"/>
              </a:tblGrid>
              <a:tr h="2795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768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Panamá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Honduras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768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Venezuela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Guatemala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Nicaragua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Colombia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Puerto Rico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Bolivia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6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República Dominicana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Guyana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8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Haití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04717"/>
            <a:ext cx="953068" cy="117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53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9" t="53072" r="43563" b="37545"/>
          <a:stretch/>
        </p:blipFill>
        <p:spPr>
          <a:xfrm>
            <a:off x="8160203" y="2016593"/>
            <a:ext cx="3194734" cy="409677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5218" y="516977"/>
            <a:ext cx="11386781" cy="1499616"/>
          </a:xfrm>
        </p:spPr>
        <p:txBody>
          <a:bodyPr>
            <a:normAutofit/>
          </a:bodyPr>
          <a:lstStyle/>
          <a:p>
            <a:r>
              <a:rPr lang="es-HN" sz="4900" dirty="0" smtClean="0"/>
              <a:t>Educación Superior &amp; capacitación</a:t>
            </a:r>
            <a:endParaRPr lang="es-HN" sz="4900" dirty="0"/>
          </a:p>
        </p:txBody>
      </p:sp>
      <p:sp>
        <p:nvSpPr>
          <p:cNvPr id="22" name="Cuadro de texto 2"/>
          <p:cNvSpPr txBox="1">
            <a:spLocks noChangeArrowheads="1"/>
          </p:cNvSpPr>
          <p:nvPr/>
        </p:nvSpPr>
        <p:spPr bwMode="auto">
          <a:xfrm>
            <a:off x="8812867" y="3103420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uadro de texto 2"/>
          <p:cNvSpPr txBox="1">
            <a:spLocks noChangeArrowheads="1"/>
          </p:cNvSpPr>
          <p:nvPr/>
        </p:nvSpPr>
        <p:spPr bwMode="auto">
          <a:xfrm>
            <a:off x="8815289" y="3497600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uadro de texto 2"/>
          <p:cNvSpPr txBox="1">
            <a:spLocks noChangeArrowheads="1"/>
          </p:cNvSpPr>
          <p:nvPr/>
        </p:nvSpPr>
        <p:spPr bwMode="auto">
          <a:xfrm>
            <a:off x="10213610" y="2373737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V="1">
            <a:off x="9157672" y="2992805"/>
            <a:ext cx="93904" cy="1292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10119706" y="2636821"/>
            <a:ext cx="93904" cy="1292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 flipH="1">
            <a:off x="9157672" y="2992806"/>
            <a:ext cx="306731" cy="52340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Imagen 14" descr="C:\Users\Sagrario\Desktop\2015 JM\Graficos Congreso Industrial\Mapa Infraestructura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60874" r="62483" b="37014"/>
          <a:stretch/>
        </p:blipFill>
        <p:spPr bwMode="auto">
          <a:xfrm>
            <a:off x="8184427" y="6077154"/>
            <a:ext cx="3402889" cy="375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8003158" y="6386658"/>
            <a:ext cx="144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+</a:t>
            </a:r>
            <a:r>
              <a:rPr lang="es-HN" dirty="0" smtClean="0"/>
              <a:t> competitivo</a:t>
            </a:r>
            <a:endParaRPr lang="es-HN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719412" y="6386658"/>
            <a:ext cx="147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-</a:t>
            </a:r>
            <a:r>
              <a:rPr lang="es-HN" dirty="0" smtClean="0"/>
              <a:t> competitivo</a:t>
            </a:r>
            <a:endParaRPr lang="es-HN" dirty="0"/>
          </a:p>
        </p:txBody>
      </p: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861799"/>
              </p:ext>
            </p:extLst>
          </p:nvPr>
        </p:nvGraphicFramePr>
        <p:xfrm>
          <a:off x="526195" y="2041070"/>
          <a:ext cx="3312158" cy="4411514"/>
        </p:xfrm>
        <a:graphic>
          <a:graphicData uri="http://schemas.openxmlformats.org/drawingml/2006/table">
            <a:tbl>
              <a:tblPr firstRow="1" firstCol="1" bandRow="1"/>
              <a:tblGrid>
                <a:gridCol w="1983397"/>
                <a:gridCol w="1328761"/>
              </a:tblGrid>
              <a:tr h="3611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115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Puerto Rico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Barbados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Costa Rica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Brasil</a:t>
                      </a:r>
                      <a:endParaRPr lang="es-HN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Argentina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Uruguay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Panamá</a:t>
                      </a:r>
                      <a:endParaRPr lang="es-HN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Colombia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Venezuela</a:t>
                      </a:r>
                      <a:endParaRPr lang="es-HN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Ecuador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Jamaica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Trinidad </a:t>
                      </a:r>
                      <a:r>
                        <a:rPr lang="es-HN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Tobago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335276"/>
              </p:ext>
            </p:extLst>
          </p:nvPr>
        </p:nvGraphicFramePr>
        <p:xfrm>
          <a:off x="4185567" y="2026538"/>
          <a:ext cx="3280683" cy="4426047"/>
        </p:xfrm>
        <a:graphic>
          <a:graphicData uri="http://schemas.openxmlformats.org/drawingml/2006/table">
            <a:tbl>
              <a:tblPr firstRow="1" firstCol="1" bandRow="1"/>
              <a:tblGrid>
                <a:gridCol w="1964549"/>
                <a:gridCol w="1316134"/>
              </a:tblGrid>
              <a:tr h="317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714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Guyana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Perú</a:t>
                      </a:r>
                      <a:endParaRPr lang="es-HN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México</a:t>
                      </a:r>
                      <a:endParaRPr lang="es-HN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Salvador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Bolivia</a:t>
                      </a:r>
                      <a:endParaRPr lang="es-HN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2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República Dominicana</a:t>
                      </a:r>
                      <a:endParaRPr lang="es-HN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Honduras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Guatemala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Surinam</a:t>
                      </a:r>
                      <a:endParaRPr lang="es-HN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Haití</a:t>
                      </a:r>
                      <a:endParaRPr lang="es-HN" sz="18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Belize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4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Nicaragua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04717"/>
            <a:ext cx="953068" cy="117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11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84" t="53367" r="43281" b="37411"/>
          <a:stretch/>
        </p:blipFill>
        <p:spPr>
          <a:xfrm>
            <a:off x="8061348" y="1790072"/>
            <a:ext cx="3525968" cy="429372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5218" y="516977"/>
            <a:ext cx="11386781" cy="1499616"/>
          </a:xfrm>
        </p:spPr>
        <p:txBody>
          <a:bodyPr>
            <a:normAutofit/>
          </a:bodyPr>
          <a:lstStyle/>
          <a:p>
            <a:r>
              <a:rPr lang="es-HN" sz="4900" dirty="0" smtClean="0"/>
              <a:t>COMPETENCIA</a:t>
            </a:r>
            <a:endParaRPr lang="es-HN" sz="4900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839374"/>
              </p:ext>
            </p:extLst>
          </p:nvPr>
        </p:nvGraphicFramePr>
        <p:xfrm>
          <a:off x="526195" y="1790066"/>
          <a:ext cx="3199644" cy="4662519"/>
        </p:xfrm>
        <a:graphic>
          <a:graphicData uri="http://schemas.openxmlformats.org/drawingml/2006/table">
            <a:tbl>
              <a:tblPr firstRow="1" firstCol="1" bandRow="1"/>
              <a:tblGrid>
                <a:gridCol w="1916021"/>
                <a:gridCol w="1283623"/>
              </a:tblGrid>
              <a:tr h="3849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290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Puerto Rico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0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0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Panamá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0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Uruguay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0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Guatemala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0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Jamaica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0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0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Costa Rica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0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0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Guyana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0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Barbados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0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Salvador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0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Trinidad y Tobago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Cuadro de texto 2"/>
          <p:cNvSpPr txBox="1">
            <a:spLocks noChangeArrowheads="1"/>
          </p:cNvSpPr>
          <p:nvPr/>
        </p:nvSpPr>
        <p:spPr bwMode="auto">
          <a:xfrm>
            <a:off x="8835351" y="2805472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uadro de texto 2"/>
          <p:cNvSpPr txBox="1">
            <a:spLocks noChangeArrowheads="1"/>
          </p:cNvSpPr>
          <p:nvPr/>
        </p:nvSpPr>
        <p:spPr bwMode="auto">
          <a:xfrm>
            <a:off x="10597755" y="2445685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uadro de texto 2"/>
          <p:cNvSpPr txBox="1">
            <a:spLocks noChangeArrowheads="1"/>
          </p:cNvSpPr>
          <p:nvPr/>
        </p:nvSpPr>
        <p:spPr bwMode="auto">
          <a:xfrm>
            <a:off x="10297252" y="2092598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V="1">
            <a:off x="9181621" y="2676249"/>
            <a:ext cx="93904" cy="1292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10203902" y="2328853"/>
            <a:ext cx="93904" cy="1292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 flipV="1">
            <a:off x="10394634" y="2671253"/>
            <a:ext cx="185970" cy="1342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Imagen 14" descr="C:\Users\Sagrario\Desktop\2015 JM\Graficos Congreso Industrial\Mapa Infraestructura.png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60874" r="62483" b="37014"/>
          <a:stretch/>
        </p:blipFill>
        <p:spPr bwMode="auto">
          <a:xfrm>
            <a:off x="8184427" y="6078695"/>
            <a:ext cx="3402889" cy="375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8003158" y="6386658"/>
            <a:ext cx="144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+</a:t>
            </a:r>
            <a:r>
              <a:rPr lang="es-HN" dirty="0" smtClean="0"/>
              <a:t> competitivo</a:t>
            </a:r>
            <a:endParaRPr lang="es-HN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719412" y="6386658"/>
            <a:ext cx="147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-</a:t>
            </a:r>
            <a:r>
              <a:rPr lang="es-HN" dirty="0" smtClean="0"/>
              <a:t> competitivo</a:t>
            </a:r>
            <a:endParaRPr lang="es-HN" dirty="0"/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79291"/>
              </p:ext>
            </p:extLst>
          </p:nvPr>
        </p:nvGraphicFramePr>
        <p:xfrm>
          <a:off x="3889612" y="1790073"/>
          <a:ext cx="3401975" cy="4662514"/>
        </p:xfrm>
        <a:graphic>
          <a:graphicData uri="http://schemas.openxmlformats.org/drawingml/2006/table">
            <a:tbl>
              <a:tblPr firstRow="1" firstCol="1" bandRow="1"/>
              <a:tblGrid>
                <a:gridCol w="2176429"/>
                <a:gridCol w="1225546"/>
              </a:tblGrid>
              <a:tr h="3547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4331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República Dominicana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8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Honduras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228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México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8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Ecuador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8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Nicaragua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8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8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Colombia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8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Surinam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8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Brasil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8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Bolivia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8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Haití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8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Argentina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8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Venezuela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04717"/>
            <a:ext cx="953068" cy="117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80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30" t="53372" r="43531" b="37713"/>
          <a:stretch/>
        </p:blipFill>
        <p:spPr>
          <a:xfrm>
            <a:off x="7815209" y="2016592"/>
            <a:ext cx="3512904" cy="419282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7019" y="516977"/>
            <a:ext cx="10808481" cy="1499616"/>
          </a:xfrm>
        </p:spPr>
        <p:txBody>
          <a:bodyPr/>
          <a:lstStyle/>
          <a:p>
            <a:r>
              <a:rPr lang="es-HN" dirty="0" smtClean="0"/>
              <a:t>EFICIENCIA DEL MERCADO LABORAL</a:t>
            </a:r>
            <a:endParaRPr lang="es-HN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45899"/>
              </p:ext>
            </p:extLst>
          </p:nvPr>
        </p:nvGraphicFramePr>
        <p:xfrm>
          <a:off x="526195" y="2041074"/>
          <a:ext cx="3308826" cy="4155010"/>
        </p:xfrm>
        <a:graphic>
          <a:graphicData uri="http://schemas.openxmlformats.org/drawingml/2006/table">
            <a:tbl>
              <a:tblPr firstRow="1" firstCol="1" bandRow="1"/>
              <a:tblGrid>
                <a:gridCol w="1981402"/>
                <a:gridCol w="1327424"/>
              </a:tblGrid>
              <a:tr h="342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176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Barbados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Puerto Rico</a:t>
                      </a:r>
                      <a:endParaRPr lang="es-HN" sz="1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Chile</a:t>
                      </a:r>
                      <a:endParaRPr lang="es-HN" sz="1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Perú</a:t>
                      </a:r>
                      <a:endParaRPr lang="es-HN" sz="1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Costa Rica</a:t>
                      </a:r>
                      <a:endParaRPr lang="es-HN" sz="1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Jamaica</a:t>
                      </a:r>
                      <a:endParaRPr lang="es-HN" sz="1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Haití</a:t>
                      </a:r>
                      <a:endParaRPr lang="es-HN" sz="1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Belice</a:t>
                      </a:r>
                      <a:endParaRPr lang="es-HN" sz="1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Colombia</a:t>
                      </a:r>
                      <a:endParaRPr lang="es-HN" sz="1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Guatemala</a:t>
                      </a:r>
                      <a:endParaRPr lang="es-HN" sz="1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Panamá</a:t>
                      </a:r>
                      <a:endParaRPr lang="es-HN" sz="1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6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Trinidad y Tobago</a:t>
                      </a:r>
                      <a:endParaRPr lang="es-HN" sz="1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Cuadro de texto 2"/>
          <p:cNvSpPr txBox="1">
            <a:spLocks noChangeArrowheads="1"/>
          </p:cNvSpPr>
          <p:nvPr/>
        </p:nvSpPr>
        <p:spPr bwMode="auto">
          <a:xfrm>
            <a:off x="8606220" y="3079809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uadro de texto 2"/>
          <p:cNvSpPr txBox="1">
            <a:spLocks noChangeArrowheads="1"/>
          </p:cNvSpPr>
          <p:nvPr/>
        </p:nvSpPr>
        <p:spPr bwMode="auto">
          <a:xfrm>
            <a:off x="10305071" y="2390327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uadro de texto 2"/>
          <p:cNvSpPr txBox="1">
            <a:spLocks noChangeArrowheads="1"/>
          </p:cNvSpPr>
          <p:nvPr/>
        </p:nvSpPr>
        <p:spPr bwMode="auto">
          <a:xfrm>
            <a:off x="10657566" y="2939614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HN" sz="11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V="1">
            <a:off x="8951025" y="2895187"/>
            <a:ext cx="162145" cy="1987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10201874" y="2939614"/>
            <a:ext cx="455692" cy="1543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 flipV="1">
            <a:off x="10166184" y="2648772"/>
            <a:ext cx="150260" cy="29084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Imagen 14" descr="C:\Users\Sagrario\Desktop\2015 JM\Graficos Congreso Industrial\Mapa Infraestructura.png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60874" r="62483" b="37014"/>
          <a:stretch/>
        </p:blipFill>
        <p:spPr bwMode="auto">
          <a:xfrm>
            <a:off x="8184427" y="6077154"/>
            <a:ext cx="3402889" cy="375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8003158" y="6386658"/>
            <a:ext cx="144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+</a:t>
            </a:r>
            <a:r>
              <a:rPr lang="es-HN" dirty="0" smtClean="0"/>
              <a:t> competitivo</a:t>
            </a:r>
            <a:endParaRPr lang="es-HN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719412" y="6386658"/>
            <a:ext cx="147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-</a:t>
            </a:r>
            <a:r>
              <a:rPr lang="es-HN" dirty="0" smtClean="0"/>
              <a:t> competitivo</a:t>
            </a:r>
            <a:endParaRPr lang="es-HN" dirty="0"/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926837"/>
              </p:ext>
            </p:extLst>
          </p:nvPr>
        </p:nvGraphicFramePr>
        <p:xfrm>
          <a:off x="3926763" y="2040613"/>
          <a:ext cx="3283158" cy="4132188"/>
        </p:xfrm>
        <a:graphic>
          <a:graphicData uri="http://schemas.openxmlformats.org/drawingml/2006/table">
            <a:tbl>
              <a:tblPr firstRow="1" firstCol="1" bandRow="1"/>
              <a:tblGrid>
                <a:gridCol w="2105547"/>
                <a:gridCol w="1177611"/>
              </a:tblGrid>
              <a:tr h="3167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1597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República Dominicana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Nicaragua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Brasil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Ecuador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Surinam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México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Salvador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Bolivia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Honduras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1597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Uruguay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Argentina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Venezuela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04717"/>
            <a:ext cx="953068" cy="117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21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20" t="53442" r="43325" b="37716"/>
          <a:stretch/>
        </p:blipFill>
        <p:spPr>
          <a:xfrm>
            <a:off x="7729870" y="2076820"/>
            <a:ext cx="3679658" cy="41192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4275" y="516977"/>
            <a:ext cx="11232107" cy="1499616"/>
          </a:xfrm>
        </p:spPr>
        <p:txBody>
          <a:bodyPr>
            <a:normAutofit/>
          </a:bodyPr>
          <a:lstStyle/>
          <a:p>
            <a:r>
              <a:rPr lang="es-HN" sz="4800" dirty="0" smtClean="0"/>
              <a:t>Desarrollo del mercado financiero</a:t>
            </a:r>
            <a:endParaRPr lang="es-HN" sz="4800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733815"/>
              </p:ext>
            </p:extLst>
          </p:nvPr>
        </p:nvGraphicFramePr>
        <p:xfrm>
          <a:off x="526195" y="2041074"/>
          <a:ext cx="3254235" cy="4156901"/>
        </p:xfrm>
        <a:graphic>
          <a:graphicData uri="http://schemas.openxmlformats.org/drawingml/2006/table">
            <a:tbl>
              <a:tblPr firstRow="1" firstCol="1" bandRow="1"/>
              <a:tblGrid>
                <a:gridCol w="1948711"/>
                <a:gridCol w="1305524"/>
              </a:tblGrid>
              <a:tr h="341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923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3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Puerto Rico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3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Panamá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3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Barbados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3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3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Guatemala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3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Jamaica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3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Trinidad y Tobago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3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Brasil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3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Honduras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923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México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3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Colombia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3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Guyana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Cuadro de texto 2"/>
          <p:cNvSpPr txBox="1">
            <a:spLocks noChangeArrowheads="1"/>
          </p:cNvSpPr>
          <p:nvPr/>
        </p:nvSpPr>
        <p:spPr bwMode="auto">
          <a:xfrm>
            <a:off x="8641481" y="3159232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uadro de texto 2"/>
          <p:cNvSpPr txBox="1">
            <a:spLocks noChangeArrowheads="1"/>
          </p:cNvSpPr>
          <p:nvPr/>
        </p:nvSpPr>
        <p:spPr bwMode="auto">
          <a:xfrm>
            <a:off x="9279516" y="4804320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uadro de texto 2"/>
          <p:cNvSpPr txBox="1">
            <a:spLocks noChangeArrowheads="1"/>
          </p:cNvSpPr>
          <p:nvPr/>
        </p:nvSpPr>
        <p:spPr bwMode="auto">
          <a:xfrm>
            <a:off x="9885871" y="2296848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HN" sz="1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V="1">
            <a:off x="8975638" y="2932588"/>
            <a:ext cx="136099" cy="2276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9782812" y="2547853"/>
            <a:ext cx="93904" cy="1292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 flipV="1">
            <a:off x="9616537" y="4667620"/>
            <a:ext cx="185970" cy="1342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Imagen 14" descr="C:\Users\Sagrario\Desktop\2015 JM\Graficos Congreso Industrial\Mapa Infraestructura.png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60874" r="62483" b="37014"/>
          <a:stretch/>
        </p:blipFill>
        <p:spPr bwMode="auto">
          <a:xfrm>
            <a:off x="8184427" y="6077154"/>
            <a:ext cx="3402889" cy="375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8003158" y="6386658"/>
            <a:ext cx="144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+</a:t>
            </a:r>
            <a:r>
              <a:rPr lang="es-HN" dirty="0" smtClean="0"/>
              <a:t> competitivo</a:t>
            </a:r>
            <a:endParaRPr lang="es-HN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719412" y="6386658"/>
            <a:ext cx="147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-</a:t>
            </a:r>
            <a:r>
              <a:rPr lang="es-HN" dirty="0" smtClean="0"/>
              <a:t> competitivo</a:t>
            </a:r>
            <a:endParaRPr lang="es-HN" dirty="0"/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937105"/>
              </p:ext>
            </p:extLst>
          </p:nvPr>
        </p:nvGraphicFramePr>
        <p:xfrm>
          <a:off x="3926763" y="2040613"/>
          <a:ext cx="3283158" cy="4132188"/>
        </p:xfrm>
        <a:graphic>
          <a:graphicData uri="http://schemas.openxmlformats.org/drawingml/2006/table">
            <a:tbl>
              <a:tblPr firstRow="1" firstCol="1" bandRow="1"/>
              <a:tblGrid>
                <a:gridCol w="2105547"/>
                <a:gridCol w="1177611"/>
              </a:tblGrid>
              <a:tr h="3167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1597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Salvador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Uruguay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Ecuador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Costa Rica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República Dominicana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Nicaragua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Surinam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Bolivia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Argentina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Venezuela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Haití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04717"/>
            <a:ext cx="953068" cy="117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86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6" t="53390" r="43044" b="36667"/>
          <a:stretch/>
        </p:blipFill>
        <p:spPr>
          <a:xfrm>
            <a:off x="7551471" y="2016593"/>
            <a:ext cx="3885354" cy="455473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7019" y="516977"/>
            <a:ext cx="10808481" cy="1499616"/>
          </a:xfrm>
        </p:spPr>
        <p:txBody>
          <a:bodyPr/>
          <a:lstStyle/>
          <a:p>
            <a:r>
              <a:rPr lang="es-HN" dirty="0" smtClean="0"/>
              <a:t>Disponibilidad de Tecnología</a:t>
            </a:r>
            <a:endParaRPr lang="es-HN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250512"/>
              </p:ext>
            </p:extLst>
          </p:nvPr>
        </p:nvGraphicFramePr>
        <p:xfrm>
          <a:off x="526195" y="2041074"/>
          <a:ext cx="3281530" cy="4433481"/>
        </p:xfrm>
        <a:graphic>
          <a:graphicData uri="http://schemas.openxmlformats.org/drawingml/2006/table">
            <a:tbl>
              <a:tblPr firstRow="1" firstCol="1" bandRow="1"/>
              <a:tblGrid>
                <a:gridCol w="1965056"/>
                <a:gridCol w="1316474"/>
              </a:tblGrid>
              <a:tr h="324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778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Puerto Rico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Barbados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Panamá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Jamaica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Guatemala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Trinidad y Tobago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5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República Dominicana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Costa Rica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México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Honduras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778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Brasil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Guyana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Cuadro de texto 2"/>
          <p:cNvSpPr txBox="1">
            <a:spLocks noChangeArrowheads="1"/>
          </p:cNvSpPr>
          <p:nvPr/>
        </p:nvSpPr>
        <p:spPr bwMode="auto">
          <a:xfrm>
            <a:off x="10192702" y="2138574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uadro de texto 2"/>
          <p:cNvSpPr txBox="1">
            <a:spLocks noChangeArrowheads="1"/>
          </p:cNvSpPr>
          <p:nvPr/>
        </p:nvSpPr>
        <p:spPr bwMode="auto">
          <a:xfrm>
            <a:off x="8625618" y="3001422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uadro de texto 2"/>
          <p:cNvSpPr txBox="1">
            <a:spLocks noChangeArrowheads="1"/>
          </p:cNvSpPr>
          <p:nvPr/>
        </p:nvSpPr>
        <p:spPr bwMode="auto">
          <a:xfrm>
            <a:off x="10297556" y="2627630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HN" sz="11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H="1">
            <a:off x="9968364" y="2391757"/>
            <a:ext cx="224338" cy="26544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10099752" y="2886075"/>
            <a:ext cx="197804" cy="2319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 flipV="1">
            <a:off x="8948580" y="2886075"/>
            <a:ext cx="185970" cy="1342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Imagen 14" descr="C:\Users\Sagrario\Desktop\2015 JM\Graficos Congreso Industrial\Mapa Infraestructura.png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60874" r="62483" b="37014"/>
          <a:stretch/>
        </p:blipFill>
        <p:spPr bwMode="auto">
          <a:xfrm>
            <a:off x="8184427" y="6077154"/>
            <a:ext cx="3402889" cy="375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8003158" y="6386658"/>
            <a:ext cx="144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+</a:t>
            </a:r>
            <a:r>
              <a:rPr lang="es-HN" dirty="0" smtClean="0"/>
              <a:t> competitivo</a:t>
            </a:r>
            <a:endParaRPr lang="es-HN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719412" y="6386658"/>
            <a:ext cx="147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-</a:t>
            </a:r>
            <a:r>
              <a:rPr lang="es-HN" dirty="0" smtClean="0"/>
              <a:t> competitivo</a:t>
            </a:r>
            <a:endParaRPr lang="es-HN" dirty="0"/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584199"/>
              </p:ext>
            </p:extLst>
          </p:nvPr>
        </p:nvGraphicFramePr>
        <p:xfrm>
          <a:off x="3926762" y="2040613"/>
          <a:ext cx="3306551" cy="4411977"/>
        </p:xfrm>
        <a:graphic>
          <a:graphicData uri="http://schemas.openxmlformats.org/drawingml/2006/table">
            <a:tbl>
              <a:tblPr firstRow="1" firstCol="1" bandRow="1"/>
              <a:tblGrid>
                <a:gridCol w="1980040"/>
                <a:gridCol w="1326511"/>
              </a:tblGrid>
              <a:tr h="3637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114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4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Uruguay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4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Colombia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4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Ecuador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4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4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Salvador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4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Surinam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4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4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Nicaragua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4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Argentina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4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Bolivia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4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Venezuela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4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Haití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04717"/>
            <a:ext cx="953068" cy="117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91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22" t="51106" r="43787" b="40350"/>
          <a:stretch/>
        </p:blipFill>
        <p:spPr>
          <a:xfrm>
            <a:off x="8027850" y="2169043"/>
            <a:ext cx="3327088" cy="40133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7019" y="516977"/>
            <a:ext cx="10808481" cy="1499616"/>
          </a:xfrm>
        </p:spPr>
        <p:txBody>
          <a:bodyPr/>
          <a:lstStyle/>
          <a:p>
            <a:r>
              <a:rPr lang="es-HN" dirty="0" smtClean="0"/>
              <a:t>tamaño </a:t>
            </a:r>
            <a:r>
              <a:rPr lang="es-HN" dirty="0" err="1" smtClean="0"/>
              <a:t>deL</a:t>
            </a:r>
            <a:r>
              <a:rPr lang="es-HN" dirty="0" smtClean="0"/>
              <a:t> mercado </a:t>
            </a:r>
            <a:endParaRPr lang="es-HN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500390"/>
              </p:ext>
            </p:extLst>
          </p:nvPr>
        </p:nvGraphicFramePr>
        <p:xfrm>
          <a:off x="526195" y="2041074"/>
          <a:ext cx="3283158" cy="4425685"/>
        </p:xfrm>
        <a:graphic>
          <a:graphicData uri="http://schemas.openxmlformats.org/drawingml/2006/table">
            <a:tbl>
              <a:tblPr firstRow="1" firstCol="1" bandRow="1"/>
              <a:tblGrid>
                <a:gridCol w="1966031"/>
                <a:gridCol w="1317127"/>
              </a:tblGrid>
              <a:tr h="3167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1597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Brasil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México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Argentina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Colombia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Venezuela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Ecuador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Puerto Rico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República Dominicana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Guatemala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Costa Rica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Panamá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Cuadro de texto 2"/>
          <p:cNvSpPr txBox="1">
            <a:spLocks noChangeArrowheads="1"/>
          </p:cNvSpPr>
          <p:nvPr/>
        </p:nvSpPr>
        <p:spPr bwMode="auto">
          <a:xfrm>
            <a:off x="9451919" y="2215689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HN" sz="11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uadro de texto 2"/>
          <p:cNvSpPr txBox="1">
            <a:spLocks noChangeArrowheads="1"/>
          </p:cNvSpPr>
          <p:nvPr/>
        </p:nvSpPr>
        <p:spPr bwMode="auto">
          <a:xfrm>
            <a:off x="8884482" y="3492330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uadro de texto 2"/>
          <p:cNvSpPr txBox="1">
            <a:spLocks noChangeArrowheads="1"/>
          </p:cNvSpPr>
          <p:nvPr/>
        </p:nvSpPr>
        <p:spPr bwMode="auto">
          <a:xfrm>
            <a:off x="11230798" y="3145698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V="1">
            <a:off x="9277020" y="2447023"/>
            <a:ext cx="174899" cy="4627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11079126" y="3411072"/>
            <a:ext cx="151672" cy="2104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 flipV="1">
            <a:off x="9229287" y="3043451"/>
            <a:ext cx="47733" cy="4442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Imagen 14" descr="C:\Users\Sagrario\Desktop\2015 JM\Graficos Congreso Industrial\Mapa Infraestructura.png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60874" r="62483" b="37014"/>
          <a:stretch/>
        </p:blipFill>
        <p:spPr bwMode="auto">
          <a:xfrm>
            <a:off x="8184427" y="6077154"/>
            <a:ext cx="3402889" cy="375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8003158" y="6386658"/>
            <a:ext cx="144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+</a:t>
            </a:r>
            <a:r>
              <a:rPr lang="es-HN" dirty="0" smtClean="0"/>
              <a:t> competitivo</a:t>
            </a:r>
            <a:endParaRPr lang="es-HN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719412" y="6386658"/>
            <a:ext cx="147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-</a:t>
            </a:r>
            <a:r>
              <a:rPr lang="es-HN" dirty="0" smtClean="0"/>
              <a:t> competitivo</a:t>
            </a:r>
            <a:endParaRPr lang="es-HN" dirty="0"/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942967"/>
              </p:ext>
            </p:extLst>
          </p:nvPr>
        </p:nvGraphicFramePr>
        <p:xfrm>
          <a:off x="3926763" y="2025496"/>
          <a:ext cx="3292744" cy="4427093"/>
        </p:xfrm>
        <a:graphic>
          <a:graphicData uri="http://schemas.openxmlformats.org/drawingml/2006/table">
            <a:tbl>
              <a:tblPr firstRow="1" firstCol="1" bandRow="1"/>
              <a:tblGrid>
                <a:gridCol w="1971772"/>
                <a:gridCol w="1320972"/>
              </a:tblGrid>
              <a:tr h="363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125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Uruguay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5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Salvador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5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Bolivia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5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5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Honduras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125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Nicaragua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5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Jamaica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5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Trinidad y Tobago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5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Haití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5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Guyana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5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Barbados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5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Surinam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5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04717"/>
            <a:ext cx="953068" cy="117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13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327546"/>
            <a:ext cx="9825842" cy="2320119"/>
          </a:xfrm>
        </p:spPr>
        <p:txBody>
          <a:bodyPr>
            <a:normAutofit fontScale="90000"/>
          </a:bodyPr>
          <a:lstStyle/>
          <a:p>
            <a:pPr algn="ctr"/>
            <a:r>
              <a:rPr lang="es-HN" dirty="0" smtClean="0"/>
              <a:t/>
            </a:r>
            <a:br>
              <a:rPr lang="es-HN" dirty="0" smtClean="0"/>
            </a:br>
            <a:r>
              <a:rPr lang="es-HN" dirty="0" smtClean="0"/>
              <a:t>VIII CONGRESO INDUSTRIAL</a:t>
            </a:r>
            <a:br>
              <a:rPr lang="es-HN" dirty="0" smtClean="0"/>
            </a:br>
            <a:r>
              <a:rPr lang="es-HN" dirty="0" smtClean="0"/>
              <a:t>PRODUCIENDO CON COMPETITIVIDAD</a:t>
            </a:r>
            <a:br>
              <a:rPr lang="es-HN" dirty="0" smtClean="0"/>
            </a:br>
            <a:r>
              <a:rPr lang="es-HN" dirty="0" smtClean="0"/>
              <a:t/>
            </a:r>
            <a:br>
              <a:rPr lang="es-HN" dirty="0" smtClean="0"/>
            </a:br>
            <a:r>
              <a:rPr lang="es-HN" sz="2200" dirty="0" smtClean="0"/>
              <a:t>Miércoles </a:t>
            </a:r>
            <a:r>
              <a:rPr lang="es-HN" sz="2200" dirty="0"/>
              <a:t>25 de noviembre del 2015.</a:t>
            </a:r>
            <a:br>
              <a:rPr lang="es-HN" sz="2200" dirty="0"/>
            </a:br>
            <a:r>
              <a:rPr lang="es-HN" sz="2200" dirty="0"/>
              <a:t>Hotel </a:t>
            </a:r>
            <a:r>
              <a:rPr lang="es-HN" sz="2200" dirty="0" smtClean="0"/>
              <a:t>Marriott, Tegucigalpa</a:t>
            </a:r>
            <a:r>
              <a:rPr lang="es-HN" dirty="0"/>
              <a:t/>
            </a:r>
            <a:br>
              <a:rPr lang="es-HN" dirty="0"/>
            </a:b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4717" y="2647665"/>
            <a:ext cx="11750722" cy="4046562"/>
          </a:xfrm>
        </p:spPr>
        <p:txBody>
          <a:bodyPr>
            <a:normAutofit/>
          </a:bodyPr>
          <a:lstStyle/>
          <a:p>
            <a:r>
              <a:rPr lang="es-HN" dirty="0"/>
              <a:t/>
            </a:r>
            <a:br>
              <a:rPr lang="es-HN" dirty="0"/>
            </a:br>
            <a:endParaRPr lang="es-HN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HN" sz="2800" dirty="0" smtClean="0"/>
              <a:t>El</a:t>
            </a:r>
            <a:r>
              <a:rPr lang="es-HN" sz="2800" dirty="0"/>
              <a:t> </a:t>
            </a:r>
            <a:r>
              <a:rPr lang="es-HN" sz="2800" b="1" dirty="0"/>
              <a:t>VIII Congreso Industrial: “Produciendo con Competitividad” </a:t>
            </a:r>
            <a:r>
              <a:rPr lang="es-HN" sz="2800" dirty="0"/>
              <a:t>promueve el fortalecimiento del sector productivo, con el objetivo de mejorar las condiciones para su crecimiento y de contribuir al impulso del desarrollo económico y el bienestar general del país. En tal sentido será un escenario idóneo para concientizar y socializar los retos de competitividad que nos plantea el mundo actual.</a:t>
            </a:r>
          </a:p>
          <a:p>
            <a:endParaRPr lang="es-HN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04717"/>
            <a:ext cx="953068" cy="117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45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723" t="53370" r="42600" b="36715"/>
          <a:stretch/>
        </p:blipFill>
        <p:spPr>
          <a:xfrm>
            <a:off x="7579744" y="1959161"/>
            <a:ext cx="3671582" cy="442749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7019" y="516977"/>
            <a:ext cx="10808481" cy="1499616"/>
          </a:xfrm>
        </p:spPr>
        <p:txBody>
          <a:bodyPr/>
          <a:lstStyle/>
          <a:p>
            <a:r>
              <a:rPr lang="es-HN" dirty="0" smtClean="0"/>
              <a:t>Sofisticación de los negocios</a:t>
            </a:r>
            <a:endParaRPr lang="es-HN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358456"/>
              </p:ext>
            </p:extLst>
          </p:nvPr>
        </p:nvGraphicFramePr>
        <p:xfrm>
          <a:off x="526194" y="2016593"/>
          <a:ext cx="3199645" cy="4435993"/>
        </p:xfrm>
        <a:graphic>
          <a:graphicData uri="http://schemas.openxmlformats.org/drawingml/2006/table">
            <a:tbl>
              <a:tblPr firstRow="1" firstCol="1" bandRow="1"/>
              <a:tblGrid>
                <a:gridCol w="1916022"/>
                <a:gridCol w="1283623"/>
              </a:tblGrid>
              <a:tr h="3657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130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Puerto Rico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Costa Rica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Salvador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Brasil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Guatemala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Barbados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Panamá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México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Colombia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Honduras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130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Jamaica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0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Guyana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Cuadro de texto 2"/>
          <p:cNvSpPr txBox="1">
            <a:spLocks noChangeArrowheads="1"/>
          </p:cNvSpPr>
          <p:nvPr/>
        </p:nvSpPr>
        <p:spPr bwMode="auto">
          <a:xfrm>
            <a:off x="8382733" y="3013452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uadro de texto 2"/>
          <p:cNvSpPr txBox="1">
            <a:spLocks noChangeArrowheads="1"/>
          </p:cNvSpPr>
          <p:nvPr/>
        </p:nvSpPr>
        <p:spPr bwMode="auto">
          <a:xfrm>
            <a:off x="10153108" y="2465785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uadro de texto 2"/>
          <p:cNvSpPr txBox="1">
            <a:spLocks noChangeArrowheads="1"/>
          </p:cNvSpPr>
          <p:nvPr/>
        </p:nvSpPr>
        <p:spPr bwMode="auto">
          <a:xfrm>
            <a:off x="9727294" y="2019638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V="1">
            <a:off x="8727538" y="2797139"/>
            <a:ext cx="208684" cy="2163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9710088" y="2275038"/>
            <a:ext cx="34413" cy="2999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 flipV="1">
            <a:off x="9744501" y="2724230"/>
            <a:ext cx="408607" cy="3117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Imagen 14" descr="C:\Users\Sagrario\Desktop\2015 JM\Graficos Congreso Industrial\Mapa Infraestructura.png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60874" r="62483" b="37014"/>
          <a:stretch/>
        </p:blipFill>
        <p:spPr bwMode="auto">
          <a:xfrm>
            <a:off x="8184427" y="6077154"/>
            <a:ext cx="3402889" cy="375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8003158" y="6386658"/>
            <a:ext cx="144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+</a:t>
            </a:r>
            <a:r>
              <a:rPr lang="es-HN" dirty="0" smtClean="0"/>
              <a:t> competitivo</a:t>
            </a:r>
            <a:endParaRPr lang="es-HN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719412" y="6386658"/>
            <a:ext cx="147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-</a:t>
            </a:r>
            <a:r>
              <a:rPr lang="es-HN" dirty="0" smtClean="0"/>
              <a:t> competitivo</a:t>
            </a:r>
            <a:endParaRPr lang="es-HN" dirty="0"/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887851"/>
              </p:ext>
            </p:extLst>
          </p:nvPr>
        </p:nvGraphicFramePr>
        <p:xfrm>
          <a:off x="3926764" y="2016589"/>
          <a:ext cx="3211016" cy="4453359"/>
        </p:xfrm>
        <a:graphic>
          <a:graphicData uri="http://schemas.openxmlformats.org/drawingml/2006/table">
            <a:tbl>
              <a:tblPr firstRow="1" firstCol="1" bandRow="1"/>
              <a:tblGrid>
                <a:gridCol w="1922830"/>
                <a:gridCol w="1288186"/>
              </a:tblGrid>
              <a:tr h="322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950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Ecuador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Trinidad y Tobago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1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República Dominicana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Uruguay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Argentina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Bolivia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Surinam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Nicaragua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Venezuela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Haití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18365"/>
            <a:ext cx="953068" cy="117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3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75" t="53450" r="43738" b="37885"/>
          <a:stretch/>
        </p:blipFill>
        <p:spPr>
          <a:xfrm>
            <a:off x="7749886" y="1900939"/>
            <a:ext cx="3686937" cy="423299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7019" y="516977"/>
            <a:ext cx="10808481" cy="1499616"/>
          </a:xfrm>
        </p:spPr>
        <p:txBody>
          <a:bodyPr/>
          <a:lstStyle/>
          <a:p>
            <a:r>
              <a:rPr lang="es-HN" dirty="0" smtClean="0"/>
              <a:t>Innovación</a:t>
            </a:r>
            <a:endParaRPr lang="es-HN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082518"/>
              </p:ext>
            </p:extLst>
          </p:nvPr>
        </p:nvGraphicFramePr>
        <p:xfrm>
          <a:off x="526194" y="1818167"/>
          <a:ext cx="3280261" cy="4634417"/>
        </p:xfrm>
        <a:graphic>
          <a:graphicData uri="http://schemas.openxmlformats.org/drawingml/2006/table">
            <a:tbl>
              <a:tblPr firstRow="1" firstCol="1" bandRow="1"/>
              <a:tblGrid>
                <a:gridCol w="1964297"/>
                <a:gridCol w="1315964"/>
              </a:tblGrid>
              <a:tr h="3820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271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Puerto Rico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Costa Rica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Panamá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Barbados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Salvador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Guyana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Ecuador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México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Brasil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Honduras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271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Jamaica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Colombia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Cuadro de texto 2"/>
          <p:cNvSpPr txBox="1">
            <a:spLocks noChangeArrowheads="1"/>
          </p:cNvSpPr>
          <p:nvPr/>
        </p:nvSpPr>
        <p:spPr bwMode="auto">
          <a:xfrm>
            <a:off x="8629074" y="2931056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uadro de texto 2"/>
          <p:cNvSpPr txBox="1">
            <a:spLocks noChangeArrowheads="1"/>
          </p:cNvSpPr>
          <p:nvPr/>
        </p:nvSpPr>
        <p:spPr bwMode="auto">
          <a:xfrm>
            <a:off x="10385229" y="2243666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uadro de texto 2"/>
          <p:cNvSpPr txBox="1">
            <a:spLocks noChangeArrowheads="1"/>
          </p:cNvSpPr>
          <p:nvPr/>
        </p:nvSpPr>
        <p:spPr bwMode="auto">
          <a:xfrm>
            <a:off x="9979775" y="2046696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HN" sz="11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V="1">
            <a:off x="8973879" y="2794942"/>
            <a:ext cx="187741" cy="1389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9803219" y="2308279"/>
            <a:ext cx="176556" cy="1938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 flipV="1">
            <a:off x="10152177" y="2483240"/>
            <a:ext cx="233052" cy="583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Imagen 14" descr="C:\Users\Sagrario\Desktop\2015 JM\Graficos Congreso Industrial\Mapa Infraestructura.png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60874" r="62483" b="37014"/>
          <a:stretch/>
        </p:blipFill>
        <p:spPr bwMode="auto">
          <a:xfrm>
            <a:off x="8184427" y="6077154"/>
            <a:ext cx="3402889" cy="375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8003158" y="6386658"/>
            <a:ext cx="144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+</a:t>
            </a:r>
            <a:r>
              <a:rPr lang="es-HN" dirty="0" smtClean="0"/>
              <a:t> competitivo</a:t>
            </a:r>
            <a:endParaRPr lang="es-HN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719412" y="6386658"/>
            <a:ext cx="147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-</a:t>
            </a:r>
            <a:r>
              <a:rPr lang="es-HN" dirty="0" smtClean="0"/>
              <a:t> competitivo</a:t>
            </a:r>
            <a:endParaRPr lang="es-HN" dirty="0"/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133799"/>
              </p:ext>
            </p:extLst>
          </p:nvPr>
        </p:nvGraphicFramePr>
        <p:xfrm>
          <a:off x="3957850" y="1796903"/>
          <a:ext cx="3325451" cy="4674092"/>
        </p:xfrm>
        <a:graphic>
          <a:graphicData uri="http://schemas.openxmlformats.org/drawingml/2006/table">
            <a:tbl>
              <a:tblPr firstRow="1" firstCol="1" bandRow="1"/>
              <a:tblGrid>
                <a:gridCol w="1991358"/>
                <a:gridCol w="1334093"/>
              </a:tblGrid>
              <a:tr h="3391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096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Uruguay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Bolivia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Guatemala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Argentina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Trinidad y Tobago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2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República Dominicana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Nicaragua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Surinam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Paraguay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Venezuela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Haití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04717"/>
            <a:ext cx="953068" cy="117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3616657" y="204717"/>
            <a:ext cx="5186149" cy="63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58" y="3258727"/>
            <a:ext cx="2609820" cy="1299108"/>
          </a:xfrm>
          <a:prstGeom prst="rect">
            <a:avLst/>
          </a:prstGeom>
        </p:spPr>
      </p:pic>
      <p:pic>
        <p:nvPicPr>
          <p:cNvPr id="5" name="0 Imagen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13" y="790352"/>
            <a:ext cx="3269543" cy="902979"/>
          </a:xfrm>
          <a:prstGeom prst="rect">
            <a:avLst/>
          </a:prstGeom>
        </p:spPr>
      </p:pic>
      <p:pic>
        <p:nvPicPr>
          <p:cNvPr id="6" name="0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996" y="370772"/>
            <a:ext cx="1680635" cy="1550204"/>
          </a:xfrm>
          <a:prstGeom prst="rect">
            <a:avLst/>
          </a:prstGeom>
        </p:spPr>
      </p:pic>
      <p:pic>
        <p:nvPicPr>
          <p:cNvPr id="7" name="0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171" y="3188388"/>
            <a:ext cx="2308928" cy="1439785"/>
          </a:xfrm>
          <a:prstGeom prst="rect">
            <a:avLst/>
          </a:prstGeom>
        </p:spPr>
      </p:pic>
      <p:pic>
        <p:nvPicPr>
          <p:cNvPr id="10" name="Picture 9" descr="logotipo-wm-mx-cam_500px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0" y="3045840"/>
            <a:ext cx="3828766" cy="131514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04717"/>
            <a:ext cx="953068" cy="1171271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420" t="-11225"/>
          <a:stretch/>
        </p:blipFill>
        <p:spPr>
          <a:xfrm>
            <a:off x="6801334" y="5060052"/>
            <a:ext cx="4401362" cy="1386357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91" y="5753230"/>
            <a:ext cx="5198844" cy="622148"/>
          </a:xfrm>
          <a:prstGeom prst="rect">
            <a:avLst/>
          </a:prstGeom>
        </p:spPr>
      </p:pic>
      <p:pic>
        <p:nvPicPr>
          <p:cNvPr id="2050" name="Picture 2" descr="http://www.presidencia.gob.hn/wp-content/uploads/2014/04/PRESIDENCIA-DE-LA-REP%C3%9ABLICA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1" y="756065"/>
            <a:ext cx="382905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151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/>
          <p:nvPr/>
        </p:nvPicPr>
        <p:blipFill rotWithShape="1">
          <a:blip r:embed="rId2"/>
          <a:srcRect l="11956" t="14183" r="7608" b="4555"/>
          <a:stretch/>
        </p:blipFill>
        <p:spPr bwMode="auto">
          <a:xfrm>
            <a:off x="4520536" y="575573"/>
            <a:ext cx="2199625" cy="21103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 descr="C:\Users\Alicia\Downloads\Nuevo logo sula.jpg"/>
          <p:cNvPicPr/>
          <p:nvPr/>
        </p:nvPicPr>
        <p:blipFill rotWithShape="1">
          <a:blip r:embed="rId3"/>
          <a:srcRect l="9999" t="15663" b="9638"/>
          <a:stretch/>
        </p:blipFill>
        <p:spPr bwMode="auto">
          <a:xfrm>
            <a:off x="8250714" y="654826"/>
            <a:ext cx="1969477" cy="16155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 descr="C:\Users\Alicia\Downloads\Logo Cargill (1).bmp"/>
          <p:cNvPicPr/>
          <p:nvPr/>
        </p:nvPicPr>
        <p:blipFill rotWithShape="1">
          <a:blip r:embed="rId4"/>
          <a:srcRect l="15171" r="15716" b="37314"/>
          <a:stretch/>
        </p:blipFill>
        <p:spPr bwMode="auto">
          <a:xfrm>
            <a:off x="401957" y="2399234"/>
            <a:ext cx="2291145" cy="12216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n 14" descr="C:\Users\Alicia\SkyDrive\Documentos\f5882138-b855-4ccd-b323-3fb5d9579b13.jpe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23920" y="5097405"/>
            <a:ext cx="2765875" cy="1311424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6" name="Imagen 15" descr="C:\Users\Alicia\Downloads\GILDAN_BOLD_PMS_293_LOGO.jp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4520536" y="5482003"/>
            <a:ext cx="2305362" cy="811026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8" name="Imagen 17" descr="C:\Users\Alicia\Downloads\Logo-Fundacion-Tigo_blancotextless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9410" y="575573"/>
            <a:ext cx="3177409" cy="126554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9" name="Imagen 18" descr="C:\Users\Alicia\Downloads\Logo Argos horizontal.jpg"/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4520536" y="3111121"/>
            <a:ext cx="2169749" cy="162268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20" name="Imagen 19" descr="C:\Users\Alicia\Downloads\logo-istmania.jpg"/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7939776" y="5248831"/>
            <a:ext cx="2446777" cy="127737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21" name="Imagen 20" descr="C:\Users\Alicia\Downloads\MARRIOTT.png"/>
          <p:cNvPicPr/>
          <p:nvPr/>
        </p:nvPicPr>
        <p:blipFill>
          <a:blip r:embed="rId10"/>
          <a:srcRect/>
          <a:stretch>
            <a:fillRect/>
          </a:stretch>
        </p:blipFill>
        <p:spPr>
          <a:xfrm>
            <a:off x="8250714" y="2989266"/>
            <a:ext cx="1824903" cy="160728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04717"/>
            <a:ext cx="953068" cy="117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7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04717"/>
            <a:ext cx="953068" cy="1171271"/>
          </a:xfrm>
          <a:prstGeom prst="rect">
            <a:avLst/>
          </a:prstGeom>
        </p:spPr>
      </p:pic>
      <p:pic>
        <p:nvPicPr>
          <p:cNvPr id="1026" name="Picture 2" descr="http://www.elempleo.com/sitios-empresariales/Colombia/avianca_12/images/logo_fi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218" y="1580049"/>
            <a:ext cx="3321088" cy="136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wmoveon.com/2015/wp-content/uploads/2015/07/cwbusines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831" y="1580049"/>
            <a:ext cx="3593417" cy="123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europlasthn.com/img/logo-europlas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382" y="4331695"/>
            <a:ext cx="4317752" cy="108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6670036" y="3260640"/>
            <a:ext cx="4332335" cy="244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81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/>
              <a:t>índice de competitividad </a:t>
            </a:r>
            <a:r>
              <a:rPr lang="es-HN" dirty="0" smtClean="0"/>
              <a:t>global</a:t>
            </a: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6729" y="2084832"/>
            <a:ext cx="11368584" cy="4356912"/>
          </a:xfrm>
        </p:spPr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HN" sz="3200" dirty="0" smtClean="0"/>
              <a:t>El </a:t>
            </a:r>
            <a:r>
              <a:rPr lang="es-HN" sz="3200" dirty="0"/>
              <a:t>Índice de Competitividad Global </a:t>
            </a:r>
            <a:r>
              <a:rPr lang="es-HN" sz="3200" dirty="0" smtClean="0"/>
              <a:t>(Global </a:t>
            </a:r>
            <a:r>
              <a:rPr lang="es-HN" sz="3200" dirty="0" err="1"/>
              <a:t>Competitiveness</a:t>
            </a:r>
            <a:r>
              <a:rPr lang="es-HN" sz="3200" dirty="0"/>
              <a:t> </a:t>
            </a:r>
            <a:r>
              <a:rPr lang="es-HN" sz="3200" dirty="0" err="1"/>
              <a:t>Index</a:t>
            </a:r>
            <a:r>
              <a:rPr lang="es-HN" sz="3200" dirty="0"/>
              <a:t>, </a:t>
            </a:r>
            <a:r>
              <a:rPr lang="es-HN" sz="3200" dirty="0" smtClean="0"/>
              <a:t>GCI</a:t>
            </a:r>
            <a:r>
              <a:rPr lang="es-HN" sz="3200" dirty="0"/>
              <a:t>), es desarrollado y publicado anualmente desde 1979 por el </a:t>
            </a:r>
            <a:r>
              <a:rPr lang="es-HN" sz="3200" b="1" dirty="0"/>
              <a:t>Foro Económico Mundial</a:t>
            </a:r>
            <a:r>
              <a:rPr lang="es-HN" sz="3200" dirty="0" smtClean="0"/>
              <a:t>.</a:t>
            </a:r>
          </a:p>
          <a:p>
            <a:pPr marL="0" indent="0">
              <a:buNone/>
            </a:pPr>
            <a:endParaRPr lang="es-HN" sz="13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HN" sz="3200" dirty="0"/>
              <a:t>Éste índice mide cómo </a:t>
            </a:r>
            <a:r>
              <a:rPr lang="es-HN" sz="3200" dirty="0" smtClean="0"/>
              <a:t>utiliza </a:t>
            </a:r>
            <a:r>
              <a:rPr lang="es-HN" sz="3200" dirty="0"/>
              <a:t>un país los recursos de que dispone y su capacidad para proveer a sus habitantes de un alto nivel de prosperidad</a:t>
            </a:r>
            <a:r>
              <a:rPr lang="es-HN" sz="3200" dirty="0" smtClean="0"/>
              <a:t>.</a:t>
            </a:r>
          </a:p>
          <a:p>
            <a:pPr marL="0" indent="0">
              <a:buNone/>
            </a:pPr>
            <a:endParaRPr lang="es-HN" sz="31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HN" sz="3200" dirty="0" smtClean="0"/>
              <a:t>Se clasifica la competitividad de los países en base a 12 variables, calculadas por medio de la información </a:t>
            </a:r>
            <a:r>
              <a:rPr lang="es-HN" sz="3200" dirty="0"/>
              <a:t>pública disponible y la </a:t>
            </a:r>
            <a:r>
              <a:rPr lang="es-HN" sz="3200" b="1" dirty="0"/>
              <a:t>Encuesta de Opinión </a:t>
            </a:r>
            <a:r>
              <a:rPr lang="es-HN" sz="3200" b="1" dirty="0" smtClean="0"/>
              <a:t>Ejecutiva</a:t>
            </a:r>
            <a:r>
              <a:rPr lang="es-HN" sz="3200" dirty="0" smtClean="0"/>
              <a:t>.</a:t>
            </a:r>
          </a:p>
          <a:p>
            <a:pPr marL="0" indent="0">
              <a:buNone/>
            </a:pPr>
            <a:endParaRPr lang="es-HN" sz="31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HN" sz="3100" dirty="0" smtClean="0"/>
              <a:t>Para acceder al Reporte del Índice de Competitividad Global 2015-2016 haga </a:t>
            </a:r>
            <a:r>
              <a:rPr lang="es-HN" sz="3100" dirty="0" err="1" smtClean="0"/>
              <a:t>click</a:t>
            </a:r>
            <a:r>
              <a:rPr lang="es-HN" sz="3100" dirty="0" smtClean="0"/>
              <a:t> </a:t>
            </a:r>
            <a:r>
              <a:rPr lang="es-HN" sz="3100" dirty="0" smtClean="0">
                <a:hlinkClick r:id="rId2"/>
              </a:rPr>
              <a:t>aquí</a:t>
            </a:r>
            <a:r>
              <a:rPr lang="es-HN" sz="3100" dirty="0" smtClean="0"/>
              <a:t>.</a:t>
            </a:r>
          </a:p>
          <a:p>
            <a:pPr marL="0" indent="0">
              <a:buNone/>
            </a:pPr>
            <a:endParaRPr lang="es-HN" sz="3100" dirty="0"/>
          </a:p>
          <a:p>
            <a:pPr marL="0" indent="0">
              <a:buNone/>
            </a:pPr>
            <a:r>
              <a:rPr lang="es-HN" sz="3200" b="1" dirty="0" smtClean="0"/>
              <a:t>A continuación, se presenta el puntaje alcanzado por Honduras en cada una de las variables, y su posición respecto a América Latina y el Caribe…</a:t>
            </a:r>
          </a:p>
          <a:p>
            <a:pPr>
              <a:buFont typeface="Arial" panose="020B0604020202020204" pitchFamily="34" charset="0"/>
              <a:buChar char="•"/>
            </a:pPr>
            <a:endParaRPr lang="es-HN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04717"/>
            <a:ext cx="953068" cy="117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36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HONDURAS: Índice de competitividad global</a:t>
            </a: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0376" y="2303196"/>
            <a:ext cx="11505063" cy="378370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sz="2400" dirty="0" smtClean="0"/>
              <a:t>En los </a:t>
            </a:r>
            <a:r>
              <a:rPr lang="es-ES" sz="2400" dirty="0"/>
              <a:t>últimos </a:t>
            </a:r>
            <a:r>
              <a:rPr lang="es-ES" sz="2400" dirty="0" smtClean="0"/>
              <a:t>periodos, Honduras ha registrado una </a:t>
            </a:r>
            <a:r>
              <a:rPr lang="es-ES" sz="2400" dirty="0"/>
              <a:t>mejora exponencial, habiendo pasado de ocupar el puesto 111 en el año 2013 al 88 en el año 2015. </a:t>
            </a:r>
            <a:endParaRPr lang="es-E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 smtClean="0"/>
              <a:t>El país se ubica </a:t>
            </a:r>
            <a:r>
              <a:rPr lang="es-ES" sz="2400" dirty="0"/>
              <a:t>por encima de la media en cuanto al resto de países latinoamericanos y centroamericanos en los siguientes aspectos: </a:t>
            </a:r>
            <a:r>
              <a:rPr lang="es-ES" sz="2400" dirty="0" smtClean="0"/>
              <a:t>preparación </a:t>
            </a:r>
            <a:r>
              <a:rPr lang="es-ES" sz="2400" dirty="0"/>
              <a:t>t</a:t>
            </a:r>
            <a:r>
              <a:rPr lang="es-ES" sz="2400" dirty="0" smtClean="0"/>
              <a:t>ecnológica</a:t>
            </a:r>
            <a:r>
              <a:rPr lang="es-ES" sz="2400" dirty="0"/>
              <a:t>, eficiencia del mercado laboral, </a:t>
            </a:r>
            <a:r>
              <a:rPr lang="es-ES" sz="2400" dirty="0" smtClean="0"/>
              <a:t>infraestructura, </a:t>
            </a:r>
            <a:r>
              <a:rPr lang="es-ES" sz="2400" dirty="0"/>
              <a:t>entorno macroeconómico y educación. </a:t>
            </a:r>
            <a:endParaRPr lang="es-E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 smtClean="0"/>
              <a:t>A pesar de estos avances, se observa un puntaje en aspectos que influyen negativamente en la competitividad del país, entre estos se destaca: el crimen </a:t>
            </a:r>
            <a:r>
              <a:rPr lang="es-ES" sz="2400" dirty="0"/>
              <a:t>y robo</a:t>
            </a:r>
            <a:r>
              <a:rPr lang="es-ES" sz="2400" dirty="0" smtClean="0"/>
              <a:t>, la </a:t>
            </a:r>
            <a:r>
              <a:rPr lang="es-ES" sz="2400" dirty="0"/>
              <a:t>tasa de impuestos, </a:t>
            </a:r>
            <a:r>
              <a:rPr lang="es-ES" sz="2400" dirty="0" smtClean="0"/>
              <a:t>la ineficiencia </a:t>
            </a:r>
            <a:r>
              <a:rPr lang="es-ES" sz="2400" dirty="0"/>
              <a:t>burocrática, </a:t>
            </a:r>
            <a:r>
              <a:rPr lang="es-ES" sz="2400" dirty="0" smtClean="0"/>
              <a:t>la complejidad </a:t>
            </a:r>
            <a:r>
              <a:rPr lang="es-ES" sz="2400" dirty="0"/>
              <a:t>de normas tributarias</a:t>
            </a:r>
            <a:r>
              <a:rPr lang="es-ES" sz="2400" dirty="0" smtClean="0"/>
              <a:t>, y la inestabilidad </a:t>
            </a:r>
            <a:r>
              <a:rPr lang="es-HN" sz="2400" dirty="0" smtClean="0"/>
              <a:t>política, entre otros. </a:t>
            </a:r>
            <a:endParaRPr lang="es-HN" sz="2400" dirty="0"/>
          </a:p>
          <a:p>
            <a:pPr algn="just">
              <a:buFont typeface="Arial" panose="020B0604020202020204" pitchFamily="34" charset="0"/>
              <a:buChar char="•"/>
            </a:pPr>
            <a:endParaRPr lang="es-HN" dirty="0"/>
          </a:p>
          <a:p>
            <a:pPr algn="just">
              <a:buFont typeface="Arial" panose="020B0604020202020204" pitchFamily="34" charset="0"/>
              <a:buChar char="•"/>
            </a:pPr>
            <a:endParaRPr lang="es-HN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04717"/>
            <a:ext cx="953068" cy="117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94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366852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es-HN" dirty="0" smtClean="0">
                <a:solidFill>
                  <a:srgbClr val="70AD47"/>
                </a:solidFill>
              </a:rPr>
              <a:t>Honduras</a:t>
            </a:r>
            <a:r>
              <a:rPr lang="es-HN" dirty="0" smtClean="0"/>
              <a:t/>
            </a:r>
            <a:br>
              <a:rPr lang="es-HN" dirty="0" smtClean="0"/>
            </a:br>
            <a:r>
              <a:rPr lang="es-HN" dirty="0" smtClean="0"/>
              <a:t>índice de competitividad global:2015-2016</a:t>
            </a:r>
            <a:endParaRPr lang="es-HN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678712"/>
              </p:ext>
            </p:extLst>
          </p:nvPr>
        </p:nvGraphicFramePr>
        <p:xfrm>
          <a:off x="600501" y="1913651"/>
          <a:ext cx="11259403" cy="4797552"/>
        </p:xfrm>
        <a:graphic>
          <a:graphicData uri="http://schemas.openxmlformats.org/drawingml/2006/table">
            <a:tbl>
              <a:tblPr firstRow="1" bandRow="1"/>
              <a:tblGrid>
                <a:gridCol w="4310221"/>
                <a:gridCol w="2014865"/>
                <a:gridCol w="2572343"/>
                <a:gridCol w="2361974"/>
              </a:tblGrid>
              <a:tr h="802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HN" sz="1800" b="1" dirty="0" smtClean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HN" sz="1800" b="1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Variable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HN" sz="1800" b="1" dirty="0" smtClean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HN" sz="1800" b="1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Puntaje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HN" sz="1800" b="1" dirty="0" smtClean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b="1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HND vs. América Latina &amp; el Caribe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HN" sz="1800" b="1" smtClean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HN" sz="1800" b="1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HND </a:t>
                      </a:r>
                      <a:r>
                        <a:rPr lang="es-HN" sz="1800" b="1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</a:t>
                      </a: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s-HN" sz="1800" b="1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Mundo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257215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800" dirty="0" err="1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Instituciones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3.3709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de 24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 de 144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02. </a:t>
                      </a:r>
                      <a:r>
                        <a:rPr lang="en-US" sz="1800" dirty="0" err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Infraestructura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es-HN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1799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de 24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 de 144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03. Entorno Macroeconómico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3.8201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de 24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123 de 144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04.A </a:t>
                      </a:r>
                      <a:r>
                        <a:rPr lang="es-HN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Salud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6.4292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de 24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085 de 144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04.B </a:t>
                      </a:r>
                      <a:r>
                        <a:rPr lang="es-HN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Educación primaria 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4.6192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de 24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093 de 144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05. Educación superior y capacitación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3.6308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de 24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de 144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r>
                        <a:rPr lang="es-HN" sz="18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 </a:t>
                      </a:r>
                      <a:r>
                        <a:rPr lang="es-HN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Competencia 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4.3284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de 24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094 de 144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07. Eficiencia del Mercado Laboral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3.5052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de 24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 de 144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08. Desarrollo del Mercado Financiero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4.1669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de 24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059 de 144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</a:t>
                      </a:r>
                      <a:r>
                        <a:rPr lang="en-US" sz="1800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Disponibilidad</a:t>
                      </a:r>
                      <a:r>
                        <a:rPr lang="en-US" sz="18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800" dirty="0" err="1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Tecnología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4.7975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de 24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072 de 144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Tamaño del </a:t>
                      </a:r>
                      <a:r>
                        <a:rPr lang="es-HN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Mercado 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2.9965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de 24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093 de 144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 </a:t>
                      </a:r>
                      <a:r>
                        <a:rPr lang="es-HN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Sofisticación del Negocio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4.0001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de 24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064 de 144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 Innovación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3.2251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de 24</a:t>
                      </a:r>
                      <a:endParaRPr lang="es-H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074 de 144</a:t>
                      </a:r>
                      <a:endParaRPr lang="es-H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79" marR="65679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32013"/>
            <a:ext cx="953068" cy="117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46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7019" y="516977"/>
            <a:ext cx="10808481" cy="1499616"/>
          </a:xfrm>
        </p:spPr>
        <p:txBody>
          <a:bodyPr/>
          <a:lstStyle/>
          <a:p>
            <a:r>
              <a:rPr lang="es-HN" dirty="0" smtClean="0"/>
              <a:t>Instituciones</a:t>
            </a:r>
            <a:endParaRPr lang="es-HN" dirty="0"/>
          </a:p>
        </p:txBody>
      </p:sp>
      <p:sp>
        <p:nvSpPr>
          <p:cNvPr id="20" name="CuadroTexto 19"/>
          <p:cNvSpPr txBox="1"/>
          <p:nvPr/>
        </p:nvSpPr>
        <p:spPr>
          <a:xfrm>
            <a:off x="10719412" y="6386658"/>
            <a:ext cx="147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-</a:t>
            </a:r>
            <a:r>
              <a:rPr lang="es-HN" dirty="0" smtClean="0"/>
              <a:t> competitivo</a:t>
            </a:r>
            <a:endParaRPr lang="es-HN" dirty="0"/>
          </a:p>
        </p:txBody>
      </p:sp>
      <p:sp>
        <p:nvSpPr>
          <p:cNvPr id="21" name="CuadroTexto 20"/>
          <p:cNvSpPr txBox="1"/>
          <p:nvPr/>
        </p:nvSpPr>
        <p:spPr>
          <a:xfrm>
            <a:off x="8003158" y="6386658"/>
            <a:ext cx="1448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+</a:t>
            </a:r>
            <a:r>
              <a:rPr lang="es-HN" dirty="0" smtClean="0"/>
              <a:t> competitivo</a:t>
            </a:r>
            <a:endParaRPr lang="es-HN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374445"/>
              </p:ext>
            </p:extLst>
          </p:nvPr>
        </p:nvGraphicFramePr>
        <p:xfrm>
          <a:off x="415636" y="1853357"/>
          <a:ext cx="3518464" cy="4599224"/>
        </p:xfrm>
        <a:graphic>
          <a:graphicData uri="http://schemas.openxmlformats.org/drawingml/2006/table">
            <a:tbl>
              <a:tblPr firstRow="1" firstCol="1" bandRow="1"/>
              <a:tblGrid>
                <a:gridCol w="2106938"/>
                <a:gridCol w="1411526"/>
              </a:tblGrid>
              <a:tr h="379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Chile</a:t>
                      </a:r>
                      <a:endParaRPr lang="es-HN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HN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Uruguay</a:t>
                      </a:r>
                      <a:endParaRPr lang="es-HN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HN" sz="18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Barbados</a:t>
                      </a:r>
                      <a:endParaRPr lang="es-HN" sz="18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HN" sz="18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Puerto Rico</a:t>
                      </a:r>
                      <a:endParaRPr lang="es-HN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HN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Costa Rica</a:t>
                      </a:r>
                      <a:endParaRPr lang="es-HN" sz="18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HN" sz="18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Panamá</a:t>
                      </a:r>
                      <a:endParaRPr lang="es-HN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HN" sz="18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Jamaica</a:t>
                      </a:r>
                      <a:endParaRPr lang="es-HN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HN" sz="18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Guyana</a:t>
                      </a:r>
                      <a:endParaRPr lang="es-HN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HN" sz="18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Bolivia</a:t>
                      </a:r>
                      <a:endParaRPr lang="es-HN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HN" sz="18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Ecuador</a:t>
                      </a:r>
                      <a:endParaRPr lang="es-HN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HN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Brasil</a:t>
                      </a:r>
                      <a:endParaRPr lang="es-HN" sz="18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HN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Trinidad </a:t>
                      </a:r>
                      <a:r>
                        <a:rPr lang="es-HN" sz="1800" b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s-HN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Tobago</a:t>
                      </a:r>
                      <a:endParaRPr lang="es-HN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HN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 Salvador</a:t>
                      </a:r>
                      <a:endParaRPr lang="es-HN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HN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543465"/>
              </p:ext>
            </p:extLst>
          </p:nvPr>
        </p:nvGraphicFramePr>
        <p:xfrm>
          <a:off x="4064516" y="1816925"/>
          <a:ext cx="3445132" cy="4635659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/>
                </a:solidFill>
              </a:tblPr>
              <a:tblGrid>
                <a:gridCol w="2222406"/>
                <a:gridCol w="1222726"/>
              </a:tblGrid>
              <a:tr h="355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1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</a:t>
                      </a:r>
                      <a:endParaRPr lang="es-HN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292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México</a:t>
                      </a:r>
                      <a:endParaRPr lang="es-HN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s-HN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Surinam</a:t>
                      </a:r>
                      <a:endParaRPr lang="es-HN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HN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Honduras</a:t>
                      </a:r>
                      <a:endParaRPr lang="es-HN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HN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3292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Guatemala</a:t>
                      </a:r>
                      <a:endParaRPr lang="es-HN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s-HN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Colombia</a:t>
                      </a:r>
                      <a:endParaRPr lang="es-HN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s-HN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Nicaragua</a:t>
                      </a:r>
                      <a:endParaRPr lang="es-HN" sz="18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s-HN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República Dominicana</a:t>
                      </a:r>
                      <a:endParaRPr lang="es-HN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s-HN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Perú</a:t>
                      </a:r>
                      <a:endParaRPr lang="es-HN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s-HN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Belice</a:t>
                      </a:r>
                      <a:endParaRPr lang="es-HN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s-HN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Paraguay</a:t>
                      </a:r>
                      <a:endParaRPr lang="es-HN" sz="18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s-HN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Haití</a:t>
                      </a:r>
                      <a:endParaRPr lang="es-HN" sz="18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s-HN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Argentina</a:t>
                      </a:r>
                      <a:endParaRPr lang="es-HN" sz="18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s-HN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Venezuela</a:t>
                      </a:r>
                      <a:endParaRPr lang="es-HN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HN" sz="180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s-HN" sz="18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37" marR="51937" marT="0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" name="Imagen 18" descr="C:\Users\Sagrario\Desktop\2015 JM\Graficos Congreso Industrial\Mapa Instituciones.pn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80" t="56178" r="43460" b="35575"/>
          <a:stretch/>
        </p:blipFill>
        <p:spPr bwMode="auto">
          <a:xfrm>
            <a:off x="7837714" y="1685493"/>
            <a:ext cx="3448985" cy="42785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Cuadro de texto 2"/>
          <p:cNvSpPr txBox="1">
            <a:spLocks noChangeArrowheads="1"/>
          </p:cNvSpPr>
          <p:nvPr/>
        </p:nvSpPr>
        <p:spPr bwMode="auto">
          <a:xfrm>
            <a:off x="8639342" y="2736859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3" name="Cuadro de texto 2"/>
          <p:cNvSpPr txBox="1">
            <a:spLocks noChangeArrowheads="1"/>
          </p:cNvSpPr>
          <p:nvPr/>
        </p:nvSpPr>
        <p:spPr bwMode="auto">
          <a:xfrm>
            <a:off x="9183350" y="4600060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uadro de texto 2"/>
          <p:cNvSpPr txBox="1">
            <a:spLocks noChangeArrowheads="1"/>
          </p:cNvSpPr>
          <p:nvPr/>
        </p:nvSpPr>
        <p:spPr bwMode="auto">
          <a:xfrm>
            <a:off x="10145787" y="2325725"/>
            <a:ext cx="344805" cy="2584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HN" sz="1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HN" sz="11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s-HN" sz="1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V="1">
            <a:off x="8984147" y="2599964"/>
            <a:ext cx="93904" cy="1292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V="1">
            <a:off x="10051883" y="2584170"/>
            <a:ext cx="93904" cy="1292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 flipV="1">
            <a:off x="9528155" y="4465841"/>
            <a:ext cx="185970" cy="1342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Imagen 28" descr="C:\Users\Sagrario\Desktop\2015 JM\Graficos Congreso Industrial\Mapa Infraestructura.png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60874" r="62483" b="37014"/>
          <a:stretch/>
        </p:blipFill>
        <p:spPr bwMode="auto">
          <a:xfrm>
            <a:off x="8184427" y="6077154"/>
            <a:ext cx="3402889" cy="375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776" r="11000" b="2289"/>
          <a:stretch/>
        </p:blipFill>
        <p:spPr>
          <a:xfrm>
            <a:off x="11002371" y="204717"/>
            <a:ext cx="953068" cy="117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829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402</TotalTime>
  <Words>1330</Words>
  <Application>Microsoft Office PowerPoint</Application>
  <PresentationFormat>Panorámica</PresentationFormat>
  <Paragraphs>882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Arial</vt:lpstr>
      <vt:lpstr>Arial Narrow</vt:lpstr>
      <vt:lpstr>Calibri</vt:lpstr>
      <vt:lpstr>Times New Roman</vt:lpstr>
      <vt:lpstr>Tw Cen MT</vt:lpstr>
      <vt:lpstr>Tw Cen MT Condensed</vt:lpstr>
      <vt:lpstr>Wingdings 3</vt:lpstr>
      <vt:lpstr>Integral</vt:lpstr>
      <vt:lpstr>Presentación de PowerPoint</vt:lpstr>
      <vt:lpstr> VIII CONGRESO INDUSTRIAL PRODUCIENDO CON COMPETITIVIDAD  Miércoles 25 de noviembre del 2015. Hotel Marriott, Tegucigalpa </vt:lpstr>
      <vt:lpstr>Presentación de PowerPoint</vt:lpstr>
      <vt:lpstr>Presentación de PowerPoint</vt:lpstr>
      <vt:lpstr>Presentación de PowerPoint</vt:lpstr>
      <vt:lpstr>índice de competitividad global</vt:lpstr>
      <vt:lpstr>HONDURAS: Índice de competitividad global</vt:lpstr>
      <vt:lpstr>Honduras índice de competitividad global:2015-2016</vt:lpstr>
      <vt:lpstr>Instituciones</vt:lpstr>
      <vt:lpstr>infraestructura</vt:lpstr>
      <vt:lpstr>Entorno macroeconómico</vt:lpstr>
      <vt:lpstr>salud</vt:lpstr>
      <vt:lpstr>educación primaria</vt:lpstr>
      <vt:lpstr>Educación Superior &amp; capacitación</vt:lpstr>
      <vt:lpstr>COMPETENCIA</vt:lpstr>
      <vt:lpstr>EFICIENCIA DEL MERCADO LABORAL</vt:lpstr>
      <vt:lpstr>Desarrollo del mercado financiero</vt:lpstr>
      <vt:lpstr>Disponibilidad de Tecnología</vt:lpstr>
      <vt:lpstr>tamaño deL mercado </vt:lpstr>
      <vt:lpstr>Sofisticación de los negocios</vt:lpstr>
      <vt:lpstr>Innovación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Josseline Matute</dc:creator>
  <cp:lastModifiedBy>Josseline Matute</cp:lastModifiedBy>
  <cp:revision>54</cp:revision>
  <dcterms:created xsi:type="dcterms:W3CDTF">2015-11-05T17:55:26Z</dcterms:created>
  <dcterms:modified xsi:type="dcterms:W3CDTF">2015-11-23T19:10:42Z</dcterms:modified>
</cp:coreProperties>
</file>