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80" r:id="rId4"/>
    <p:sldId id="281" r:id="rId5"/>
    <p:sldId id="282" r:id="rId6"/>
    <p:sldId id="259" r:id="rId7"/>
    <p:sldId id="279" r:id="rId8"/>
    <p:sldId id="257" r:id="rId9"/>
    <p:sldId id="269" r:id="rId10"/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3579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4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164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9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652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121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18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534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178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7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2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dr.undp.org/en/2014-repor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765576" y="1843277"/>
            <a:ext cx="3929924" cy="39304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Tasa de crecimiento anual 2000-2013</a:t>
            </a:r>
            <a:endParaRPr lang="es-HN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65249"/>
              </p:ext>
            </p:extLst>
          </p:nvPr>
        </p:nvGraphicFramePr>
        <p:xfrm>
          <a:off x="238214" y="1853355"/>
          <a:ext cx="3392089" cy="4779456"/>
        </p:xfrm>
        <a:graphic>
          <a:graphicData uri="http://schemas.openxmlformats.org/drawingml/2006/table">
            <a:tbl>
              <a:tblPr firstRow="1" firstCol="1" bandRow="1"/>
              <a:tblGrid>
                <a:gridCol w="2031262"/>
                <a:gridCol w="1360827"/>
              </a:tblGrid>
              <a:tr h="394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39342" y="27368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727538" y="320943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777490" y="184838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84147" y="259996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683586" y="210694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078051" y="2639527"/>
            <a:ext cx="172402" cy="601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09002"/>
              </p:ext>
            </p:extLst>
          </p:nvPr>
        </p:nvGraphicFramePr>
        <p:xfrm>
          <a:off x="3857146" y="1832148"/>
          <a:ext cx="3518464" cy="4923842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/>
          <p:nvPr/>
        </p:nvPicPr>
        <p:blipFill>
          <a:blip r:embed="rId2"/>
          <a:stretch>
            <a:fillRect/>
          </a:stretch>
        </p:blipFill>
        <p:spPr>
          <a:xfrm>
            <a:off x="8003158" y="1685492"/>
            <a:ext cx="3952281" cy="40288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Índice de educación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99710"/>
              </p:ext>
            </p:extLst>
          </p:nvPr>
        </p:nvGraphicFramePr>
        <p:xfrm>
          <a:off x="232754" y="1688123"/>
          <a:ext cx="3734335" cy="5067867"/>
        </p:xfrm>
        <a:graphic>
          <a:graphicData uri="http://schemas.openxmlformats.org/drawingml/2006/table">
            <a:tbl>
              <a:tblPr firstRow="1" firstCol="1" bandRow="1"/>
              <a:tblGrid>
                <a:gridCol w="2236207"/>
                <a:gridCol w="1498128"/>
              </a:tblGrid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6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99020" y="273645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355096" y="458236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94100" y="201142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43825" y="262425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900196" y="226470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699901" y="4465841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13943"/>
              </p:ext>
            </p:extLst>
          </p:nvPr>
        </p:nvGraphicFramePr>
        <p:xfrm>
          <a:off x="4189272" y="1679302"/>
          <a:ext cx="3660500" cy="5076696"/>
        </p:xfrm>
        <a:graphic>
          <a:graphicData uri="http://schemas.openxmlformats.org/drawingml/2006/table">
            <a:tbl>
              <a:tblPr firstRow="1" firstCol="1" bandRow="1"/>
              <a:tblGrid>
                <a:gridCol w="2191992"/>
                <a:gridCol w="1468508"/>
              </a:tblGrid>
              <a:tr h="345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400306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32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093792" y="1685491"/>
            <a:ext cx="3861647" cy="40882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835" y="283431"/>
            <a:ext cx="10808481" cy="1499616"/>
          </a:xfrm>
        </p:spPr>
        <p:txBody>
          <a:bodyPr/>
          <a:lstStyle/>
          <a:p>
            <a:r>
              <a:rPr lang="es-HN" dirty="0"/>
              <a:t>Índice de </a:t>
            </a:r>
            <a:r>
              <a:rPr lang="es-HN" dirty="0" smtClean="0"/>
              <a:t>ingreso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74632"/>
              </p:ext>
            </p:extLst>
          </p:nvPr>
        </p:nvGraphicFramePr>
        <p:xfrm>
          <a:off x="154745" y="1375988"/>
          <a:ext cx="3854548" cy="5285057"/>
        </p:xfrm>
        <a:graphic>
          <a:graphicData uri="http://schemas.openxmlformats.org/drawingml/2006/table">
            <a:tbl>
              <a:tblPr firstRow="1" firstCol="1" bandRow="1"/>
              <a:tblGrid>
                <a:gridCol w="2308193"/>
                <a:gridCol w="1546355"/>
              </a:tblGrid>
              <a:tr h="295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162981" y="274185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358651" y="186978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709178" y="230916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462917" y="260763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615274" y="256760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196896" y="2128232"/>
            <a:ext cx="161755" cy="2293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15959"/>
              </p:ext>
            </p:extLst>
          </p:nvPr>
        </p:nvGraphicFramePr>
        <p:xfrm>
          <a:off x="4113899" y="1375988"/>
          <a:ext cx="3856192" cy="5183951"/>
        </p:xfrm>
        <a:graphic>
          <a:graphicData uri="http://schemas.openxmlformats.org/drawingml/2006/table">
            <a:tbl>
              <a:tblPr firstRow="1" firstCol="1" bandRow="1"/>
              <a:tblGrid>
                <a:gridCol w="2309177"/>
                <a:gridCol w="1547015"/>
              </a:tblGrid>
              <a:tr h="340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8003158" y="6400306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630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184427" y="1905687"/>
            <a:ext cx="3771012" cy="38680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/>
              <a:t>Índice de </a:t>
            </a:r>
            <a:r>
              <a:rPr lang="es-HN" dirty="0" smtClean="0"/>
              <a:t>salud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29531"/>
              </p:ext>
            </p:extLst>
          </p:nvPr>
        </p:nvGraphicFramePr>
        <p:xfrm>
          <a:off x="154746" y="1676992"/>
          <a:ext cx="3657600" cy="5043688"/>
        </p:xfrm>
        <a:graphic>
          <a:graphicData uri="http://schemas.openxmlformats.org/drawingml/2006/table">
            <a:tbl>
              <a:tblPr firstRow="1" firstCol="1" bandRow="1"/>
              <a:tblGrid>
                <a:gridCol w="2190256"/>
                <a:gridCol w="14673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</a:t>
                      </a: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322368" y="311705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851064" y="2995304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282265" y="221834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667173" y="299530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188361" y="247676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183350" y="2854850"/>
            <a:ext cx="464554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40288"/>
              </p:ext>
            </p:extLst>
          </p:nvPr>
        </p:nvGraphicFramePr>
        <p:xfrm>
          <a:off x="3924887" y="1680918"/>
          <a:ext cx="4078272" cy="4944963"/>
        </p:xfrm>
        <a:graphic>
          <a:graphicData uri="http://schemas.openxmlformats.org/drawingml/2006/table">
            <a:tbl>
              <a:tblPr firstRow="1" firstCol="1" bandRow="1"/>
              <a:tblGrid>
                <a:gridCol w="2518326"/>
                <a:gridCol w="1559946"/>
              </a:tblGrid>
              <a:tr h="32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</a:t>
                      </a:r>
                      <a:r>
                        <a:rPr lang="es-HN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Cristobal</a:t>
                      </a:r>
                      <a:r>
                        <a:rPr lang="es-HN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las Nieves</a:t>
                      </a:r>
                      <a:endParaRPr lang="es-HN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  <a:endParaRPr lang="es-HN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  <a:endParaRPr lang="es-HN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927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33815" y="1685492"/>
            <a:ext cx="3970867" cy="43916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HN" cap="none" spc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ESPERANZA DE VIDA AL NACER</a:t>
            </a:r>
            <a:endParaRPr lang="es-HN" cap="none" spc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33426"/>
              </p:ext>
            </p:extLst>
          </p:nvPr>
        </p:nvGraphicFramePr>
        <p:xfrm>
          <a:off x="246822" y="1698606"/>
          <a:ext cx="3678063" cy="5057383"/>
        </p:xfrm>
        <a:graphic>
          <a:graphicData uri="http://schemas.openxmlformats.org/drawingml/2006/table">
            <a:tbl>
              <a:tblPr firstRow="1" firstCol="1" bandRow="1"/>
              <a:tblGrid>
                <a:gridCol w="2202510"/>
                <a:gridCol w="1475553"/>
              </a:tblGrid>
              <a:tr h="325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</a:t>
                      </a: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</a:t>
                      </a: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38545" y="27368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389126" y="447028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79775" y="193001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83350" y="260763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85871" y="2196503"/>
            <a:ext cx="93904" cy="23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726263" y="4336061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679"/>
              </p:ext>
            </p:extLst>
          </p:nvPr>
        </p:nvGraphicFramePr>
        <p:xfrm>
          <a:off x="4031208" y="1679302"/>
          <a:ext cx="3579414" cy="5076696"/>
        </p:xfrm>
        <a:graphic>
          <a:graphicData uri="http://schemas.openxmlformats.org/drawingml/2006/table">
            <a:tbl>
              <a:tblPr firstRow="1" firstCol="1" bandRow="1"/>
              <a:tblGrid>
                <a:gridCol w="2143436"/>
                <a:gridCol w="1435978"/>
              </a:tblGrid>
              <a:tr h="345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024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41483" y="1885005"/>
            <a:ext cx="4203511" cy="40654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Años promedio de escolaridad </a:t>
            </a:r>
            <a:br>
              <a:rPr lang="es-HN" dirty="0" smtClean="0"/>
            </a:br>
            <a:r>
              <a:rPr lang="es-HN" dirty="0" smtClean="0"/>
              <a:t>adultos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2760"/>
              </p:ext>
            </p:extLst>
          </p:nvPr>
        </p:nvGraphicFramePr>
        <p:xfrm>
          <a:off x="415635" y="1853357"/>
          <a:ext cx="3579589" cy="4902629"/>
        </p:xfrm>
        <a:graphic>
          <a:graphicData uri="http://schemas.openxmlformats.org/drawingml/2006/table">
            <a:tbl>
              <a:tblPr firstRow="1" firstCol="1" bandRow="1"/>
              <a:tblGrid>
                <a:gridCol w="2143541"/>
                <a:gridCol w="1436048"/>
              </a:tblGrid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6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033503" y="286608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414928" y="217085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43238" y="184212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352033" y="2736858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82130" y="2105486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022655" y="2429301"/>
            <a:ext cx="404235" cy="963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87832"/>
              </p:ext>
            </p:extLst>
          </p:nvPr>
        </p:nvGraphicFramePr>
        <p:xfrm>
          <a:off x="4143749" y="1853361"/>
          <a:ext cx="3677888" cy="4902629"/>
        </p:xfrm>
        <a:graphic>
          <a:graphicData uri="http://schemas.openxmlformats.org/drawingml/2006/table">
            <a:tbl>
              <a:tblPr firstRow="1" firstCol="1" bandRow="1"/>
              <a:tblGrid>
                <a:gridCol w="2202405"/>
                <a:gridCol w="1475483"/>
              </a:tblGrid>
              <a:tr h="33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5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9133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 rotWithShape="1">
          <a:blip r:embed="rId2"/>
          <a:srcRect r="4375"/>
          <a:stretch/>
        </p:blipFill>
        <p:spPr>
          <a:xfrm>
            <a:off x="7738293" y="2001903"/>
            <a:ext cx="4176203" cy="408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Desigualdad ajustada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064"/>
              </p:ext>
            </p:extLst>
          </p:nvPr>
        </p:nvGraphicFramePr>
        <p:xfrm>
          <a:off x="415636" y="1853357"/>
          <a:ext cx="3509250" cy="4599226"/>
        </p:xfrm>
        <a:graphic>
          <a:graphicData uri="http://schemas.openxmlformats.org/drawingml/2006/table">
            <a:tbl>
              <a:tblPr firstRow="1" firstCol="1" bandRow="1"/>
              <a:tblGrid>
                <a:gridCol w="2101420"/>
                <a:gridCol w="1407830"/>
              </a:tblGrid>
              <a:tr h="40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948891" y="293069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676562" y="49692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70004" y="221519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93696" y="2801469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85871" y="2461121"/>
            <a:ext cx="93904" cy="181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318189" y="4729282"/>
            <a:ext cx="358373" cy="2349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99853"/>
              </p:ext>
            </p:extLst>
          </p:nvPr>
        </p:nvGraphicFramePr>
        <p:xfrm>
          <a:off x="4143749" y="1853361"/>
          <a:ext cx="3579414" cy="4599226"/>
        </p:xfrm>
        <a:graphic>
          <a:graphicData uri="http://schemas.openxmlformats.org/drawingml/2006/table">
            <a:tbl>
              <a:tblPr firstRow="1" firstCol="1" bandRow="1"/>
              <a:tblGrid>
                <a:gridCol w="2143436"/>
                <a:gridCol w="1435978"/>
              </a:tblGrid>
              <a:tr h="40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9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085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33815" y="1846378"/>
            <a:ext cx="4121624" cy="4385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Coeficiente de </a:t>
            </a:r>
            <a:r>
              <a:rPr lang="es-HN" dirty="0" err="1" smtClean="0"/>
              <a:t>gini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45315"/>
              </p:ext>
            </p:extLst>
          </p:nvPr>
        </p:nvGraphicFramePr>
        <p:xfrm>
          <a:off x="409433" y="1853354"/>
          <a:ext cx="3524667" cy="4533303"/>
        </p:xfrm>
        <a:graphic>
          <a:graphicData uri="http://schemas.openxmlformats.org/drawingml/2006/table">
            <a:tbl>
              <a:tblPr firstRow="1" firstCol="1" bandRow="1"/>
              <a:tblGrid>
                <a:gridCol w="2110653"/>
                <a:gridCol w="1414014"/>
              </a:tblGrid>
              <a:tr h="435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Venezuela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República Dominicana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México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Perú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039485" y="303795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535415" y="290872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131631" y="214584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358015" y="2903733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037727" y="2395551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8853515" y="2734547"/>
            <a:ext cx="551452" cy="173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43987"/>
              </p:ext>
            </p:extLst>
          </p:nvPr>
        </p:nvGraphicFramePr>
        <p:xfrm>
          <a:off x="4143748" y="1853355"/>
          <a:ext cx="3539941" cy="4533302"/>
        </p:xfrm>
        <a:graphic>
          <a:graphicData uri="http://schemas.openxmlformats.org/drawingml/2006/table">
            <a:tbl>
              <a:tblPr firstRow="1" firstCol="1" bandRow="1"/>
              <a:tblGrid>
                <a:gridCol w="2119799"/>
                <a:gridCol w="1420142"/>
              </a:tblGrid>
              <a:tr h="435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72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481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909" y="1809340"/>
            <a:ext cx="3929923" cy="41439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Índice de desigualdad de género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6753"/>
              </p:ext>
            </p:extLst>
          </p:nvPr>
        </p:nvGraphicFramePr>
        <p:xfrm>
          <a:off x="415636" y="1853357"/>
          <a:ext cx="3518464" cy="4923842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929670" y="276608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342635" y="239823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017457" y="191792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61848" y="2642238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38918" y="2140441"/>
            <a:ext cx="178539" cy="1032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928187" y="2421589"/>
            <a:ext cx="434075" cy="1058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9527"/>
              </p:ext>
            </p:extLst>
          </p:nvPr>
        </p:nvGraphicFramePr>
        <p:xfrm>
          <a:off x="4143748" y="1828802"/>
          <a:ext cx="3649754" cy="4927187"/>
        </p:xfrm>
        <a:graphic>
          <a:graphicData uri="http://schemas.openxmlformats.org/drawingml/2006/table">
            <a:tbl>
              <a:tblPr firstRow="1" firstCol="1" bandRow="1"/>
              <a:tblGrid>
                <a:gridCol w="2185558"/>
                <a:gridCol w="1464196"/>
              </a:tblGrid>
              <a:tr h="406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95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46739" y="1876286"/>
            <a:ext cx="3748761" cy="40741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Expectativa de años de escolaridad</a:t>
            </a:r>
            <a:br>
              <a:rPr lang="es-HN" dirty="0" smtClean="0"/>
            </a:br>
            <a:r>
              <a:rPr lang="es-HN" dirty="0" smtClean="0"/>
              <a:t>mujeres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20034"/>
              </p:ext>
            </p:extLst>
          </p:nvPr>
        </p:nvGraphicFramePr>
        <p:xfrm>
          <a:off x="415636" y="1853357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98649" y="292336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798313" y="498083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8062216" y="305258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43454" y="2795389"/>
            <a:ext cx="208465" cy="135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8407021" y="2732026"/>
            <a:ext cx="940665" cy="320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490592" y="4729282"/>
            <a:ext cx="321805" cy="254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65852"/>
              </p:ext>
            </p:extLst>
          </p:nvPr>
        </p:nvGraphicFramePr>
        <p:xfrm>
          <a:off x="4143749" y="1853361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7242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27546"/>
            <a:ext cx="9825842" cy="2320119"/>
          </a:xfrm>
        </p:spPr>
        <p:txBody>
          <a:bodyPr>
            <a:normAutofit fontScale="90000"/>
          </a:bodyPr>
          <a:lstStyle/>
          <a:p>
            <a:pPr algn="ctr"/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VIII CONGRESO INDUSTRIAL</a:t>
            </a:r>
            <a:br>
              <a:rPr lang="es-HN" dirty="0" smtClean="0"/>
            </a:br>
            <a:r>
              <a:rPr lang="es-HN" dirty="0" smtClean="0"/>
              <a:t>PRODUCIENDO CON COMPETITIVIDAD</a:t>
            </a:r>
            <a:br>
              <a:rPr lang="es-HN" dirty="0" smtClean="0"/>
            </a:br>
            <a:r>
              <a:rPr lang="es-HN" dirty="0" smtClean="0"/>
              <a:t/>
            </a:r>
            <a:br>
              <a:rPr lang="es-HN" dirty="0" smtClean="0"/>
            </a:br>
            <a:r>
              <a:rPr lang="es-HN" sz="2200" dirty="0" smtClean="0"/>
              <a:t>Miércoles </a:t>
            </a:r>
            <a:r>
              <a:rPr lang="es-HN" sz="2200" dirty="0"/>
              <a:t>25 de noviembre del 2015.</a:t>
            </a:r>
            <a:br>
              <a:rPr lang="es-HN" sz="2200" dirty="0"/>
            </a:br>
            <a:r>
              <a:rPr lang="es-HN" sz="2200" dirty="0"/>
              <a:t>Hotel </a:t>
            </a:r>
            <a:r>
              <a:rPr lang="es-HN" sz="2200" dirty="0" err="1" smtClean="0"/>
              <a:t>Marriott</a:t>
            </a:r>
            <a:r>
              <a:rPr lang="es-HN" sz="2200" dirty="0" smtClean="0"/>
              <a:t>, Tegucigalpa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364" y="2299648"/>
            <a:ext cx="11750722" cy="4046562"/>
          </a:xfrm>
        </p:spPr>
        <p:txBody>
          <a:bodyPr>
            <a:normAutofit/>
          </a:bodyPr>
          <a:lstStyle/>
          <a:p>
            <a:r>
              <a:rPr lang="es-HN" dirty="0"/>
              <a:t/>
            </a:r>
            <a:br>
              <a:rPr lang="es-HN" dirty="0"/>
            </a:b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800" dirty="0" smtClean="0"/>
              <a:t>El</a:t>
            </a:r>
            <a:r>
              <a:rPr lang="es-HN" sz="2800" dirty="0"/>
              <a:t> </a:t>
            </a:r>
            <a:r>
              <a:rPr lang="es-HN" sz="2800" b="1" dirty="0"/>
              <a:t>VIII Congreso Industrial: “Produciendo con Competitividad” </a:t>
            </a:r>
            <a:r>
              <a:rPr lang="es-HN" sz="2800" dirty="0"/>
              <a:t>promueve el fortalecimiento del sector productivo, con el objetivo de mejorar las condiciones para su crecimiento y de contribuir al impulso del desarrollo económico y el bienestar general del país. En tal sentido será un escenario idóneo para concientizar y socializar los retos de competitividad que nos plantea el mundo actual.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792871" y="1837200"/>
            <a:ext cx="4053385" cy="41132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Años promedio de escolaridad</a:t>
            </a:r>
            <a:br>
              <a:rPr lang="es-HN" dirty="0" smtClean="0"/>
            </a:br>
            <a:r>
              <a:rPr lang="es-HN" dirty="0" smtClean="0"/>
              <a:t>mujeres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21254"/>
              </p:ext>
            </p:extLst>
          </p:nvPr>
        </p:nvGraphicFramePr>
        <p:xfrm>
          <a:off x="415636" y="1853357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38545" y="286358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327684" y="237298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885871" y="184773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83350" y="2689575"/>
            <a:ext cx="93904" cy="1765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714125" y="2103684"/>
            <a:ext cx="171746" cy="1042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872303" y="2372981"/>
            <a:ext cx="459052" cy="134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29523"/>
              </p:ext>
            </p:extLst>
          </p:nvPr>
        </p:nvGraphicFramePr>
        <p:xfrm>
          <a:off x="4143749" y="1853361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549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 rotWithShape="1">
          <a:blip r:embed="rId2"/>
          <a:srcRect t="994" r="3741"/>
          <a:stretch/>
        </p:blipFill>
        <p:spPr>
          <a:xfrm>
            <a:off x="7820169" y="1910686"/>
            <a:ext cx="3862316" cy="40124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Expectativa de años escolaridad</a:t>
            </a:r>
            <a:br>
              <a:rPr lang="es-HN" dirty="0" smtClean="0"/>
            </a:br>
            <a:r>
              <a:rPr lang="es-HN" dirty="0" smtClean="0"/>
              <a:t>hombres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48559"/>
              </p:ext>
            </p:extLst>
          </p:nvPr>
        </p:nvGraphicFramePr>
        <p:xfrm>
          <a:off x="415636" y="1853357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39342" y="297531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611559" y="4704312"/>
            <a:ext cx="315916" cy="2865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490592" y="263485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84147" y="2801470"/>
            <a:ext cx="246155" cy="1938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271237" y="2893302"/>
            <a:ext cx="219355" cy="129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150268" y="4633748"/>
            <a:ext cx="461291" cy="621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69784"/>
              </p:ext>
            </p:extLst>
          </p:nvPr>
        </p:nvGraphicFramePr>
        <p:xfrm>
          <a:off x="4143749" y="1853361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Cristobal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540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22" t="53234" r="41471" b="37115"/>
          <a:stretch/>
        </p:blipFill>
        <p:spPr>
          <a:xfrm>
            <a:off x="8200091" y="2110339"/>
            <a:ext cx="3755347" cy="39465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Años promedio de escolaridad</a:t>
            </a:r>
            <a:br>
              <a:rPr lang="es-HN" dirty="0" smtClean="0"/>
            </a:br>
            <a:r>
              <a:rPr lang="es-HN" dirty="0" smtClean="0"/>
              <a:t>hombres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18203"/>
              </p:ext>
            </p:extLst>
          </p:nvPr>
        </p:nvGraphicFramePr>
        <p:xfrm>
          <a:off x="136478" y="2114857"/>
          <a:ext cx="4012441" cy="4375003"/>
        </p:xfrm>
        <a:graphic>
          <a:graphicData uri="http://schemas.openxmlformats.org/drawingml/2006/table">
            <a:tbl>
              <a:tblPr firstRow="1" firstCol="1" bandRow="1"/>
              <a:tblGrid>
                <a:gridCol w="2582540"/>
                <a:gridCol w="1429901"/>
              </a:tblGrid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</a:t>
                      </a: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136398" y="306473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077764" y="207722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481203" y="2915282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975928" y="2335673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74088"/>
              </p:ext>
            </p:extLst>
          </p:nvPr>
        </p:nvGraphicFramePr>
        <p:xfrm>
          <a:off x="4288054" y="2112046"/>
          <a:ext cx="3715103" cy="4248997"/>
        </p:xfrm>
        <a:graphic>
          <a:graphicData uri="http://schemas.openxmlformats.org/drawingml/2006/table">
            <a:tbl>
              <a:tblPr firstRow="1" firstCol="1" bandRow="1"/>
              <a:tblGrid>
                <a:gridCol w="2224690"/>
                <a:gridCol w="1490413"/>
              </a:tblGrid>
              <a:tr h="276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  <a:endParaRPr lang="es-HN" sz="16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5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mayor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860891" y="6386658"/>
            <a:ext cx="12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menor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667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8" y="3258727"/>
            <a:ext cx="2609820" cy="1299108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3" y="790352"/>
            <a:ext cx="3269543" cy="902979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96" y="370772"/>
            <a:ext cx="1680635" cy="1550204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1" y="3188388"/>
            <a:ext cx="2308928" cy="1439785"/>
          </a:xfrm>
          <a:prstGeom prst="rect">
            <a:avLst/>
          </a:prstGeom>
        </p:spPr>
      </p:pic>
      <p:pic>
        <p:nvPicPr>
          <p:cNvPr id="10" name="Picture 9" descr="logotipo-wm-mx-cam_500px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0" y="3045840"/>
            <a:ext cx="3828766" cy="13151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0" t="-11225"/>
          <a:stretch/>
        </p:blipFill>
        <p:spPr>
          <a:xfrm>
            <a:off x="6801334" y="5060052"/>
            <a:ext cx="4401362" cy="13863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" y="5753230"/>
            <a:ext cx="5198844" cy="622148"/>
          </a:xfrm>
          <a:prstGeom prst="rect">
            <a:avLst/>
          </a:prstGeom>
        </p:spPr>
      </p:pic>
      <p:pic>
        <p:nvPicPr>
          <p:cNvPr id="2050" name="Picture 2" descr="http://www.presidencia.gob.hn/wp-content/uploads/2014/04/PRESIDENCIA-DE-LA-REP%C3%9ABLICA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" y="756065"/>
            <a:ext cx="38290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6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11956" t="14183" r="7608" b="4555"/>
          <a:stretch/>
        </p:blipFill>
        <p:spPr bwMode="auto">
          <a:xfrm>
            <a:off x="4520536" y="575573"/>
            <a:ext cx="2199625" cy="2110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Alicia\Downloads\Nuevo logo sula.jpg"/>
          <p:cNvPicPr/>
          <p:nvPr/>
        </p:nvPicPr>
        <p:blipFill rotWithShape="1">
          <a:blip r:embed="rId3"/>
          <a:srcRect l="9999" t="15663" b="9638"/>
          <a:stretch/>
        </p:blipFill>
        <p:spPr bwMode="auto">
          <a:xfrm>
            <a:off x="8250714" y="654826"/>
            <a:ext cx="1969477" cy="1615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C:\Users\Alicia\Downloads\Logo Cargill (1).bmp"/>
          <p:cNvPicPr/>
          <p:nvPr/>
        </p:nvPicPr>
        <p:blipFill rotWithShape="1">
          <a:blip r:embed="rId4"/>
          <a:srcRect l="15171" r="15716" b="37314"/>
          <a:stretch/>
        </p:blipFill>
        <p:spPr bwMode="auto">
          <a:xfrm>
            <a:off x="401957" y="2399234"/>
            <a:ext cx="2291145" cy="1221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Alicia\SkyDrive\Documentos\f5882138-b855-4ccd-b323-3fb5d9579b13.jpe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3920" y="5097405"/>
            <a:ext cx="2765875" cy="13114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Imagen 15" descr="C:\Users\Alicia\Downloads\GILDAN_BOLD_PMS_293_LOG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520536" y="5482003"/>
            <a:ext cx="2305362" cy="81102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Imagen 17" descr="C:\Users\Alicia\Downloads\Logo-Fundacion-Tigo_blancotextles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0" y="575573"/>
            <a:ext cx="3177409" cy="12655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Imagen 18" descr="C:\Users\Alicia\Downloads\Logo Argos horizontal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520536" y="3111121"/>
            <a:ext cx="2169749" cy="162268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Imagen 19" descr="C:\Users\Alicia\Downloads\logo-istmania.jp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939776" y="5248831"/>
            <a:ext cx="2446777" cy="12773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Imagen 20" descr="C:\Users\Alicia\Downloads\MARRIOTT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250714" y="2989266"/>
            <a:ext cx="1824903" cy="1607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1026" name="Picture 2" descr="http://www.elempleo.com/sitios-empresariales/Colombia/avianca_12/images/logo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8" y="1580049"/>
            <a:ext cx="3321088" cy="13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wmoveon.com/2015/wp-content/uploads/2015/07/cwbusin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1580049"/>
            <a:ext cx="3593417" cy="12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uroplasthn.com/img/logo-europ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2" y="4331695"/>
            <a:ext cx="4317752" cy="10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670036" y="3260640"/>
            <a:ext cx="4332335" cy="2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HN" dirty="0"/>
              <a:t>índice </a:t>
            </a:r>
            <a:r>
              <a:rPr lang="es-HN" dirty="0" smtClean="0"/>
              <a:t>DE DESARROLLO HUMANO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" y="1910687"/>
            <a:ext cx="11772560" cy="483130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100" dirty="0"/>
              <a:t>El Índice de Desarrollo Humano (IDH), realizado por el </a:t>
            </a:r>
            <a:r>
              <a:rPr lang="es-ES" sz="2100" b="1" dirty="0"/>
              <a:t>Programa de Desarrollo de las Naciones Unidas</a:t>
            </a:r>
            <a:r>
              <a:rPr lang="es-ES" sz="2100" dirty="0"/>
              <a:t>, </a:t>
            </a:r>
            <a:r>
              <a:rPr lang="es-HN" sz="2100" dirty="0"/>
              <a:t>Se basa en un indicador social estadístico compuesto por </a:t>
            </a:r>
            <a:r>
              <a:rPr lang="es-HN" sz="2100" dirty="0" smtClean="0"/>
              <a:t>los parámetros de esperanza de vida, </a:t>
            </a:r>
            <a:r>
              <a:rPr lang="es-HN" sz="2100" dirty="0"/>
              <a:t>educación y nivel de vida </a:t>
            </a:r>
            <a:r>
              <a:rPr lang="es-HN" sz="2100" dirty="0" smtClean="0"/>
              <a:t>digno, </a:t>
            </a:r>
            <a:r>
              <a:rPr lang="es-ES" sz="2100" dirty="0" smtClean="0"/>
              <a:t>evaluados de la siguiente manera: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100" b="1" dirty="0" smtClean="0"/>
              <a:t>Salud: </a:t>
            </a:r>
            <a:endParaRPr lang="es-HN" sz="21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100" dirty="0" smtClean="0"/>
              <a:t>Esperanza </a:t>
            </a:r>
            <a:r>
              <a:rPr lang="es-ES" sz="2100" dirty="0"/>
              <a:t>de vida al nacer con un valor mínimo de 20 años y máximo de 85 </a:t>
            </a:r>
            <a:r>
              <a:rPr lang="es-ES" sz="2100" dirty="0" smtClean="0"/>
              <a:t>años.</a:t>
            </a:r>
            <a:endParaRPr lang="es-HN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HN" sz="2100" b="1" dirty="0" smtClean="0"/>
              <a:t>Educación:</a:t>
            </a:r>
            <a:endParaRPr lang="es-HN" sz="21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100" dirty="0" smtClean="0"/>
              <a:t>Promedio </a:t>
            </a:r>
            <a:r>
              <a:rPr lang="es-ES" sz="2100" dirty="0"/>
              <a:t>de años de escolaridad evaluado por el Instituto de Estadística de la UNESCO sobre la base de datos de logro </a:t>
            </a:r>
            <a:r>
              <a:rPr lang="es-ES" sz="2100" dirty="0" smtClean="0"/>
              <a:t>educativo.</a:t>
            </a:r>
            <a:endParaRPr lang="es-HN" sz="2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100" dirty="0" smtClean="0"/>
              <a:t>Años </a:t>
            </a:r>
            <a:r>
              <a:rPr lang="es-ES" sz="2100" dirty="0"/>
              <a:t>esperados de escolarización, analizados por el índice de matriculación en todos los niveles de educación. máximo 18 </a:t>
            </a:r>
            <a:r>
              <a:rPr lang="es-ES" sz="2100" dirty="0" smtClean="0"/>
              <a:t>años</a:t>
            </a:r>
            <a:endParaRPr lang="es-HN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HN" sz="2100" b="1" dirty="0" smtClean="0"/>
              <a:t>Nivel de vida:</a:t>
            </a:r>
            <a:endParaRPr lang="es-HN" sz="21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100" dirty="0" smtClean="0"/>
              <a:t>Ingreso </a:t>
            </a:r>
            <a:r>
              <a:rPr lang="es-ES" sz="2100" dirty="0"/>
              <a:t>nacional bruto per cápita. Valor mínimo es de $ 100 (PPP) y el máximo es de $ 75,000 (PPP). </a:t>
            </a:r>
            <a:endParaRPr lang="es-E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HN" sz="2100" dirty="0"/>
              <a:t>Para acceder al último reporte haga </a:t>
            </a:r>
            <a:r>
              <a:rPr lang="es-HN" sz="2100" dirty="0" err="1"/>
              <a:t>click</a:t>
            </a:r>
            <a:r>
              <a:rPr lang="es-HN" sz="2100" dirty="0"/>
              <a:t> </a:t>
            </a:r>
            <a:r>
              <a:rPr lang="es-HN" sz="2100" dirty="0">
                <a:hlinkClick r:id="rId2"/>
              </a:rPr>
              <a:t>aquí</a:t>
            </a:r>
            <a:r>
              <a:rPr lang="es-HN" sz="2100" dirty="0" smtClean="0"/>
              <a:t>.</a:t>
            </a:r>
            <a:endParaRPr lang="es-HN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es-HN" sz="2100" b="1" dirty="0"/>
              <a:t>A continuación, se presenta </a:t>
            </a:r>
            <a:r>
              <a:rPr lang="es-HN" sz="2100" b="1" dirty="0" smtClean="0"/>
              <a:t>la situación Honduras respecto </a:t>
            </a:r>
            <a:r>
              <a:rPr lang="es-HN" sz="2100" b="1" dirty="0"/>
              <a:t>cada una de las variables, y su posición </a:t>
            </a:r>
            <a:r>
              <a:rPr lang="es-HN" sz="2100" b="1" dirty="0" smtClean="0"/>
              <a:t>en comparación a los países de </a:t>
            </a:r>
            <a:r>
              <a:rPr lang="es-HN" sz="2100" b="1" dirty="0"/>
              <a:t>América Latina y el Caribe…</a:t>
            </a:r>
          </a:p>
          <a:p>
            <a:pPr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Honduras: Índice de desarrollo humano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388" y="2224586"/>
            <a:ext cx="10768084" cy="41762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La clasificación del IDH sitúa a Honduras en la posición 129 de  186, posicionando al país en nivel de desarrollo humano moderado. </a:t>
            </a:r>
            <a:endParaRPr lang="es-HN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 país no ha variado su posición con respecto al último informe. Sin embargo, las variables que miden el promedio crecimiento anual del IDH tales como: Esperanza de vida al nacer han tenido un decrecimiento de 18 puntos.</a:t>
            </a:r>
            <a:endParaRPr lang="es-HN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 IDH ajustado por la Desigualdad (IDH-D) ha descendido seis posiciones con respecto al año 2013. La desigualdad de ingresos ha aumentado en un 28% en relación al informe producido en 2003. Asimismo, se registra una desigualdad de ingresos entre hombres y mujeres.</a:t>
            </a:r>
            <a:endParaRPr lang="es-HN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 IDH también revela los aspectos en los que Honduras ha mejorado con respecto al informe anterior tales como: la tasa de participación de las mujeres, el nivel de alfabetización y la reducción de enfermedades infecciosas como el VIH.</a:t>
            </a:r>
            <a:endParaRPr lang="es-HN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0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75" y="407795"/>
            <a:ext cx="9979925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>
                <a:solidFill>
                  <a:srgbClr val="70AD47"/>
                </a:solidFill>
              </a:rPr>
              <a:t>Honduras</a:t>
            </a:r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índice de DESARROLLO </a:t>
            </a:r>
            <a:r>
              <a:rPr lang="es-HN" dirty="0"/>
              <a:t>HUMANO: 2013 </a:t>
            </a:r>
            <a:br>
              <a:rPr lang="es-HN" dirty="0"/>
            </a:b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76197"/>
              </p:ext>
            </p:extLst>
          </p:nvPr>
        </p:nvGraphicFramePr>
        <p:xfrm>
          <a:off x="286602" y="1954592"/>
          <a:ext cx="11327643" cy="4709891"/>
        </p:xfrm>
        <a:graphic>
          <a:graphicData uri="http://schemas.openxmlformats.org/drawingml/2006/table">
            <a:tbl>
              <a:tblPr firstRow="1" bandRow="1"/>
              <a:tblGrid>
                <a:gridCol w="5643227"/>
                <a:gridCol w="1590087"/>
                <a:gridCol w="2048488"/>
                <a:gridCol w="2045841"/>
              </a:tblGrid>
              <a:tr h="964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América</a:t>
                      </a:r>
                      <a:r>
                        <a:rPr lang="es-HN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Latina &amp; el Caribe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HN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Mundo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12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Tasa de crecimiento anual , 2000-2013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0.7100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05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072 of 157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Educación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0.5050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30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134 of 186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Ingreso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0.5620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32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140 of 188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Salud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0.8280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20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086 of 189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al nacer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73.8000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20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086 of 189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 promedio de escolaridad  (adultos)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5.5000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32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139 of 186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 esperados de escolaridad (niños)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11.6000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</a:rPr>
                        <a:t>29 of 33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</a:rPr>
                        <a:t>130 of 188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32013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>
                <a:solidFill>
                  <a:srgbClr val="70AD47"/>
                </a:solidFill>
              </a:rPr>
              <a:t>Honduras</a:t>
            </a:r>
            <a:r>
              <a:rPr lang="es-HN" dirty="0"/>
              <a:t/>
            </a:r>
            <a:br>
              <a:rPr lang="es-HN" dirty="0"/>
            </a:br>
            <a:r>
              <a:rPr lang="es-HN" dirty="0"/>
              <a:t>índice de DESARROLLO HUMANO: 2013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24998"/>
              </p:ext>
            </p:extLst>
          </p:nvPr>
        </p:nvGraphicFramePr>
        <p:xfrm>
          <a:off x="259307" y="1940947"/>
          <a:ext cx="11327641" cy="4699045"/>
        </p:xfrm>
        <a:graphic>
          <a:graphicData uri="http://schemas.openxmlformats.org/drawingml/2006/table">
            <a:tbl>
              <a:tblPr firstRow="1" bandRow="1"/>
              <a:tblGrid>
                <a:gridCol w="5643226"/>
                <a:gridCol w="1221598"/>
                <a:gridCol w="2416977"/>
                <a:gridCol w="2045840"/>
              </a:tblGrid>
              <a:tr h="961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América</a:t>
                      </a:r>
                      <a:r>
                        <a:rPr lang="es-HN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Latina &amp; el Caribe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HN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Mundo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Desigualdad ajustada, valor HDI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0.4180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23 of 24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101 of 144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9.Coeficiente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HN" sz="18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Gini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57.0000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21 of 22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130 of 137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Índice de Desigualdad de Género, valor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0.4820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22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099 of 151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Expectativa de años escolaridad,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12.1000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23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109 of 170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 de escolaridad promedio (mujeres 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s-H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≥  años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5.3000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24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122 of 167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lang="es-HN" sz="18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Expectativa de años escolaridad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hombres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11.2000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23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130 of 170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 de escolaridad promedio (hombres 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s-H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≥  años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5.7000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>
                          <a:effectLst/>
                          <a:latin typeface="Arial Narrow" panose="020B0606020202030204" pitchFamily="34" charset="0"/>
                        </a:rPr>
                        <a:t>27 of 27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HN" dirty="0">
                          <a:effectLst/>
                          <a:latin typeface="Arial Narrow" panose="020B0606020202030204" pitchFamily="34" charset="0"/>
                        </a:rPr>
                        <a:t>133 of 167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32013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781</TotalTime>
  <Words>1465</Words>
  <Application>Microsoft Office PowerPoint</Application>
  <PresentationFormat>Panorámica</PresentationFormat>
  <Paragraphs>962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Tw Cen MT</vt:lpstr>
      <vt:lpstr>Tw Cen MT Condensed</vt:lpstr>
      <vt:lpstr>Wingdings 3</vt:lpstr>
      <vt:lpstr>Integral</vt:lpstr>
      <vt:lpstr>Presentación de PowerPoint</vt:lpstr>
      <vt:lpstr> VIII CONGRESO INDUSTRIAL PRODUCIENDO CON COMPETITIVIDAD  Miércoles 25 de noviembre del 2015. Hotel Marriott, Tegucigalpa </vt:lpstr>
      <vt:lpstr>Presentación de PowerPoint</vt:lpstr>
      <vt:lpstr>Presentación de PowerPoint</vt:lpstr>
      <vt:lpstr>Presentación de PowerPoint</vt:lpstr>
      <vt:lpstr>índice DE DESARROLLO HUMANO</vt:lpstr>
      <vt:lpstr>Honduras: Índice de desarrollo humano</vt:lpstr>
      <vt:lpstr> Honduras índice de DESARROLLO HUMANO: 2013  </vt:lpstr>
      <vt:lpstr>Honduras índice de DESARROLLO HUMANO: 2013</vt:lpstr>
      <vt:lpstr>Tasa de crecimiento anual 2000-2013</vt:lpstr>
      <vt:lpstr>Índice de educación</vt:lpstr>
      <vt:lpstr>Índice de ingreso</vt:lpstr>
      <vt:lpstr>Índice de salud</vt:lpstr>
      <vt:lpstr>ESPERANZA DE VIDA AL NACER</vt:lpstr>
      <vt:lpstr>Años promedio de escolaridad  adultos</vt:lpstr>
      <vt:lpstr>Desigualdad ajustada</vt:lpstr>
      <vt:lpstr>Coeficiente de gini</vt:lpstr>
      <vt:lpstr>Índice de desigualdad de género</vt:lpstr>
      <vt:lpstr>Expectativa de años de escolaridad mujeres</vt:lpstr>
      <vt:lpstr>Años promedio de escolaridad mujeres</vt:lpstr>
      <vt:lpstr>Expectativa de años escolaridad hombres</vt:lpstr>
      <vt:lpstr>Años promedio de escolaridad hombres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Josseline Matute</dc:creator>
  <cp:lastModifiedBy>Josseline Matute</cp:lastModifiedBy>
  <cp:revision>82</cp:revision>
  <dcterms:created xsi:type="dcterms:W3CDTF">2015-11-05T17:55:26Z</dcterms:created>
  <dcterms:modified xsi:type="dcterms:W3CDTF">2015-11-23T19:11:24Z</dcterms:modified>
</cp:coreProperties>
</file>