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3" r:id="rId4"/>
    <p:sldId id="274" r:id="rId5"/>
    <p:sldId id="275" r:id="rId6"/>
    <p:sldId id="259" r:id="rId7"/>
    <p:sldId id="271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2" r:id="rId2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4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780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4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9083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3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481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6873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235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2344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2249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spanol.doingbusiness.org/reports/global-reports/doing-business-20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3616657" y="204717"/>
            <a:ext cx="5186149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>
          <a:blip r:embed="rId2"/>
          <a:stretch>
            <a:fillRect/>
          </a:stretch>
        </p:blipFill>
        <p:spPr>
          <a:xfrm>
            <a:off x="7780550" y="1685492"/>
            <a:ext cx="3914950" cy="45105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Registro de propiedades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09877"/>
              </p:ext>
            </p:extLst>
          </p:nvPr>
        </p:nvGraphicFramePr>
        <p:xfrm>
          <a:off x="191070" y="1705962"/>
          <a:ext cx="3507473" cy="5064417"/>
        </p:xfrm>
        <a:graphic>
          <a:graphicData uri="http://schemas.openxmlformats.org/drawingml/2006/table">
            <a:tbl>
              <a:tblPr firstRow="1" firstCol="1" bandRow="1"/>
              <a:tblGrid>
                <a:gridCol w="2100356"/>
                <a:gridCol w="1407117"/>
              </a:tblGrid>
              <a:tr h="279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05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767227" y="274999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107114" y="383732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784977" y="178062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089446" y="2636250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691073" y="2026541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451919" y="3716961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83811"/>
              </p:ext>
            </p:extLst>
          </p:nvPr>
        </p:nvGraphicFramePr>
        <p:xfrm>
          <a:off x="3807726" y="1731457"/>
          <a:ext cx="3643951" cy="4995429"/>
        </p:xfrm>
        <a:graphic>
          <a:graphicData uri="http://schemas.openxmlformats.org/drawingml/2006/table">
            <a:tbl>
              <a:tblPr firstRow="1" firstCol="1" bandRow="1"/>
              <a:tblGrid>
                <a:gridCol w="2182083"/>
                <a:gridCol w="1461868"/>
              </a:tblGrid>
              <a:tr h="328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3246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184427" y="1773379"/>
            <a:ext cx="3771012" cy="43037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835" y="273763"/>
            <a:ext cx="10808481" cy="1499616"/>
          </a:xfrm>
        </p:spPr>
        <p:txBody>
          <a:bodyPr/>
          <a:lstStyle/>
          <a:p>
            <a:r>
              <a:rPr lang="es-HN" dirty="0" smtClean="0"/>
              <a:t>COMERCIO TRANSFRONTERIZO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0615"/>
              </p:ext>
            </p:extLst>
          </p:nvPr>
        </p:nvGraphicFramePr>
        <p:xfrm>
          <a:off x="142680" y="1773379"/>
          <a:ext cx="4060830" cy="5009931"/>
        </p:xfrm>
        <a:graphic>
          <a:graphicData uri="http://schemas.openxmlformats.org/drawingml/2006/table">
            <a:tbl>
              <a:tblPr firstRow="1" firstCol="1" bandRow="1"/>
              <a:tblGrid>
                <a:gridCol w="2664497"/>
                <a:gridCol w="1396333"/>
              </a:tblGrid>
              <a:tr h="296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  <a:endParaRPr lang="es-HN" sz="17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7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6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183349" y="305132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666141" y="282945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495516" y="241744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528155" y="2878074"/>
            <a:ext cx="279874" cy="1769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401612" y="2675890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025170" y="2675890"/>
            <a:ext cx="516551" cy="153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58353"/>
              </p:ext>
            </p:extLst>
          </p:nvPr>
        </p:nvGraphicFramePr>
        <p:xfrm>
          <a:off x="4287270" y="1773375"/>
          <a:ext cx="3737735" cy="4982615"/>
        </p:xfrm>
        <a:graphic>
          <a:graphicData uri="http://schemas.openxmlformats.org/drawingml/2006/table">
            <a:tbl>
              <a:tblPr firstRow="1" firstCol="1" bandRow="1"/>
              <a:tblGrid>
                <a:gridCol w="2238243"/>
                <a:gridCol w="1499492"/>
              </a:tblGrid>
              <a:tr h="339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7999627" y="6419622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6302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876398" y="1716041"/>
            <a:ext cx="3949072" cy="4361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MANEJo de permisos de construcción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31393"/>
              </p:ext>
            </p:extLst>
          </p:nvPr>
        </p:nvGraphicFramePr>
        <p:xfrm>
          <a:off x="191069" y="1749396"/>
          <a:ext cx="3630306" cy="5006594"/>
        </p:xfrm>
        <a:graphic>
          <a:graphicData uri="http://schemas.openxmlformats.org/drawingml/2006/table">
            <a:tbl>
              <a:tblPr firstRow="1" firstCol="1" bandRow="1"/>
              <a:tblGrid>
                <a:gridCol w="2173912"/>
                <a:gridCol w="1456394"/>
              </a:tblGrid>
              <a:tr h="278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771411" y="278590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583827" y="484788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258609" y="228021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09597" y="2656679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124692" y="2543249"/>
            <a:ext cx="133917" cy="1134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0191650" y="4729282"/>
            <a:ext cx="392177" cy="1185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757088"/>
              </p:ext>
            </p:extLst>
          </p:nvPr>
        </p:nvGraphicFramePr>
        <p:xfrm>
          <a:off x="3952680" y="1733270"/>
          <a:ext cx="3840192" cy="5022720"/>
        </p:xfrm>
        <a:graphic>
          <a:graphicData uri="http://schemas.openxmlformats.org/drawingml/2006/table">
            <a:tbl>
              <a:tblPr firstRow="1" firstCol="1" bandRow="1"/>
              <a:tblGrid>
                <a:gridCol w="2299596"/>
                <a:gridCol w="1540596"/>
              </a:tblGrid>
              <a:tr h="341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9277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003159" y="1712451"/>
            <a:ext cx="3952280" cy="40612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Resolución de la insolvencia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07201"/>
              </p:ext>
            </p:extLst>
          </p:nvPr>
        </p:nvGraphicFramePr>
        <p:xfrm>
          <a:off x="218364" y="1678678"/>
          <a:ext cx="3657600" cy="5077312"/>
        </p:xfrm>
        <a:graphic>
          <a:graphicData uri="http://schemas.openxmlformats.org/drawingml/2006/table">
            <a:tbl>
              <a:tblPr firstRow="1" firstCol="1" bandRow="1"/>
              <a:tblGrid>
                <a:gridCol w="2190257"/>
                <a:gridCol w="1467343"/>
              </a:tblGrid>
              <a:tr h="297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279516" y="288695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1002371" y="2401613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582845" y="219963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620330" y="2757728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488941" y="2466225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626427" y="2664575"/>
            <a:ext cx="375944" cy="931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26172"/>
              </p:ext>
            </p:extLst>
          </p:nvPr>
        </p:nvGraphicFramePr>
        <p:xfrm>
          <a:off x="3979976" y="1677046"/>
          <a:ext cx="3853839" cy="5001433"/>
        </p:xfrm>
        <a:graphic>
          <a:graphicData uri="http://schemas.openxmlformats.org/drawingml/2006/table">
            <a:tbl>
              <a:tblPr firstRow="1" firstCol="1" bandRow="1"/>
              <a:tblGrid>
                <a:gridCol w="2307768"/>
                <a:gridCol w="1546071"/>
              </a:tblGrid>
              <a:tr h="260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0242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 rotWithShape="1">
          <a:blip r:embed="rId2"/>
          <a:srcRect t="5598" r="13472"/>
          <a:stretch/>
        </p:blipFill>
        <p:spPr>
          <a:xfrm>
            <a:off x="7841803" y="1632542"/>
            <a:ext cx="3744643" cy="42898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Apertura de una empresa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22834"/>
              </p:ext>
            </p:extLst>
          </p:nvPr>
        </p:nvGraphicFramePr>
        <p:xfrm>
          <a:off x="177422" y="1637738"/>
          <a:ext cx="3739486" cy="5118252"/>
        </p:xfrm>
        <a:graphic>
          <a:graphicData uri="http://schemas.openxmlformats.org/drawingml/2006/table">
            <a:tbl>
              <a:tblPr firstRow="1" firstCol="1" bandRow="1"/>
              <a:tblGrid>
                <a:gridCol w="2239291"/>
                <a:gridCol w="1500195"/>
              </a:tblGrid>
              <a:tr h="320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917043" y="263439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004164" y="161488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979775" y="184828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261848" y="2505168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85871" y="2106734"/>
            <a:ext cx="93904" cy="2189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 flipV="1">
            <a:off x="9348969" y="1873325"/>
            <a:ext cx="358372" cy="450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13505"/>
              </p:ext>
            </p:extLst>
          </p:nvPr>
        </p:nvGraphicFramePr>
        <p:xfrm>
          <a:off x="4067033" y="1624092"/>
          <a:ext cx="3562065" cy="5131893"/>
        </p:xfrm>
        <a:graphic>
          <a:graphicData uri="http://schemas.openxmlformats.org/drawingml/2006/table">
            <a:tbl>
              <a:tblPr firstRow="1" firstCol="1" bandRow="1"/>
              <a:tblGrid>
                <a:gridCol w="2133048"/>
                <a:gridCol w="1429017"/>
              </a:tblGrid>
              <a:tr h="349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702063" y="6410831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91334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895545" y="1685492"/>
            <a:ext cx="4059893" cy="43916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Pago de impuestos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48703"/>
              </p:ext>
            </p:extLst>
          </p:nvPr>
        </p:nvGraphicFramePr>
        <p:xfrm>
          <a:off x="109182" y="1720421"/>
          <a:ext cx="3848669" cy="5035569"/>
        </p:xfrm>
        <a:graphic>
          <a:graphicData uri="http://schemas.openxmlformats.org/drawingml/2006/table">
            <a:tbl>
              <a:tblPr firstRow="1" firstCol="1" bandRow="1"/>
              <a:tblGrid>
                <a:gridCol w="2304672"/>
                <a:gridCol w="1543997"/>
              </a:tblGrid>
              <a:tr h="322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060162" y="261366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580686" y="438352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1163869" y="261365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404967" y="2496694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490592" y="2872105"/>
            <a:ext cx="673277" cy="708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912865" y="4249301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31237"/>
              </p:ext>
            </p:extLst>
          </p:nvPr>
        </p:nvGraphicFramePr>
        <p:xfrm>
          <a:off x="4061861" y="1679302"/>
          <a:ext cx="3635476" cy="5076695"/>
        </p:xfrm>
        <a:graphic>
          <a:graphicData uri="http://schemas.openxmlformats.org/drawingml/2006/table">
            <a:tbl>
              <a:tblPr firstRow="1" firstCol="1" bandRow="1"/>
              <a:tblGrid>
                <a:gridCol w="2177008"/>
                <a:gridCol w="1458468"/>
              </a:tblGrid>
              <a:tr h="345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5323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902053" y="1856096"/>
            <a:ext cx="3889612" cy="40260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835" y="534537"/>
            <a:ext cx="10808481" cy="1499616"/>
          </a:xfrm>
        </p:spPr>
        <p:txBody>
          <a:bodyPr/>
          <a:lstStyle/>
          <a:p>
            <a:r>
              <a:rPr lang="es-HN" dirty="0" smtClean="0"/>
              <a:t>Protección a los inversionistas minoritarios</a:t>
            </a:r>
            <a:endParaRPr lang="es-HN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24058"/>
              </p:ext>
            </p:extLst>
          </p:nvPr>
        </p:nvGraphicFramePr>
        <p:xfrm>
          <a:off x="259307" y="1815153"/>
          <a:ext cx="3671248" cy="5006594"/>
        </p:xfrm>
        <a:graphic>
          <a:graphicData uri="http://schemas.openxmlformats.org/drawingml/2006/table">
            <a:tbl>
              <a:tblPr firstRow="1" firstCol="1" bandRow="1"/>
              <a:tblGrid>
                <a:gridCol w="2198428"/>
                <a:gridCol w="1472820"/>
              </a:tblGrid>
              <a:tr h="286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86294" y="272201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031099" y="335571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965619" y="207164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031099" y="2687214"/>
            <a:ext cx="262587" cy="496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71715" y="2326840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355752" y="3064211"/>
            <a:ext cx="358373" cy="2915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75232"/>
              </p:ext>
            </p:extLst>
          </p:nvPr>
        </p:nvGraphicFramePr>
        <p:xfrm>
          <a:off x="4075510" y="1813521"/>
          <a:ext cx="3690066" cy="4846592"/>
        </p:xfrm>
        <a:graphic>
          <a:graphicData uri="http://schemas.openxmlformats.org/drawingml/2006/table">
            <a:tbl>
              <a:tblPr firstRow="1" firstCol="1" bandRow="1"/>
              <a:tblGrid>
                <a:gridCol w="2209698"/>
                <a:gridCol w="1480368"/>
              </a:tblGrid>
              <a:tr h="329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0853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184427" y="1897039"/>
            <a:ext cx="3771012" cy="41801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Cumplimiento de contratos</a:t>
            </a:r>
            <a:endParaRPr lang="es-HN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14575"/>
              </p:ext>
            </p:extLst>
          </p:nvPr>
        </p:nvGraphicFramePr>
        <p:xfrm>
          <a:off x="245659" y="1740256"/>
          <a:ext cx="3725840" cy="5015734"/>
        </p:xfrm>
        <a:graphic>
          <a:graphicData uri="http://schemas.openxmlformats.org/drawingml/2006/table">
            <a:tbl>
              <a:tblPr firstRow="1" firstCol="1" bandRow="1"/>
              <a:tblGrid>
                <a:gridCol w="2231120"/>
                <a:gridCol w="1494720"/>
              </a:tblGrid>
              <a:tr h="302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39342" y="273685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031099" y="2991793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741797" y="266873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984147" y="2599964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647893" y="2927181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355752" y="2786460"/>
            <a:ext cx="172403" cy="2055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92300"/>
              </p:ext>
            </p:extLst>
          </p:nvPr>
        </p:nvGraphicFramePr>
        <p:xfrm>
          <a:off x="4121623" y="1716809"/>
          <a:ext cx="3698544" cy="4804015"/>
        </p:xfrm>
        <a:graphic>
          <a:graphicData uri="http://schemas.openxmlformats.org/drawingml/2006/table">
            <a:tbl>
              <a:tblPr firstRow="1" firstCol="1" bandRow="1"/>
              <a:tblGrid>
                <a:gridCol w="2214775"/>
                <a:gridCol w="1483769"/>
              </a:tblGrid>
              <a:tr h="326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34819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003158" y="1685493"/>
            <a:ext cx="3692342" cy="43916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Obtención de la electricidad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33927"/>
              </p:ext>
            </p:extLst>
          </p:nvPr>
        </p:nvGraphicFramePr>
        <p:xfrm>
          <a:off x="245660" y="1760560"/>
          <a:ext cx="3589361" cy="5006594"/>
        </p:xfrm>
        <a:graphic>
          <a:graphicData uri="http://schemas.openxmlformats.org/drawingml/2006/table">
            <a:tbl>
              <a:tblPr firstRow="1" firstCol="1" bandRow="1"/>
              <a:tblGrid>
                <a:gridCol w="2149393"/>
                <a:gridCol w="1439968"/>
              </a:tblGrid>
              <a:tr h="288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799707" y="2724053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617958" y="250691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152944" y="219741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44512" y="2599964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059040" y="2470741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153853" y="2765362"/>
            <a:ext cx="464105" cy="614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9539"/>
              </p:ext>
            </p:extLst>
          </p:nvPr>
        </p:nvGraphicFramePr>
        <p:xfrm>
          <a:off x="4012441" y="1746920"/>
          <a:ext cx="3698543" cy="4913188"/>
        </p:xfrm>
        <a:graphic>
          <a:graphicData uri="http://schemas.openxmlformats.org/drawingml/2006/table">
            <a:tbl>
              <a:tblPr firstRow="1" firstCol="1" bandRow="1"/>
              <a:tblGrid>
                <a:gridCol w="2214774"/>
                <a:gridCol w="1483769"/>
              </a:tblGrid>
              <a:tr h="334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9595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3616657" y="204717"/>
            <a:ext cx="5186149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3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27546"/>
            <a:ext cx="9825842" cy="2320119"/>
          </a:xfrm>
        </p:spPr>
        <p:txBody>
          <a:bodyPr>
            <a:normAutofit fontScale="90000"/>
          </a:bodyPr>
          <a:lstStyle/>
          <a:p>
            <a:pPr algn="ctr"/>
            <a:r>
              <a:rPr lang="es-HN" dirty="0" smtClean="0"/>
              <a:t/>
            </a:r>
            <a:br>
              <a:rPr lang="es-HN" dirty="0" smtClean="0"/>
            </a:br>
            <a:r>
              <a:rPr lang="es-HN" dirty="0" smtClean="0"/>
              <a:t>VIII CONGRESO INDUSTRIAL</a:t>
            </a:r>
            <a:br>
              <a:rPr lang="es-HN" dirty="0" smtClean="0"/>
            </a:br>
            <a:r>
              <a:rPr lang="es-HN" dirty="0" smtClean="0"/>
              <a:t>PRODUCIENDO CON COMPETITIVIDAD</a:t>
            </a:r>
            <a:br>
              <a:rPr lang="es-HN" dirty="0" smtClean="0"/>
            </a:br>
            <a:r>
              <a:rPr lang="es-HN" dirty="0" smtClean="0"/>
              <a:t/>
            </a:r>
            <a:br>
              <a:rPr lang="es-HN" dirty="0" smtClean="0"/>
            </a:br>
            <a:r>
              <a:rPr lang="es-HN" sz="2200" dirty="0" smtClean="0"/>
              <a:t>Miércoles </a:t>
            </a:r>
            <a:r>
              <a:rPr lang="es-HN" sz="2200" dirty="0"/>
              <a:t>25 de noviembre del 2015.</a:t>
            </a:r>
            <a:br>
              <a:rPr lang="es-HN" sz="2200" dirty="0"/>
            </a:br>
            <a:r>
              <a:rPr lang="es-HN" sz="2200" dirty="0"/>
              <a:t>Hotel </a:t>
            </a:r>
            <a:r>
              <a:rPr lang="es-HN" sz="2200" dirty="0" err="1" smtClean="0"/>
              <a:t>Marriott</a:t>
            </a:r>
            <a:r>
              <a:rPr lang="es-HN" sz="2200" dirty="0" smtClean="0"/>
              <a:t>, Tegucigalpa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364" y="2299648"/>
            <a:ext cx="11750722" cy="4046562"/>
          </a:xfrm>
        </p:spPr>
        <p:txBody>
          <a:bodyPr>
            <a:normAutofit/>
          </a:bodyPr>
          <a:lstStyle/>
          <a:p>
            <a:r>
              <a:rPr lang="es-HN" dirty="0"/>
              <a:t/>
            </a:r>
            <a:br>
              <a:rPr lang="es-HN" dirty="0"/>
            </a:br>
            <a:endParaRPr lang="es-HN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HN" sz="2800" dirty="0" smtClean="0"/>
              <a:t>El</a:t>
            </a:r>
            <a:r>
              <a:rPr lang="es-HN" sz="2800" dirty="0"/>
              <a:t> </a:t>
            </a:r>
            <a:r>
              <a:rPr lang="es-HN" sz="2800" b="1" dirty="0"/>
              <a:t>VIII Congreso Industrial: “Produciendo con Competitividad” </a:t>
            </a:r>
            <a:r>
              <a:rPr lang="es-HN" sz="2800" dirty="0"/>
              <a:t>promueve el fortalecimiento del sector productivo, con el objetivo de mejorar las condiciones para su crecimiento y de contribuir al impulso del desarrollo económico y el bienestar general del país. En tal sentido será un escenario idóneo para concientizar y socializar los retos de competitividad que nos plantea el mundo actual.</a:t>
            </a:r>
          </a:p>
          <a:p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5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8" y="3258727"/>
            <a:ext cx="2609820" cy="1299108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3" y="790352"/>
            <a:ext cx="3269543" cy="902979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96" y="370772"/>
            <a:ext cx="1680635" cy="1550204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1" y="3188388"/>
            <a:ext cx="2308928" cy="1439785"/>
          </a:xfrm>
          <a:prstGeom prst="rect">
            <a:avLst/>
          </a:prstGeom>
        </p:spPr>
      </p:pic>
      <p:pic>
        <p:nvPicPr>
          <p:cNvPr id="10" name="Picture 9" descr="logotipo-wm-mx-cam_500px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0" y="3045840"/>
            <a:ext cx="3828766" cy="13151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20" t="-11225"/>
          <a:stretch/>
        </p:blipFill>
        <p:spPr>
          <a:xfrm>
            <a:off x="6801334" y="5060052"/>
            <a:ext cx="4401362" cy="138635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1" y="5753230"/>
            <a:ext cx="5198844" cy="622148"/>
          </a:xfrm>
          <a:prstGeom prst="rect">
            <a:avLst/>
          </a:prstGeom>
        </p:spPr>
      </p:pic>
      <p:pic>
        <p:nvPicPr>
          <p:cNvPr id="2050" name="Picture 2" descr="http://www.presidencia.gob.hn/wp-content/uploads/2014/04/PRESIDENCIA-DE-LA-REP%C3%9ABLICA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1" y="756065"/>
            <a:ext cx="38290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9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2"/>
          <a:srcRect l="11956" t="14183" r="7608" b="4555"/>
          <a:stretch/>
        </p:blipFill>
        <p:spPr bwMode="auto">
          <a:xfrm>
            <a:off x="4520536" y="575573"/>
            <a:ext cx="2199625" cy="2110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C:\Users\Alicia\Downloads\Nuevo logo sula.jpg"/>
          <p:cNvPicPr/>
          <p:nvPr/>
        </p:nvPicPr>
        <p:blipFill rotWithShape="1">
          <a:blip r:embed="rId3"/>
          <a:srcRect l="9999" t="15663" b="9638"/>
          <a:stretch/>
        </p:blipFill>
        <p:spPr bwMode="auto">
          <a:xfrm>
            <a:off x="8250714" y="654826"/>
            <a:ext cx="1969477" cy="1615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C:\Users\Alicia\Downloads\Logo Cargill (1).bmp"/>
          <p:cNvPicPr/>
          <p:nvPr/>
        </p:nvPicPr>
        <p:blipFill rotWithShape="1">
          <a:blip r:embed="rId4"/>
          <a:srcRect l="15171" r="15716" b="37314"/>
          <a:stretch/>
        </p:blipFill>
        <p:spPr bwMode="auto">
          <a:xfrm>
            <a:off x="401957" y="2399234"/>
            <a:ext cx="2291145" cy="1221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Alicia\SkyDrive\Documentos\f5882138-b855-4ccd-b323-3fb5d9579b13.jpe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3920" y="5097405"/>
            <a:ext cx="2765875" cy="131142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Imagen 15" descr="C:\Users\Alicia\Downloads\GILDAN_BOLD_PMS_293_LOGO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520536" y="5482003"/>
            <a:ext cx="2305362" cy="81102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Imagen 17" descr="C:\Users\Alicia\Downloads\Logo-Fundacion-Tigo_blancotextles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0" y="575573"/>
            <a:ext cx="3177409" cy="126554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Imagen 18" descr="C:\Users\Alicia\Downloads\Logo Argos horizontal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520536" y="3111121"/>
            <a:ext cx="2305362" cy="135169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" name="Imagen 19" descr="C:\Users\Alicia\Downloads\logo-istmania.jp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7939776" y="5248831"/>
            <a:ext cx="2446777" cy="127737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1" name="Imagen 20" descr="C:\Users\Alicia\Downloads\MARRIOTT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8250714" y="2989266"/>
            <a:ext cx="1824903" cy="1607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pic>
        <p:nvPicPr>
          <p:cNvPr id="1026" name="Picture 2" descr="http://www.elempleo.com/sitios-empresariales/Colombia/avianca_12/images/logo_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18" y="1580049"/>
            <a:ext cx="3321088" cy="13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wmoveon.com/2015/wp-content/uploads/2015/07/cwbusin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1580049"/>
            <a:ext cx="3593417" cy="12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uroplasthn.com/img/logo-europ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2" y="4331695"/>
            <a:ext cx="4317752" cy="10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670036" y="3260640"/>
            <a:ext cx="4332335" cy="24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índice </a:t>
            </a:r>
            <a:r>
              <a:rPr lang="es-HN" dirty="0" smtClean="0"/>
              <a:t>Doing business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376" y="1962001"/>
            <a:ext cx="11095629" cy="450703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HN" dirty="0"/>
              <a:t>El índice </a:t>
            </a:r>
            <a:r>
              <a:rPr lang="es-HN" dirty="0" smtClean="0"/>
              <a:t>Doing Business es </a:t>
            </a:r>
            <a:r>
              <a:rPr lang="es-HN" dirty="0"/>
              <a:t>realizado por el </a:t>
            </a:r>
            <a:r>
              <a:rPr lang="es-HN" b="1" dirty="0"/>
              <a:t>Grupo Banco Mundial</a:t>
            </a:r>
            <a:r>
              <a:rPr lang="es-HN" dirty="0"/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HN" dirty="0" smtClean="0"/>
              <a:t>Lanzado </a:t>
            </a:r>
            <a:r>
              <a:rPr lang="es-HN" dirty="0"/>
              <a:t>por primera vez en </a:t>
            </a:r>
            <a:r>
              <a:rPr lang="es-HN" dirty="0" smtClean="0"/>
              <a:t>2002, el Índice proporciona </a:t>
            </a:r>
            <a:r>
              <a:rPr lang="es-HN" dirty="0"/>
              <a:t>una medición objetiva de las </a:t>
            </a:r>
            <a:r>
              <a:rPr lang="es-HN" dirty="0" smtClean="0"/>
              <a:t>normas </a:t>
            </a:r>
            <a:r>
              <a:rPr lang="es-HN" dirty="0"/>
              <a:t>que regulan la actividad empresarial y su aplicación en 189 </a:t>
            </a:r>
            <a:r>
              <a:rPr lang="es-HN" dirty="0" smtClean="0"/>
              <a:t>economías, y provee una perspectiva comparativa sobre la materia.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HN" dirty="0"/>
              <a:t>El </a:t>
            </a:r>
            <a:r>
              <a:rPr lang="es-HN" dirty="0" smtClean="0"/>
              <a:t>reporte anual de Doing </a:t>
            </a:r>
            <a:r>
              <a:rPr lang="es-HN" dirty="0"/>
              <a:t>Business mide las siguientes variables: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HN" dirty="0"/>
              <a:t>Facilidad de hacer negocios </a:t>
            </a:r>
            <a:r>
              <a:rPr lang="es-HN" dirty="0" smtClean="0"/>
              <a:t>, Apertura </a:t>
            </a:r>
            <a:r>
              <a:rPr lang="es-HN" dirty="0"/>
              <a:t>de una </a:t>
            </a:r>
            <a:r>
              <a:rPr lang="es-HN" dirty="0" smtClean="0"/>
              <a:t>empresa, Manejo </a:t>
            </a:r>
            <a:r>
              <a:rPr lang="es-HN" dirty="0"/>
              <a:t>de permisos de </a:t>
            </a:r>
            <a:r>
              <a:rPr lang="es-HN" dirty="0" smtClean="0"/>
              <a:t>construcción, Obtención de Electricidad, Registro </a:t>
            </a:r>
            <a:r>
              <a:rPr lang="es-HN" dirty="0"/>
              <a:t>de </a:t>
            </a:r>
            <a:r>
              <a:rPr lang="es-HN" dirty="0" smtClean="0"/>
              <a:t>propiedades, Obtención </a:t>
            </a:r>
            <a:r>
              <a:rPr lang="es-HN" dirty="0"/>
              <a:t>de </a:t>
            </a:r>
            <a:r>
              <a:rPr lang="es-HN" dirty="0" smtClean="0"/>
              <a:t>crédito, Protección </a:t>
            </a:r>
            <a:r>
              <a:rPr lang="es-HN" dirty="0"/>
              <a:t>de los inversionistas </a:t>
            </a:r>
            <a:r>
              <a:rPr lang="es-HN" dirty="0" smtClean="0"/>
              <a:t>minoritarios, Pago </a:t>
            </a:r>
            <a:r>
              <a:rPr lang="es-HN" dirty="0"/>
              <a:t>de </a:t>
            </a:r>
            <a:r>
              <a:rPr lang="es-HN" dirty="0" smtClean="0"/>
              <a:t>impuestos, Comercio transfronterizo, Cumplimiento </a:t>
            </a:r>
            <a:r>
              <a:rPr lang="es-HN" dirty="0"/>
              <a:t>de </a:t>
            </a:r>
            <a:r>
              <a:rPr lang="es-HN" dirty="0" smtClean="0"/>
              <a:t>contratos</a:t>
            </a:r>
            <a:r>
              <a:rPr lang="es-HN" dirty="0"/>
              <a:t> </a:t>
            </a:r>
            <a:r>
              <a:rPr lang="es-HN" dirty="0" smtClean="0"/>
              <a:t>y Resolución </a:t>
            </a:r>
            <a:r>
              <a:rPr lang="es-HN" dirty="0"/>
              <a:t>de la </a:t>
            </a:r>
            <a:r>
              <a:rPr lang="es-HN" dirty="0" smtClean="0"/>
              <a:t>insolvencia.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HN" dirty="0" smtClean="0"/>
              <a:t>Para acceder al último reporte haga click </a:t>
            </a:r>
            <a:r>
              <a:rPr lang="es-HN" dirty="0" smtClean="0">
                <a:hlinkClick r:id="rId2"/>
              </a:rPr>
              <a:t>aquí</a:t>
            </a:r>
            <a:r>
              <a:rPr lang="es-HN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HN" b="1" dirty="0"/>
              <a:t>A continuación, se presenta la situación Honduras respecto cada una de las variables, y su posición en comparación a los países de América Latina y el Caribe…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HN" dirty="0"/>
          </a:p>
          <a:p>
            <a:pPr algn="just">
              <a:buFont typeface="Arial" panose="020B0604020202020204" pitchFamily="34" charset="0"/>
              <a:buChar char="•"/>
            </a:pPr>
            <a:endParaRPr lang="es-HN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HONDURAS: índice Doing business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9433" y="1801505"/>
            <a:ext cx="11150221" cy="4858601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/>
              <a:t>E</a:t>
            </a:r>
            <a:r>
              <a:rPr lang="es-ES" sz="2400" dirty="0" smtClean="0"/>
              <a:t>l </a:t>
            </a:r>
            <a:r>
              <a:rPr lang="es-ES" sz="2400" dirty="0"/>
              <a:t>informe “Doing B</a:t>
            </a:r>
            <a:r>
              <a:rPr lang="es-ES" sz="2400" dirty="0" smtClean="0"/>
              <a:t>usiness</a:t>
            </a:r>
            <a:r>
              <a:rPr lang="es-ES" sz="2400" dirty="0"/>
              <a:t>” </a:t>
            </a:r>
            <a:r>
              <a:rPr lang="es-ES" sz="2400" dirty="0" smtClean="0"/>
              <a:t>señala las dificultades de hacer negocios en los países estudiados.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Los últimos datos revelan que el clima de negocios en Honduras respecto al  de otros </a:t>
            </a:r>
            <a:r>
              <a:rPr lang="es-ES" sz="2400" dirty="0"/>
              <a:t>países </a:t>
            </a:r>
            <a:r>
              <a:rPr lang="es-ES" sz="2400" dirty="0" smtClean="0"/>
              <a:t>Latinoamericanos </a:t>
            </a:r>
            <a:r>
              <a:rPr lang="es-ES" sz="2400" dirty="0"/>
              <a:t>y </a:t>
            </a:r>
            <a:r>
              <a:rPr lang="es-ES" sz="2400" dirty="0" smtClean="0"/>
              <a:t>Centroamericanos enfrenta múltiples retos</a:t>
            </a:r>
            <a:r>
              <a:rPr lang="es-ES" sz="2400" smtClean="0"/>
              <a:t>, situándose </a:t>
            </a:r>
            <a:r>
              <a:rPr lang="es-ES" sz="2400" dirty="0"/>
              <a:t>solo por encima de </a:t>
            </a:r>
            <a:r>
              <a:rPr lang="es-ES" sz="2400" dirty="0" smtClean="0"/>
              <a:t>Nicaragua.</a:t>
            </a:r>
            <a:endParaRPr lang="es-HN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La evolución de Honduras </a:t>
            </a:r>
            <a:r>
              <a:rPr lang="es-ES" sz="2400" dirty="0"/>
              <a:t>en las áreas medidas por el informe, </a:t>
            </a:r>
            <a:r>
              <a:rPr lang="es-ES" sz="2400" dirty="0" smtClean="0"/>
              <a:t>no es significativa; ya que el país se sitúa en </a:t>
            </a:r>
            <a:r>
              <a:rPr lang="es-ES" sz="2400" dirty="0"/>
              <a:t>la misma posición con respecto a informes </a:t>
            </a:r>
            <a:r>
              <a:rPr lang="es-ES" sz="2400" dirty="0" smtClean="0"/>
              <a:t>anteriores.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La mejoría del ambiente de negocios se presenta en </a:t>
            </a:r>
            <a:r>
              <a:rPr lang="es-ES" sz="2400" dirty="0"/>
              <a:t>los pilares referentes a la resolución de insolvencia y en la protección a los inversores </a:t>
            </a:r>
            <a:r>
              <a:rPr lang="es-ES" sz="2400" dirty="0" smtClean="0"/>
              <a:t>minoritarios.</a:t>
            </a:r>
            <a:endParaRPr lang="es-HN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Los mayores obstáculos para los negocios en </a:t>
            </a:r>
            <a:r>
              <a:rPr lang="es-ES" sz="2400" dirty="0"/>
              <a:t>Honduras son: el acceso al crédito, el manejo de los permisos de </a:t>
            </a:r>
            <a:r>
              <a:rPr lang="es-ES" sz="2400" dirty="0" smtClean="0"/>
              <a:t>conducir, </a:t>
            </a:r>
            <a:r>
              <a:rPr lang="es-ES" sz="2400" dirty="0"/>
              <a:t>así como el acceso y precio de la energía eléctrica, </a:t>
            </a:r>
            <a:r>
              <a:rPr lang="es-ES" sz="2400" dirty="0" smtClean="0"/>
              <a:t>elementos que encarecen </a:t>
            </a:r>
            <a:r>
              <a:rPr lang="es-ES" sz="2400" dirty="0"/>
              <a:t>ampliamente los costos de producción.</a:t>
            </a:r>
            <a:endParaRPr lang="es-HN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HN" dirty="0"/>
          </a:p>
          <a:p>
            <a:pPr algn="just">
              <a:buFont typeface="Arial" panose="020B0604020202020204" pitchFamily="34" charset="0"/>
              <a:buChar char="•"/>
            </a:pPr>
            <a:endParaRPr lang="es-HN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>
                <a:solidFill>
                  <a:srgbClr val="70AD47"/>
                </a:solidFill>
              </a:rPr>
              <a:t>Honduras</a:t>
            </a:r>
            <a:r>
              <a:rPr lang="es-HN" dirty="0"/>
              <a:t/>
            </a:r>
            <a:br>
              <a:rPr lang="es-HN" dirty="0"/>
            </a:br>
            <a:r>
              <a:rPr lang="es-HN" dirty="0" smtClean="0"/>
              <a:t>Doing business 2015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10613"/>
              </p:ext>
            </p:extLst>
          </p:nvPr>
        </p:nvGraphicFramePr>
        <p:xfrm>
          <a:off x="450376" y="2200254"/>
          <a:ext cx="11245755" cy="4210558"/>
        </p:xfrm>
        <a:graphic>
          <a:graphicData uri="http://schemas.openxmlformats.org/drawingml/2006/table">
            <a:tbl>
              <a:tblPr firstRow="1" bandRow="1"/>
              <a:tblGrid>
                <a:gridCol w="4304996"/>
                <a:gridCol w="2012423"/>
                <a:gridCol w="2569225"/>
                <a:gridCol w="2359111"/>
              </a:tblGrid>
              <a:tr h="835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Puntaje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vs. América Latina &amp; el 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Caribe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vs. El</a:t>
                      </a:r>
                      <a:r>
                        <a:rPr lang="es-HN" sz="1800" b="1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Mundo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Obtención de crédito</a:t>
                      </a: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70.0900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Registro de propiedades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76.5000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s-HN" dirty="0" smtClean="0">
                          <a:latin typeface="Arial Narrow" panose="020B0606020202030204" pitchFamily="34" charset="0"/>
                        </a:rPr>
                        <a:t>Comercio transfronterizo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69.3700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Manejo de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permisos de construcción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70.9600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s-HN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Resolución de la insolvencia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31.8300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Apertura</a:t>
                      </a:r>
                      <a:r>
                        <a:rPr lang="es-HN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una empresa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74.8400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Pago de impuestos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57.9200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Protección a los inversionistas</a:t>
                      </a:r>
                      <a:r>
                        <a:rPr lang="es-HN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minoritarios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31.6700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es-HN" dirty="0" smtClean="0">
                          <a:latin typeface="Arial Narrow" panose="020B0606020202030204" pitchFamily="34" charset="0"/>
                        </a:rPr>
                        <a:t> Cumplimiento de contratos 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37.9000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of 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 of 187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Obtención</a:t>
                      </a:r>
                      <a:r>
                        <a:rPr lang="es-HN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electricidad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70.9600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of 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of </a:t>
                      </a: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32013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/>
          <p:nvPr/>
        </p:nvPicPr>
        <p:blipFill>
          <a:blip r:embed="rId2"/>
          <a:stretch>
            <a:fillRect/>
          </a:stretch>
        </p:blipFill>
        <p:spPr>
          <a:xfrm>
            <a:off x="7922046" y="1663226"/>
            <a:ext cx="3665270" cy="451921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835" y="374000"/>
            <a:ext cx="10808481" cy="1499616"/>
          </a:xfrm>
        </p:spPr>
        <p:txBody>
          <a:bodyPr/>
          <a:lstStyle/>
          <a:p>
            <a:r>
              <a:rPr lang="es-HN" dirty="0" smtClean="0"/>
              <a:t>OBTENCIÓN DE CRÉDITO</a:t>
            </a:r>
            <a:endParaRPr lang="es-HN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194878" y="6419622"/>
            <a:ext cx="19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</a:t>
            </a:r>
            <a:r>
              <a:rPr lang="es-HN" dirty="0"/>
              <a:t>m</a:t>
            </a:r>
            <a:r>
              <a:rPr lang="es-HN" dirty="0" smtClean="0"/>
              <a:t>enor facilidad</a:t>
            </a:r>
            <a:endParaRPr lang="es-HN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820167" y="6386658"/>
            <a:ext cx="190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 smtClean="0"/>
              <a:t>+ mayor facilidad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00762"/>
              </p:ext>
            </p:extLst>
          </p:nvPr>
        </p:nvGraphicFramePr>
        <p:xfrm>
          <a:off x="150949" y="1645608"/>
          <a:ext cx="3697719" cy="5061155"/>
        </p:xfrm>
        <a:graphic>
          <a:graphicData uri="http://schemas.openxmlformats.org/drawingml/2006/table">
            <a:tbl>
              <a:tblPr firstRow="1" firstCol="1" bandRow="1"/>
              <a:tblGrid>
                <a:gridCol w="2214280"/>
                <a:gridCol w="1483439"/>
              </a:tblGrid>
              <a:tr h="281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7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es-HN" sz="17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and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Dominican Republic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54483" y="284344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914149" y="353477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714876" y="260998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99288" y="2713393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246240" y="3033620"/>
            <a:ext cx="477677" cy="501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528906" y="2861085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15693"/>
              </p:ext>
            </p:extLst>
          </p:nvPr>
        </p:nvGraphicFramePr>
        <p:xfrm>
          <a:off x="3959809" y="1645608"/>
          <a:ext cx="3698544" cy="4995424"/>
        </p:xfrm>
        <a:graphic>
          <a:graphicData uri="http://schemas.openxmlformats.org/drawingml/2006/table">
            <a:tbl>
              <a:tblPr firstRow="1" firstCol="1" bandRow="1"/>
              <a:tblGrid>
                <a:gridCol w="2214774"/>
                <a:gridCol w="1483770"/>
              </a:tblGrid>
              <a:tr h="331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Bahamas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Cristóbal y Nieves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Lucia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Vicente</a:t>
                      </a:r>
                      <a:endParaRPr lang="es-HN" sz="17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Antigua y Barbuda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7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82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468</TotalTime>
  <Words>1386</Words>
  <Application>Microsoft Office PowerPoint</Application>
  <PresentationFormat>Panorámica</PresentationFormat>
  <Paragraphs>826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Tw Cen MT</vt:lpstr>
      <vt:lpstr>Tw Cen MT Condensed</vt:lpstr>
      <vt:lpstr>Wingdings 3</vt:lpstr>
      <vt:lpstr>Integral</vt:lpstr>
      <vt:lpstr>Presentación de PowerPoint</vt:lpstr>
      <vt:lpstr> VIII CONGRESO INDUSTRIAL PRODUCIENDO CON COMPETITIVIDAD  Miércoles 25 de noviembre del 2015. Hotel Marriott, Tegucigalpa </vt:lpstr>
      <vt:lpstr>Presentación de PowerPoint</vt:lpstr>
      <vt:lpstr>Presentación de PowerPoint</vt:lpstr>
      <vt:lpstr>Presentación de PowerPoint</vt:lpstr>
      <vt:lpstr>índice Doing business</vt:lpstr>
      <vt:lpstr>HONDURAS: índice Doing business</vt:lpstr>
      <vt:lpstr>Honduras Doing business 2015</vt:lpstr>
      <vt:lpstr>OBTENCIÓN DE CRÉDITO</vt:lpstr>
      <vt:lpstr>Registro de propiedades</vt:lpstr>
      <vt:lpstr>COMERCIO TRANSFRONTERIZO</vt:lpstr>
      <vt:lpstr>MANEJo de permisos de construcción</vt:lpstr>
      <vt:lpstr>Resolución de la insolvencia</vt:lpstr>
      <vt:lpstr>Apertura de una empresa</vt:lpstr>
      <vt:lpstr>Pago de impuestos</vt:lpstr>
      <vt:lpstr>Protección a los inversionistas minoritarios</vt:lpstr>
      <vt:lpstr>Cumplimiento de contratos</vt:lpstr>
      <vt:lpstr>Obtención de la electricidad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Josseline Matute</dc:creator>
  <cp:lastModifiedBy>Josseline Matute</cp:lastModifiedBy>
  <cp:revision>71</cp:revision>
  <dcterms:created xsi:type="dcterms:W3CDTF">2015-11-05T17:55:26Z</dcterms:created>
  <dcterms:modified xsi:type="dcterms:W3CDTF">2015-11-23T19:08:58Z</dcterms:modified>
</cp:coreProperties>
</file>