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9" r:id="rId2"/>
    <p:sldId id="257" r:id="rId3"/>
    <p:sldId id="263" r:id="rId4"/>
    <p:sldId id="288" r:id="rId5"/>
    <p:sldId id="258" r:id="rId6"/>
    <p:sldId id="287" r:id="rId7"/>
    <p:sldId id="260" r:id="rId8"/>
    <p:sldId id="264" r:id="rId9"/>
    <p:sldId id="265" r:id="rId10"/>
    <p:sldId id="296" r:id="rId11"/>
    <p:sldId id="282" r:id="rId12"/>
    <p:sldId id="293" r:id="rId13"/>
    <p:sldId id="294" r:id="rId14"/>
    <p:sldId id="295" r:id="rId15"/>
    <p:sldId id="299" r:id="rId16"/>
    <p:sldId id="281" r:id="rId17"/>
    <p:sldId id="284" r:id="rId18"/>
    <p:sldId id="285" r:id="rId19"/>
    <p:sldId id="266" r:id="rId20"/>
    <p:sldId id="267" r:id="rId21"/>
    <p:sldId id="268" r:id="rId22"/>
    <p:sldId id="269" r:id="rId23"/>
    <p:sldId id="270" r:id="rId24"/>
    <p:sldId id="297" r:id="rId25"/>
    <p:sldId id="298" r:id="rId26"/>
    <p:sldId id="271" r:id="rId27"/>
    <p:sldId id="273" r:id="rId28"/>
    <p:sldId id="274" r:id="rId29"/>
    <p:sldId id="275" r:id="rId30"/>
    <p:sldId id="276" r:id="rId31"/>
    <p:sldId id="277" r:id="rId32"/>
    <p:sldId id="278" r:id="rId33"/>
    <p:sldId id="279" r:id="rId34"/>
    <p:sldId id="261" r:id="rId35"/>
    <p:sldId id="291" r:id="rId36"/>
    <p:sldId id="292" r:id="rId37"/>
    <p:sldId id="307" r:id="rId38"/>
    <p:sldId id="308" r:id="rId39"/>
    <p:sldId id="309" r:id="rId40"/>
    <p:sldId id="300" r:id="rId41"/>
    <p:sldId id="301" r:id="rId42"/>
    <p:sldId id="302" r:id="rId43"/>
    <p:sldId id="312" r:id="rId44"/>
    <p:sldId id="304" r:id="rId45"/>
    <p:sldId id="305" r:id="rId46"/>
    <p:sldId id="306" r:id="rId47"/>
    <p:sldId id="311" r:id="rId48"/>
    <p:sldId id="313" r:id="rId49"/>
    <p:sldId id="310" r:id="rId50"/>
    <p:sldId id="280" r:id="rId51"/>
    <p:sldId id="314" r:id="rId5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8" d="100"/>
          <a:sy n="98" d="100"/>
        </p:scale>
        <p:origin x="-1200"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CATV\Control%20de%20ADT\Zafra%202010-2011%20Accident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S" sz="2800" noProof="0">
                <a:solidFill>
                  <a:schemeClr val="bg1"/>
                </a:solidFill>
              </a:defRPr>
            </a:pPr>
            <a:r>
              <a:rPr lang="es-ES" sz="2800" noProof="0" dirty="0" smtClean="0">
                <a:solidFill>
                  <a:schemeClr val="bg1"/>
                </a:solidFill>
              </a:rPr>
              <a:t> Gráfica</a:t>
            </a:r>
            <a:r>
              <a:rPr lang="es-ES" sz="2800" baseline="0" noProof="0" dirty="0" smtClean="0">
                <a:solidFill>
                  <a:schemeClr val="bg1"/>
                </a:solidFill>
              </a:rPr>
              <a:t> de  Cantidad de</a:t>
            </a:r>
            <a:r>
              <a:rPr lang="es-ES" sz="2800" noProof="0" dirty="0" smtClean="0">
                <a:solidFill>
                  <a:schemeClr val="bg1"/>
                </a:solidFill>
              </a:rPr>
              <a:t> </a:t>
            </a:r>
            <a:r>
              <a:rPr lang="es-ES" sz="2800" noProof="0" dirty="0">
                <a:solidFill>
                  <a:schemeClr val="bg1"/>
                </a:solidFill>
              </a:rPr>
              <a:t>Accidentes  </a:t>
            </a:r>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Sheet4!$C$6</c:f>
              <c:strCache>
                <c:ptCount val="1"/>
                <c:pt idx="0">
                  <c:v># de Accidentes  </c:v>
                </c:pt>
              </c:strCache>
            </c:strRef>
          </c:tx>
          <c:spPr>
            <a:ln>
              <a:solidFill>
                <a:schemeClr val="bg1"/>
              </a:solidFill>
            </a:ln>
          </c:spPr>
          <c:invertIfNegative val="0"/>
          <c:dPt>
            <c:idx val="0"/>
            <c:invertIfNegative val="0"/>
            <c:bubble3D val="0"/>
            <c:spPr>
              <a:solidFill>
                <a:srgbClr val="00B050"/>
              </a:solidFill>
              <a:ln>
                <a:solidFill>
                  <a:schemeClr val="bg1"/>
                </a:solidFill>
              </a:ln>
            </c:spPr>
          </c:dPt>
          <c:dPt>
            <c:idx val="1"/>
            <c:invertIfNegative val="0"/>
            <c:bubble3D val="0"/>
            <c:spPr>
              <a:solidFill>
                <a:srgbClr val="FF0000"/>
              </a:solidFill>
              <a:ln>
                <a:solidFill>
                  <a:schemeClr val="bg1"/>
                </a:solidFill>
              </a:ln>
            </c:spPr>
          </c:dPt>
          <c:dPt>
            <c:idx val="2"/>
            <c:invertIfNegative val="0"/>
            <c:bubble3D val="0"/>
            <c:spPr>
              <a:solidFill>
                <a:srgbClr val="0070C0"/>
              </a:solidFill>
              <a:ln>
                <a:solidFill>
                  <a:schemeClr val="bg1"/>
                </a:solidFill>
              </a:ln>
            </c:spPr>
          </c:dPt>
          <c:dPt>
            <c:idx val="3"/>
            <c:invertIfNegative val="0"/>
            <c:bubble3D val="0"/>
            <c:spPr>
              <a:solidFill>
                <a:srgbClr val="FFCE33"/>
              </a:solidFill>
              <a:ln>
                <a:solidFill>
                  <a:schemeClr val="bg1"/>
                </a:solidFill>
              </a:ln>
            </c:spPr>
          </c:dPt>
          <c:dLbls>
            <c:txPr>
              <a:bodyPr/>
              <a:lstStyle/>
              <a:p>
                <a:pPr>
                  <a:defRPr sz="2800"/>
                </a:pPr>
                <a:endParaRPr lang="en-US"/>
              </a:p>
            </c:txPr>
            <c:showLegendKey val="0"/>
            <c:showVal val="1"/>
            <c:showCatName val="0"/>
            <c:showSerName val="0"/>
            <c:showPercent val="0"/>
            <c:showBubbleSize val="0"/>
            <c:showLeaderLines val="0"/>
          </c:dLbls>
          <c:cat>
            <c:strRef>
              <c:f>Sheet4!$B$7:$B$10</c:f>
              <c:strCache>
                <c:ptCount val="4"/>
                <c:pt idx="0">
                  <c:v>2009-2010 </c:v>
                </c:pt>
                <c:pt idx="1">
                  <c:v>2010-2011 </c:v>
                </c:pt>
                <c:pt idx="2">
                  <c:v>2011-2012 </c:v>
                </c:pt>
                <c:pt idx="3">
                  <c:v>2012-2013 </c:v>
                </c:pt>
              </c:strCache>
            </c:strRef>
          </c:cat>
          <c:val>
            <c:numRef>
              <c:f>Sheet4!$C$7:$C$10</c:f>
              <c:numCache>
                <c:formatCode>General</c:formatCode>
                <c:ptCount val="4"/>
                <c:pt idx="0">
                  <c:v>13.0</c:v>
                </c:pt>
                <c:pt idx="1">
                  <c:v>5.0</c:v>
                </c:pt>
                <c:pt idx="2">
                  <c:v>7.0</c:v>
                </c:pt>
                <c:pt idx="3">
                  <c:v>3.0</c:v>
                </c:pt>
              </c:numCache>
            </c:numRef>
          </c:val>
        </c:ser>
        <c:dLbls>
          <c:showLegendKey val="0"/>
          <c:showVal val="0"/>
          <c:showCatName val="0"/>
          <c:showSerName val="0"/>
          <c:showPercent val="0"/>
          <c:showBubbleSize val="0"/>
        </c:dLbls>
        <c:gapWidth val="150"/>
        <c:shape val="cylinder"/>
        <c:axId val="2111070600"/>
        <c:axId val="2111073608"/>
        <c:axId val="0"/>
      </c:bar3DChart>
      <c:catAx>
        <c:axId val="2111070600"/>
        <c:scaling>
          <c:orientation val="minMax"/>
        </c:scaling>
        <c:delete val="0"/>
        <c:axPos val="b"/>
        <c:majorTickMark val="out"/>
        <c:minorTickMark val="none"/>
        <c:tickLblPos val="nextTo"/>
        <c:txPr>
          <a:bodyPr/>
          <a:lstStyle/>
          <a:p>
            <a:pPr>
              <a:defRPr sz="1600"/>
            </a:pPr>
            <a:endParaRPr lang="en-US"/>
          </a:p>
        </c:txPr>
        <c:crossAx val="2111073608"/>
        <c:crosses val="autoZero"/>
        <c:auto val="1"/>
        <c:lblAlgn val="ctr"/>
        <c:lblOffset val="100"/>
        <c:noMultiLvlLbl val="0"/>
      </c:catAx>
      <c:valAx>
        <c:axId val="2111073608"/>
        <c:scaling>
          <c:orientation val="minMax"/>
        </c:scaling>
        <c:delete val="0"/>
        <c:axPos val="l"/>
        <c:majorGridlines/>
        <c:numFmt formatCode="General" sourceLinked="1"/>
        <c:majorTickMark val="out"/>
        <c:minorTickMark val="none"/>
        <c:tickLblPos val="nextTo"/>
        <c:crossAx val="211107060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593D2E-6837-4FAF-8819-B2B76749EAD5}" type="datetimeFigureOut">
              <a:rPr lang="es-ES" smtClean="0"/>
              <a:pPr/>
              <a:t>11/15/12</a:t>
            </a:fld>
            <a:endParaRPr lang="es-E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52FFA5-4135-4643-A934-70CB413A33C8}" type="slidenum">
              <a:rPr lang="es-ES" smtClean="0"/>
              <a:pPr/>
              <a:t>‹#›</a:t>
            </a:fld>
            <a:endParaRPr lang="es-ES" dirty="0"/>
          </a:p>
        </p:txBody>
      </p:sp>
    </p:spTree>
    <p:extLst>
      <p:ext uri="{BB962C8B-B14F-4D97-AF65-F5344CB8AC3E}">
        <p14:creationId xmlns:p14="http://schemas.microsoft.com/office/powerpoint/2010/main" val="167691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E43825C1-D3C4-4DFE-96B5-DC08E0AA30ED}" type="slidenum">
              <a:rPr lang="es-ES" smtClean="0"/>
              <a:pPr/>
              <a:t>44</a:t>
            </a:fld>
            <a:endParaRPr lang="es-ES" dirty="0" smtClean="0"/>
          </a:p>
        </p:txBody>
      </p:sp>
      <p:sp>
        <p:nvSpPr>
          <p:cNvPr id="178179" name="Rectangle 2"/>
          <p:cNvSpPr>
            <a:spLocks noGrp="1" noRot="1" noChangeAspect="1" noChangeArrowheads="1" noTextEdit="1"/>
          </p:cNvSpPr>
          <p:nvPr>
            <p:ph type="sldImg"/>
          </p:nvPr>
        </p:nvSpPr>
        <p:spPr>
          <a:xfrm>
            <a:off x="2565400" y="771525"/>
            <a:ext cx="1957388" cy="1466850"/>
          </a:xfrm>
          <a:ln/>
        </p:spPr>
      </p:sp>
      <p:sp>
        <p:nvSpPr>
          <p:cNvPr id="178180" name="Rectangle 3"/>
          <p:cNvSpPr>
            <a:spLocks noGrp="1" noChangeArrowheads="1"/>
          </p:cNvSpPr>
          <p:nvPr>
            <p:ph type="body" idx="1"/>
          </p:nvPr>
        </p:nvSpPr>
        <p:spPr>
          <a:xfrm>
            <a:off x="915138" y="2624639"/>
            <a:ext cx="5027724" cy="5833034"/>
          </a:xfrm>
          <a:noFill/>
          <a:ln/>
        </p:spPr>
        <p:txBody>
          <a:bodyPr/>
          <a:lstStyle/>
          <a:p>
            <a:pPr eaLnBrk="1" hangingPunct="1"/>
            <a:endParaRPr 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B736BEC-772C-48E2-A1CC-7E1D78145DB6}" type="slidenum">
              <a:rPr lang="es-ES" smtClean="0"/>
              <a:pPr/>
              <a:t>45</a:t>
            </a:fld>
            <a:endParaRPr lang="es-ES" dirty="0" smtClean="0"/>
          </a:p>
        </p:txBody>
      </p:sp>
      <p:sp>
        <p:nvSpPr>
          <p:cNvPr id="179203" name="Rectangle 2"/>
          <p:cNvSpPr>
            <a:spLocks noGrp="1" noRot="1" noChangeAspect="1" noChangeArrowheads="1" noTextEdit="1"/>
          </p:cNvSpPr>
          <p:nvPr>
            <p:ph type="sldImg"/>
          </p:nvPr>
        </p:nvSpPr>
        <p:spPr>
          <a:xfrm>
            <a:off x="2565400" y="771525"/>
            <a:ext cx="1957388" cy="1466850"/>
          </a:xfrm>
          <a:ln/>
        </p:spPr>
      </p:sp>
      <p:sp>
        <p:nvSpPr>
          <p:cNvPr id="179204" name="Rectangle 3"/>
          <p:cNvSpPr>
            <a:spLocks noGrp="1" noChangeArrowheads="1"/>
          </p:cNvSpPr>
          <p:nvPr>
            <p:ph type="body" idx="1"/>
          </p:nvPr>
        </p:nvSpPr>
        <p:spPr>
          <a:xfrm>
            <a:off x="915138" y="2624639"/>
            <a:ext cx="5027724" cy="5833034"/>
          </a:xfrm>
          <a:noFill/>
          <a:ln/>
        </p:spPr>
        <p:txBody>
          <a:bodyPr/>
          <a:lstStyle/>
          <a:p>
            <a:pPr eaLnBrk="1" hangingPunct="1"/>
            <a:r>
              <a:rPr lang="es-CR" dirty="0" smtClean="0">
                <a:solidFill>
                  <a:srgbClr val="000080"/>
                </a:solidFill>
                <a:latin typeface="Arial" charset="0"/>
                <a:cs typeface="Arial" charset="0"/>
              </a:rPr>
              <a:t> </a:t>
            </a:r>
            <a:endParaRPr lang="es-CR" sz="1000" dirty="0">
              <a:solidFill>
                <a:srgbClr val="000066"/>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3F6B93CD-7CEB-482F-A07D-0EF8C3CE74E0}" type="slidenum">
              <a:rPr lang="es-ES" smtClean="0"/>
              <a:pPr/>
              <a:t>46</a:t>
            </a:fld>
            <a:endParaRPr lang="es-ES" dirty="0" smtClean="0"/>
          </a:p>
        </p:txBody>
      </p:sp>
      <p:sp>
        <p:nvSpPr>
          <p:cNvPr id="183299" name="Rectangle 2050"/>
          <p:cNvSpPr>
            <a:spLocks noGrp="1" noRot="1" noChangeAspect="1" noChangeArrowheads="1" noTextEdit="1"/>
          </p:cNvSpPr>
          <p:nvPr>
            <p:ph type="sldImg"/>
          </p:nvPr>
        </p:nvSpPr>
        <p:spPr>
          <a:ln/>
        </p:spPr>
      </p:sp>
      <p:sp>
        <p:nvSpPr>
          <p:cNvPr id="183300" name="Rectangle 2051"/>
          <p:cNvSpPr>
            <a:spLocks noGrp="1" noChangeArrowheads="1"/>
          </p:cNvSpPr>
          <p:nvPr>
            <p:ph type="body" idx="1"/>
          </p:nvPr>
        </p:nvSpPr>
        <p:spPr>
          <a:noFill/>
          <a:ln/>
        </p:spPr>
        <p:txBody>
          <a:bodyPr/>
          <a:lstStyle/>
          <a:p>
            <a:pPr eaLnBrk="1" hangingPunct="1">
              <a:buFontTx/>
              <a:buChar char="•"/>
            </a:pPr>
            <a:r>
              <a:rPr lang="es-CR" smtClean="0">
                <a:latin typeface="Arial" charset="0"/>
              </a:rPr>
              <a:t>Recalque que estas normas tienen una razón de ser, y que no se imponen con el fin de entorpecer el trabajo, sino más bien, de prevenir problemas.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88CF23F5-A979-4011-B6FB-001AD3B70EA1}" type="slidenum">
              <a:rPr lang="es-ES" smtClean="0"/>
              <a:pPr/>
              <a:t>48</a:t>
            </a:fld>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38100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13"/>
          <p:cNvSpPr>
            <a:spLocks noGrp="1" noChangeArrowheads="1"/>
          </p:cNvSpPr>
          <p:nvPr>
            <p:ph type="dt" sz="half" idx="10"/>
          </p:nvPr>
        </p:nvSpPr>
        <p:spPr/>
        <p:txBody>
          <a:bodyPr/>
          <a:lstStyle>
            <a:lvl1pPr>
              <a:defRPr/>
            </a:lvl1pPr>
          </a:lstStyle>
          <a:p>
            <a:pPr>
              <a:defRPr/>
            </a:pPr>
            <a:endParaRPr lang="en-US" dirty="0"/>
          </a:p>
        </p:txBody>
      </p:sp>
      <p:sp>
        <p:nvSpPr>
          <p:cNvPr id="7" name="Rectangle 14"/>
          <p:cNvSpPr>
            <a:spLocks noGrp="1" noChangeArrowheads="1"/>
          </p:cNvSpPr>
          <p:nvPr>
            <p:ph type="ftr" sz="quarter" idx="11"/>
          </p:nvPr>
        </p:nvSpPr>
        <p:spPr/>
        <p:txBody>
          <a:bodyPr/>
          <a:lstStyle>
            <a:lvl1pPr>
              <a:defRPr/>
            </a:lvl1pPr>
          </a:lstStyle>
          <a:p>
            <a:pPr>
              <a:defRPr/>
            </a:pPr>
            <a:endParaRPr lang="en-US" dirty="0"/>
          </a:p>
        </p:txBody>
      </p:sp>
      <p:sp>
        <p:nvSpPr>
          <p:cNvPr id="8" name="Rectangle 15"/>
          <p:cNvSpPr>
            <a:spLocks noGrp="1" noChangeArrowheads="1"/>
          </p:cNvSpPr>
          <p:nvPr>
            <p:ph type="sldNum" sz="quarter" idx="12"/>
          </p:nvPr>
        </p:nvSpPr>
        <p:spPr/>
        <p:txBody>
          <a:bodyPr/>
          <a:lstStyle>
            <a:lvl1pPr>
              <a:defRPr/>
            </a:lvl1pPr>
          </a:lstStyle>
          <a:p>
            <a:pPr>
              <a:defRPr/>
            </a:pPr>
            <a:fld id="{E844CE4B-F4DC-48E9-BF0D-EDC5AD16911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000BE8-86E5-464A-8FCF-1358CE510457}" type="datetimeFigureOut">
              <a:rPr lang="es-ES" smtClean="0"/>
              <a:pPr/>
              <a:t>11/15/12</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840FD2DB-7EE5-42F6-B101-C215B0C40E1E}" type="slidenum">
              <a:rPr lang="es-ES" smtClean="0"/>
              <a:pPr/>
              <a:t>‹#›</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00BE8-86E5-464A-8FCF-1358CE510457}" type="datetimeFigureOut">
              <a:rPr lang="es-ES" smtClean="0"/>
              <a:pPr/>
              <a:t>11/15/12</a:t>
            </a:fld>
            <a:endParaRPr lang="es-E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FD2DB-7EE5-42F6-B101-C215B0C40E1E}" type="slidenum">
              <a:rPr lang="es-ES" smtClean="0"/>
              <a:pPr/>
              <a:t>‹#›</a:t>
            </a:fld>
            <a:endParaRPr lang="es-E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5.gif"/><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5.gif"/><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5.gif"/><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5.gif"/><Relationship Id="rId1" Type="http://schemas.openxmlformats.org/officeDocument/2006/relationships/slideLayout" Target="../slideLayouts/slideLayout4.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5.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2.jpeg"/><Relationship Id="rId5" Type="http://schemas.openxmlformats.org/officeDocument/2006/relationships/image" Target="../media/image38.jpeg"/><Relationship Id="rId1" Type="http://schemas.openxmlformats.org/officeDocument/2006/relationships/slideLayout" Target="../slideLayouts/slideLayout5.xml"/><Relationship Id="rId2"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2.jpeg"/><Relationship Id="rId5" Type="http://schemas.openxmlformats.org/officeDocument/2006/relationships/image" Target="../media/image38.jpeg"/><Relationship Id="rId1" Type="http://schemas.openxmlformats.org/officeDocument/2006/relationships/slideLayout" Target="../slideLayouts/slideLayout5.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32.jpeg"/><Relationship Id="rId1" Type="http://schemas.openxmlformats.org/officeDocument/2006/relationships/slideLayout" Target="../slideLayouts/slideLayout5.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1" Type="http://schemas.openxmlformats.org/officeDocument/2006/relationships/slideLayout" Target="../slideLayouts/slideLayout5.xml"/><Relationship Id="rId2"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1" Type="http://schemas.openxmlformats.org/officeDocument/2006/relationships/slideLayout" Target="../slideLayouts/slideLayout5.xml"/><Relationship Id="rId2"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5.xml"/><Relationship Id="rId2"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4.xml"/><Relationship Id="rId2"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4.xml"/><Relationship Id="rId2" Type="http://schemas.openxmlformats.org/officeDocument/2006/relationships/image" Target="../media/image7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76.png"/><Relationship Id="rId5"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1.wmf"/><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4.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8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image" Target="../media/image9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hernandez@tresvalles.h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E:\DCIM\101MSDCF\DSC05609.JPG"/>
          <p:cNvPicPr>
            <a:picLocks noChangeAspect="1" noChangeArrowheads="1"/>
          </p:cNvPicPr>
          <p:nvPr/>
        </p:nvPicPr>
        <p:blipFill>
          <a:blip r:embed="rId2" cstate="print"/>
          <a:srcRect l="11515" t="28376" r="37052"/>
          <a:stretch>
            <a:fillRect/>
          </a:stretch>
        </p:blipFill>
        <p:spPr bwMode="auto">
          <a:xfrm>
            <a:off x="251520" y="1268760"/>
            <a:ext cx="2088232" cy="3261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p:cNvSpPr>
          <p:nvPr>
            <p:ph type="title"/>
          </p:nvPr>
        </p:nvSpPr>
        <p:spPr>
          <a:xfrm>
            <a:off x="2607096" y="3078088"/>
            <a:ext cx="6285384" cy="1143000"/>
          </a:xfrm>
        </p:spPr>
        <p:txBody>
          <a:bodyPr>
            <a:noAutofit/>
          </a:bodyPr>
          <a:lstStyle/>
          <a:p>
            <a:r>
              <a:rPr lang="es-MX" sz="3600" b="1" i="1" dirty="0"/>
              <a:t>“AQUÍ LA SEGURIDAD NO ES UNA OPCION, ES UN HABITO”</a:t>
            </a:r>
            <a:r>
              <a:rPr lang="es-ES" sz="3600" dirty="0"/>
              <a:t/>
            </a:r>
            <a:br>
              <a:rPr lang="es-ES" sz="3600" dirty="0"/>
            </a:br>
            <a:r>
              <a:rPr lang="es-MX" sz="3600" dirty="0"/>
              <a:t> </a:t>
            </a:r>
            <a:r>
              <a:rPr lang="es-ES" sz="3600" dirty="0"/>
              <a:t/>
            </a:r>
            <a:br>
              <a:rPr lang="es-ES" sz="3600" dirty="0"/>
            </a:br>
            <a:endParaRPr lang="es-ES" sz="3600" dirty="0"/>
          </a:p>
        </p:txBody>
      </p:sp>
      <p:sp>
        <p:nvSpPr>
          <p:cNvPr id="3" name="Content Placeholder 2"/>
          <p:cNvSpPr>
            <a:spLocks noGrp="1"/>
          </p:cNvSpPr>
          <p:nvPr>
            <p:ph idx="1"/>
          </p:nvPr>
        </p:nvSpPr>
        <p:spPr>
          <a:xfrm>
            <a:off x="251520" y="16024"/>
            <a:ext cx="8589640" cy="892696"/>
          </a:xfrm>
        </p:spPr>
        <p:txBody>
          <a:bodyPr>
            <a:noAutofit/>
          </a:bodyPr>
          <a:lstStyle/>
          <a:p>
            <a:pPr algn="ctr">
              <a:buNone/>
            </a:pPr>
            <a:r>
              <a:rPr lang="es-MX" sz="3600" b="1" i="1" dirty="0">
                <a:solidFill>
                  <a:srgbClr val="FFC000"/>
                </a:solidFill>
              </a:rPr>
              <a:t>COMPAÑÍA AZUCARERA TRES VALLES</a:t>
            </a:r>
            <a:endParaRPr lang="es-ES" sz="3600" b="1" dirty="0">
              <a:solidFill>
                <a:srgbClr val="FFC000"/>
              </a:solidFill>
            </a:endParaRPr>
          </a:p>
          <a:p>
            <a:pPr algn="ctr">
              <a:buNone/>
            </a:pPr>
            <a:r>
              <a:rPr lang="es-MX" b="1" i="1" dirty="0">
                <a:solidFill>
                  <a:srgbClr val="FFC000"/>
                </a:solidFill>
              </a:rPr>
              <a:t>SEGURIDAD E HIGIENE INDUSTRIAL</a:t>
            </a:r>
            <a:endParaRPr lang="es-ES" b="1" dirty="0">
              <a:solidFill>
                <a:srgbClr val="FFC000"/>
              </a:solidFill>
            </a:endParaRPr>
          </a:p>
          <a:p>
            <a:pPr>
              <a:buNone/>
            </a:pPr>
            <a:endParaRPr lang="es-ES" sz="1800" b="1" dirty="0"/>
          </a:p>
        </p:txBody>
      </p:sp>
      <p:pic>
        <p:nvPicPr>
          <p:cNvPr id="4" name="Imagen 1"/>
          <p:cNvPicPr/>
          <p:nvPr/>
        </p:nvPicPr>
        <p:blipFill>
          <a:blip r:embed="rId3" cstate="print">
            <a:clrChange>
              <a:clrFrom>
                <a:srgbClr val="B92C12"/>
              </a:clrFrom>
              <a:clrTo>
                <a:srgbClr val="B92C12">
                  <a:alpha val="0"/>
                </a:srgbClr>
              </a:clrTo>
            </a:clrChange>
          </a:blip>
          <a:srcRect/>
          <a:stretch>
            <a:fillRect/>
          </a:stretch>
        </p:blipFill>
        <p:spPr bwMode="auto">
          <a:xfrm>
            <a:off x="4741983" y="1196752"/>
            <a:ext cx="1656184" cy="1296144"/>
          </a:xfrm>
          <a:prstGeom prst="roundRect">
            <a:avLst>
              <a:gd name="adj" fmla="val 29379"/>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4" descr="F:\COMISION H Y S\Fotos Brigadas\IMG_1428.JPG"/>
          <p:cNvPicPr>
            <a:picLocks noChangeAspect="1" noChangeArrowheads="1"/>
          </p:cNvPicPr>
          <p:nvPr/>
        </p:nvPicPr>
        <p:blipFill>
          <a:blip r:embed="rId4" cstate="print"/>
          <a:srcRect/>
          <a:stretch>
            <a:fillRect/>
          </a:stretch>
        </p:blipFill>
        <p:spPr bwMode="auto">
          <a:xfrm>
            <a:off x="2555776" y="3789040"/>
            <a:ext cx="6480720" cy="306896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11560" y="1412776"/>
            <a:ext cx="6984776" cy="4893647"/>
          </a:xfrm>
          <a:prstGeom prst="rect">
            <a:avLst/>
          </a:prstGeom>
        </p:spPr>
        <p:txBody>
          <a:bodyPr wrap="square">
            <a:spAutoFit/>
          </a:bodyPr>
          <a:lstStyle/>
          <a:p>
            <a:pPr marL="381000" indent="-381000" algn="just"/>
            <a:r>
              <a:rPr lang="es-ES" sz="2400" dirty="0" smtClean="0"/>
              <a:t>      </a:t>
            </a:r>
            <a:r>
              <a:rPr lang="es-ES" sz="2400" dirty="0" smtClean="0">
                <a:solidFill>
                  <a:schemeClr val="bg1"/>
                </a:solidFill>
              </a:rPr>
              <a:t>La Fábrica cuenta con señalización en todas las áreas;  Uso EPP,  riesgo eléctrico, Fichas de químicos, etc.  además se tiene identificado las rutas de Evacuación con rótulos y están dentro de un plano de Rutas de Evacuación de Fábrica.</a:t>
            </a:r>
          </a:p>
          <a:p>
            <a:pPr marL="381000" indent="-381000" algn="just"/>
            <a:endParaRPr lang="es-ES" sz="2400" dirty="0" smtClean="0">
              <a:solidFill>
                <a:schemeClr val="bg1"/>
              </a:solidFill>
            </a:endParaRPr>
          </a:p>
          <a:p>
            <a:pPr marL="381000" indent="-381000" algn="just"/>
            <a:r>
              <a:rPr lang="es-ES" sz="2400" dirty="0" smtClean="0">
                <a:solidFill>
                  <a:schemeClr val="bg1"/>
                </a:solidFill>
              </a:rPr>
              <a:t>     La Planta cuenta con Dispositivos de Seguridad tales como; una red de Hidrantes alrededor de la Fábrica,  Extintores según tipo de fuego  en cada área de la Fábrica, Alarmas contra incendio, detectores de humo, lámparas de Emergencia, botiquines de primeros auxilios, estaciones lava ojos, camillas de Emergencia, duchas de Emergencia, entre otros. </a:t>
            </a:r>
            <a:endParaRPr lang="es-ES" sz="2400" dirty="0">
              <a:solidFill>
                <a:schemeClr val="bg1"/>
              </a:solidFill>
            </a:endParaRPr>
          </a:p>
        </p:txBody>
      </p:sp>
      <p:sp>
        <p:nvSpPr>
          <p:cNvPr id="9" name="Title 1"/>
          <p:cNvSpPr txBox="1">
            <a:spLocks/>
          </p:cNvSpPr>
          <p:nvPr/>
        </p:nvSpPr>
        <p:spPr>
          <a:xfrm>
            <a:off x="611560" y="53752"/>
            <a:ext cx="7416824"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0" normalizeH="0" baseline="0" noProof="0" dirty="0" smtClean="0">
                <a:ln>
                  <a:noFill/>
                </a:ln>
                <a:solidFill>
                  <a:srgbClr val="00B050"/>
                </a:solidFill>
                <a:effectLst/>
                <a:uLnTx/>
                <a:uFillTx/>
                <a:latin typeface="+mj-lt"/>
                <a:ea typeface="+mj-ea"/>
                <a:cs typeface="+mj-cs"/>
              </a:rPr>
              <a:t>Señalización y Dispositivos de Seguridad en Fábrica</a:t>
            </a:r>
            <a:endParaRPr kumimoji="0" lang="es-ES" sz="3600" b="1" i="0" u="none" strike="noStrike" kern="1200" cap="none" spc="0" normalizeH="0" baseline="0" noProof="0" dirty="0">
              <a:ln>
                <a:noFill/>
              </a:ln>
              <a:solidFill>
                <a:srgbClr val="00B050"/>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9392"/>
            <a:ext cx="8229600" cy="1143000"/>
          </a:xfrm>
        </p:spPr>
        <p:txBody>
          <a:bodyPr>
            <a:noAutofit/>
          </a:bodyPr>
          <a:lstStyle/>
          <a:p>
            <a:r>
              <a:rPr lang="es-ES" sz="3600" b="1" dirty="0" smtClean="0">
                <a:solidFill>
                  <a:srgbClr val="00B050"/>
                </a:solidFill>
              </a:rPr>
              <a:t>Señalización Fábrica</a:t>
            </a:r>
            <a:endParaRPr lang="es-ES" sz="3600" b="1" dirty="0">
              <a:solidFill>
                <a:srgbClr val="00B050"/>
              </a:solidFill>
            </a:endParaRPr>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pic>
        <p:nvPicPr>
          <p:cNvPr id="10" name="Picture 9" descr="DSC06307.JPG"/>
          <p:cNvPicPr>
            <a:picLocks noChangeAspect="1"/>
          </p:cNvPicPr>
          <p:nvPr/>
        </p:nvPicPr>
        <p:blipFill>
          <a:blip r:embed="rId4" cstate="print"/>
          <a:stretch>
            <a:fillRect/>
          </a:stretch>
        </p:blipFill>
        <p:spPr>
          <a:xfrm>
            <a:off x="971600" y="3717032"/>
            <a:ext cx="2699792" cy="252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DSC06395.JPG"/>
          <p:cNvPicPr>
            <a:picLocks noChangeAspect="1"/>
          </p:cNvPicPr>
          <p:nvPr/>
        </p:nvPicPr>
        <p:blipFill>
          <a:blip r:embed="rId5" cstate="print"/>
          <a:srcRect l="31888" t="34250" r="32675" b="32150"/>
          <a:stretch>
            <a:fillRect/>
          </a:stretch>
        </p:blipFill>
        <p:spPr>
          <a:xfrm rot="5400000">
            <a:off x="4355976" y="3356992"/>
            <a:ext cx="2700300" cy="3132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C:\Users\Magda\Desktop\Inspección 7.11.12\DSC00004.JPG"/>
          <p:cNvPicPr>
            <a:picLocks noGrp="1" noChangeAspect="1" noChangeArrowheads="1"/>
          </p:cNvPicPr>
          <p:nvPr>
            <p:ph idx="1"/>
          </p:nvPr>
        </p:nvPicPr>
        <p:blipFill>
          <a:blip r:embed="rId6" cstate="print"/>
          <a:srcRect l="10951" t="37501" r="18441" b="6345"/>
          <a:stretch>
            <a:fillRect/>
          </a:stretch>
        </p:blipFill>
        <p:spPr bwMode="auto">
          <a:xfrm>
            <a:off x="2411760" y="1051529"/>
            <a:ext cx="3744416" cy="2233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agda\Desktop\Comision Dr. Varela\Señalización\IMG_2448.JPG"/>
          <p:cNvPicPr>
            <a:picLocks noChangeAspect="1" noChangeArrowheads="1"/>
          </p:cNvPicPr>
          <p:nvPr/>
        </p:nvPicPr>
        <p:blipFill>
          <a:blip r:embed="rId2" cstate="print"/>
          <a:srcRect/>
          <a:stretch>
            <a:fillRect/>
          </a:stretch>
        </p:blipFill>
        <p:spPr bwMode="auto">
          <a:xfrm>
            <a:off x="4267275" y="285728"/>
            <a:ext cx="4876725" cy="2857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20" name="Picture 4" descr="C:\Users\Magda\Desktop\Comision Dr. Varela\Señalización\IMG_2431.JPG"/>
          <p:cNvPicPr>
            <a:picLocks noChangeAspect="1" noChangeArrowheads="1"/>
          </p:cNvPicPr>
          <p:nvPr/>
        </p:nvPicPr>
        <p:blipFill>
          <a:blip r:embed="rId3" cstate="print"/>
          <a:srcRect/>
          <a:stretch>
            <a:fillRect/>
          </a:stretch>
        </p:blipFill>
        <p:spPr bwMode="auto">
          <a:xfrm>
            <a:off x="4572000" y="3143249"/>
            <a:ext cx="4572000" cy="3714752"/>
          </a:xfrm>
          <a:prstGeom prst="snip2DiagRect">
            <a:avLst/>
          </a:prstGeom>
          <a:solidFill>
            <a:srgbClr val="FFFFFF">
              <a:shade val="85000"/>
            </a:srgbClr>
          </a:solidFill>
          <a:ln w="88900" cap="sq">
            <a:solidFill>
              <a:srgbClr val="FFFF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221" name="Picture 5" descr="C:\Users\Magda\Desktop\Comision Dr. Varela\Señalización\IMG_2434.JPG"/>
          <p:cNvPicPr>
            <a:picLocks noChangeAspect="1" noChangeArrowheads="1"/>
          </p:cNvPicPr>
          <p:nvPr/>
        </p:nvPicPr>
        <p:blipFill>
          <a:blip r:embed="rId4" cstate="print"/>
          <a:srcRect/>
          <a:stretch>
            <a:fillRect/>
          </a:stretch>
        </p:blipFill>
        <p:spPr bwMode="auto">
          <a:xfrm>
            <a:off x="683568" y="285728"/>
            <a:ext cx="3459804" cy="3071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2" name="Picture 6" descr="C:\Users\Magda\Desktop\Comision Dr. Varela\Señalización\IMG_2435.JPG"/>
          <p:cNvPicPr>
            <a:picLocks noChangeAspect="1" noChangeArrowheads="1"/>
          </p:cNvPicPr>
          <p:nvPr/>
        </p:nvPicPr>
        <p:blipFill>
          <a:blip r:embed="rId5" cstate="print"/>
          <a:srcRect/>
          <a:stretch>
            <a:fillRect/>
          </a:stretch>
        </p:blipFill>
        <p:spPr bwMode="auto">
          <a:xfrm>
            <a:off x="755576" y="3500439"/>
            <a:ext cx="3787740" cy="3357562"/>
          </a:xfrm>
          <a:prstGeom prst="rect">
            <a:avLst/>
          </a:prstGeom>
          <a:ln w="127000" cap="rnd">
            <a:solidFill>
              <a:schemeClr val="tx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226" name="Picture 10" descr="C:\Users\Magda\Desktop\Comision Dr. Varela\Señalización\IMG_2440.JPG"/>
          <p:cNvPicPr>
            <a:picLocks noChangeAspect="1" noChangeArrowheads="1"/>
          </p:cNvPicPr>
          <p:nvPr/>
        </p:nvPicPr>
        <p:blipFill>
          <a:blip r:embed="rId6" cstate="print"/>
          <a:srcRect/>
          <a:stretch>
            <a:fillRect/>
          </a:stretch>
        </p:blipFill>
        <p:spPr bwMode="auto">
          <a:xfrm>
            <a:off x="3000364" y="2357430"/>
            <a:ext cx="2304957" cy="1728718"/>
          </a:xfrm>
          <a:prstGeom prst="rect">
            <a:avLst/>
          </a:prstGeom>
          <a:noFill/>
          <a:ln w="76200">
            <a:solidFill>
              <a:srgbClr val="FF0000"/>
            </a:solidFill>
          </a:ln>
        </p:spPr>
      </p:pic>
      <p:pic>
        <p:nvPicPr>
          <p:cNvPr id="7" name="Picture 6" descr="http://www.monografias.com/trabajos65/seguridad-medio-ambiente/seguridad-medio-ambiente_image015.gif"/>
          <p:cNvPicPr>
            <a:picLocks noChangeAspect="1" noChangeArrowheads="1"/>
          </p:cNvPicPr>
          <p:nvPr/>
        </p:nvPicPr>
        <p:blipFill>
          <a:blip r:embed="rId7" cstate="print"/>
          <a:srcRect/>
          <a:stretch>
            <a:fillRect/>
          </a:stretch>
        </p:blipFill>
        <p:spPr bwMode="auto">
          <a:xfrm rot="16200000">
            <a:off x="-3213484" y="3176973"/>
            <a:ext cx="6930012" cy="5760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C:\Users\Magda\Desktop\Comision Dr. Varela\Señalización\IMG_2447.JPG"/>
          <p:cNvPicPr>
            <a:picLocks noChangeAspect="1" noChangeArrowheads="1"/>
          </p:cNvPicPr>
          <p:nvPr/>
        </p:nvPicPr>
        <p:blipFill>
          <a:blip r:embed="rId2" cstate="print"/>
          <a:srcRect/>
          <a:stretch>
            <a:fillRect/>
          </a:stretch>
        </p:blipFill>
        <p:spPr bwMode="auto">
          <a:xfrm>
            <a:off x="611560" y="3714752"/>
            <a:ext cx="3889002" cy="3053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12" descr="C:\Users\Magda\Desktop\Comision Dr. Varela\Señalización\IMG_2444.JPG"/>
          <p:cNvPicPr>
            <a:picLocks noChangeAspect="1" noChangeArrowheads="1"/>
          </p:cNvPicPr>
          <p:nvPr/>
        </p:nvPicPr>
        <p:blipFill>
          <a:blip r:embed="rId3" cstate="print"/>
          <a:srcRect/>
          <a:stretch>
            <a:fillRect/>
          </a:stretch>
        </p:blipFill>
        <p:spPr bwMode="auto">
          <a:xfrm>
            <a:off x="5004048" y="285728"/>
            <a:ext cx="3997075" cy="3157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9" descr="C:\Users\Magda\Desktop\Comision Dr. Varela\Señalización\IMG_2438.JPG"/>
          <p:cNvPicPr>
            <a:picLocks noChangeAspect="1" noChangeArrowheads="1"/>
          </p:cNvPicPr>
          <p:nvPr/>
        </p:nvPicPr>
        <p:blipFill>
          <a:blip r:embed="rId4" cstate="print"/>
          <a:srcRect/>
          <a:stretch>
            <a:fillRect/>
          </a:stretch>
        </p:blipFill>
        <p:spPr bwMode="auto">
          <a:xfrm>
            <a:off x="4932039" y="3717032"/>
            <a:ext cx="4032449" cy="2996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8" descr="C:\Users\Magda\Desktop\Comision Dr. Varela\Señalización\IMG_2437.JPG"/>
          <p:cNvPicPr>
            <a:picLocks noChangeAspect="1" noChangeArrowheads="1"/>
          </p:cNvPicPr>
          <p:nvPr/>
        </p:nvPicPr>
        <p:blipFill>
          <a:blip r:embed="rId5" cstate="print"/>
          <a:srcRect/>
          <a:stretch>
            <a:fillRect/>
          </a:stretch>
        </p:blipFill>
        <p:spPr bwMode="auto">
          <a:xfrm>
            <a:off x="683568" y="285728"/>
            <a:ext cx="3745556" cy="3143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6" descr="http://www.monografias.com/trabajos65/seguridad-medio-ambiente/seguridad-medio-ambiente_image015.gif"/>
          <p:cNvPicPr>
            <a:picLocks noChangeAspect="1" noChangeArrowheads="1"/>
          </p:cNvPicPr>
          <p:nvPr/>
        </p:nvPicPr>
        <p:blipFill>
          <a:blip r:embed="rId6" cstate="print"/>
          <a:srcRect/>
          <a:stretch>
            <a:fillRect/>
          </a:stretch>
        </p:blipFill>
        <p:spPr bwMode="auto">
          <a:xfrm rot="16200000">
            <a:off x="-3213484" y="3176973"/>
            <a:ext cx="6930012" cy="5760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Magda\Desktop\Comision Dr. Varela\Extintores\IMG_2381.JPG"/>
          <p:cNvPicPr>
            <a:picLocks noChangeAspect="1" noChangeArrowheads="1"/>
          </p:cNvPicPr>
          <p:nvPr/>
        </p:nvPicPr>
        <p:blipFill>
          <a:blip r:embed="rId2" cstate="print"/>
          <a:srcRect/>
          <a:stretch>
            <a:fillRect/>
          </a:stretch>
        </p:blipFill>
        <p:spPr bwMode="auto">
          <a:xfrm rot="5400000">
            <a:off x="607943" y="1985223"/>
            <a:ext cx="3924195" cy="3571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44" name="Picture 4" descr="C:\Users\Magda\Desktop\Comision Dr. Varela\Extintores\IMG_2384.JPG"/>
          <p:cNvPicPr>
            <a:picLocks noChangeAspect="1" noChangeArrowheads="1"/>
          </p:cNvPicPr>
          <p:nvPr/>
        </p:nvPicPr>
        <p:blipFill>
          <a:blip r:embed="rId3" cstate="print"/>
          <a:srcRect l="23529"/>
          <a:stretch>
            <a:fillRect/>
          </a:stretch>
        </p:blipFill>
        <p:spPr bwMode="auto">
          <a:xfrm>
            <a:off x="4908618" y="1772816"/>
            <a:ext cx="3839846" cy="39604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331640" y="476672"/>
            <a:ext cx="6984776" cy="584775"/>
          </a:xfrm>
          <a:prstGeom prst="rect">
            <a:avLst/>
          </a:prstGeom>
          <a:noFill/>
        </p:spPr>
        <p:txBody>
          <a:bodyPr wrap="square" rtlCol="0">
            <a:spAutoFit/>
          </a:bodyPr>
          <a:lstStyle/>
          <a:p>
            <a:r>
              <a:rPr lang="es-ES" sz="3200" b="1" dirty="0" smtClean="0">
                <a:solidFill>
                  <a:schemeClr val="bg1"/>
                </a:solidFill>
              </a:rPr>
              <a:t>Dispositivos de Seguridad en Fábrica</a:t>
            </a:r>
            <a:endParaRPr lang="es-ES" sz="3200" b="1" dirty="0">
              <a:solidFill>
                <a:schemeClr val="bg1"/>
              </a:solidFill>
            </a:endParaRPr>
          </a:p>
        </p:txBody>
      </p:sp>
      <p:pic>
        <p:nvPicPr>
          <p:cNvPr id="5" name="Picture 6" descr="http://www.monografias.com/trabajos65/seguridad-medio-ambiente/seguridad-medio-ambiente_image015.gif"/>
          <p:cNvPicPr>
            <a:picLocks noChangeAspect="1" noChangeArrowheads="1"/>
          </p:cNvPicPr>
          <p:nvPr/>
        </p:nvPicPr>
        <p:blipFill>
          <a:blip r:embed="rId4" cstate="print"/>
          <a:srcRect/>
          <a:stretch>
            <a:fillRect/>
          </a:stretch>
        </p:blipFill>
        <p:spPr bwMode="auto">
          <a:xfrm rot="16200000">
            <a:off x="-3213484" y="3176973"/>
            <a:ext cx="6930012" cy="5760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gda\Desktop\Inspección 7.11.12\DSC00002.JPG"/>
          <p:cNvPicPr>
            <a:picLocks noChangeAspect="1" noChangeArrowheads="1"/>
          </p:cNvPicPr>
          <p:nvPr/>
        </p:nvPicPr>
        <p:blipFill>
          <a:blip r:embed="rId2" cstate="print"/>
          <a:srcRect l="14264" t="19019" r="17982" b="28680"/>
          <a:stretch>
            <a:fillRect/>
          </a:stretch>
        </p:blipFill>
        <p:spPr bwMode="auto">
          <a:xfrm rot="5400000">
            <a:off x="1475655" y="764703"/>
            <a:ext cx="2736304" cy="3168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 name="Picture 3" descr="C:\Users\Magda\Desktop\Inspección 7.11.12\DSC00003.JPG"/>
          <p:cNvPicPr>
            <a:picLocks noGrp="1" noChangeAspect="1" noChangeArrowheads="1"/>
          </p:cNvPicPr>
          <p:nvPr>
            <p:ph sz="half" idx="1"/>
          </p:nvPr>
        </p:nvPicPr>
        <p:blipFill>
          <a:blip r:embed="rId3" cstate="print"/>
          <a:srcRect l="27001" t="21401" r="31990" b="19165"/>
          <a:stretch>
            <a:fillRect/>
          </a:stretch>
        </p:blipFill>
        <p:spPr bwMode="auto">
          <a:xfrm>
            <a:off x="1259632" y="4005064"/>
            <a:ext cx="3096344" cy="259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4" descr="C:\Users\Magda\Desktop\Inspección 7.11.12\DSC00006.JPG"/>
          <p:cNvPicPr>
            <a:picLocks noChangeAspect="1" noChangeArrowheads="1"/>
          </p:cNvPicPr>
          <p:nvPr/>
        </p:nvPicPr>
        <p:blipFill>
          <a:blip r:embed="rId4" cstate="print"/>
          <a:srcRect l="19613" t="33283" r="35812"/>
          <a:stretch>
            <a:fillRect/>
          </a:stretch>
        </p:blipFill>
        <p:spPr bwMode="auto">
          <a:xfrm>
            <a:off x="5076056" y="980728"/>
            <a:ext cx="3024336"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3" name="Picture 5" descr="C:\Users\Magda\Desktop\Inspección 7.11.12\DSC00010.JPG"/>
          <p:cNvPicPr>
            <a:picLocks noGrp="1" noChangeAspect="1" noChangeArrowheads="1"/>
          </p:cNvPicPr>
          <p:nvPr>
            <p:ph sz="half" idx="2"/>
          </p:nvPr>
        </p:nvPicPr>
        <p:blipFill>
          <a:blip r:embed="rId5" cstate="print"/>
          <a:srcRect l="31990" t="26156" r="18086" b="23920"/>
          <a:stretch>
            <a:fillRect/>
          </a:stretch>
        </p:blipFill>
        <p:spPr bwMode="auto">
          <a:xfrm rot="5400000">
            <a:off x="5292080" y="3717032"/>
            <a:ext cx="2592288" cy="3024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1331640" y="260648"/>
            <a:ext cx="6984776" cy="584775"/>
          </a:xfrm>
          <a:prstGeom prst="rect">
            <a:avLst/>
          </a:prstGeom>
          <a:noFill/>
        </p:spPr>
        <p:txBody>
          <a:bodyPr wrap="square" rtlCol="0">
            <a:spAutoFit/>
          </a:bodyPr>
          <a:lstStyle/>
          <a:p>
            <a:r>
              <a:rPr lang="es-ES" sz="3200" b="1" dirty="0" smtClean="0">
                <a:solidFill>
                  <a:schemeClr val="bg1"/>
                </a:solidFill>
              </a:rPr>
              <a:t>Dispositivos de Seguridad en Fábrica</a:t>
            </a:r>
            <a:endParaRPr lang="es-ES" sz="3200" b="1" dirty="0">
              <a:solidFill>
                <a:schemeClr val="bg1"/>
              </a:solidFill>
            </a:endParaRPr>
          </a:p>
        </p:txBody>
      </p:sp>
      <p:pic>
        <p:nvPicPr>
          <p:cNvPr id="14" name="Picture 6" descr="http://www.monografias.com/trabajos65/seguridad-medio-ambiente/seguridad-medio-ambiente_image015.gif"/>
          <p:cNvPicPr>
            <a:picLocks noChangeAspect="1" noChangeArrowheads="1"/>
          </p:cNvPicPr>
          <p:nvPr/>
        </p:nvPicPr>
        <p:blipFill>
          <a:blip r:embed="rId6" cstate="print"/>
          <a:srcRect/>
          <a:stretch>
            <a:fillRect/>
          </a:stretch>
        </p:blipFill>
        <p:spPr bwMode="auto">
          <a:xfrm rot="16200000">
            <a:off x="-3213484" y="3176973"/>
            <a:ext cx="6930012" cy="57606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348880"/>
            <a:ext cx="7920880" cy="1200329"/>
          </a:xfrm>
          <a:prstGeom prst="rect">
            <a:avLst/>
          </a:prstGeom>
        </p:spPr>
        <p:txBody>
          <a:bodyPr wrap="square">
            <a:spAutoFit/>
          </a:bodyPr>
          <a:lstStyle/>
          <a:p>
            <a:pPr marL="381000" indent="-381000" algn="ctr"/>
            <a:r>
              <a:rPr lang="es-ES" sz="3600" b="1" dirty="0" smtClean="0"/>
              <a:t>Capacitaciones en Seguridad e Higiene en  CATV</a:t>
            </a:r>
            <a:endParaRPr lang="es-ES" sz="3600" b="1"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812360" y="44624"/>
            <a:ext cx="1187624" cy="1224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395536" y="188640"/>
            <a:ext cx="7920880" cy="646331"/>
          </a:xfrm>
          <a:prstGeom prst="rect">
            <a:avLst/>
          </a:prstGeom>
        </p:spPr>
        <p:txBody>
          <a:bodyPr wrap="square">
            <a:spAutoFit/>
          </a:bodyPr>
          <a:lstStyle/>
          <a:p>
            <a:pPr marL="381000" indent="-381000" algn="ctr"/>
            <a:r>
              <a:rPr lang="es-ES" sz="3600" b="1" dirty="0" smtClean="0">
                <a:solidFill>
                  <a:srgbClr val="00B050"/>
                </a:solidFill>
              </a:rPr>
              <a:t>Brigadas de Emergencia</a:t>
            </a:r>
            <a:endParaRPr lang="es-ES" sz="3600" b="1" dirty="0">
              <a:solidFill>
                <a:srgbClr val="00B050"/>
              </a:solidFill>
            </a:endParaRPr>
          </a:p>
        </p:txBody>
      </p:sp>
      <p:sp>
        <p:nvSpPr>
          <p:cNvPr id="9" name="TextBox 8"/>
          <p:cNvSpPr txBox="1"/>
          <p:nvPr/>
        </p:nvSpPr>
        <p:spPr>
          <a:xfrm>
            <a:off x="611560" y="908720"/>
            <a:ext cx="7560841" cy="5940088"/>
          </a:xfrm>
          <a:prstGeom prst="rect">
            <a:avLst/>
          </a:prstGeom>
          <a:noFill/>
        </p:spPr>
        <p:txBody>
          <a:bodyPr wrap="square" rtlCol="0">
            <a:spAutoFit/>
          </a:bodyPr>
          <a:lstStyle/>
          <a:p>
            <a:r>
              <a:rPr lang="es-ES" sz="2000" dirty="0" smtClean="0">
                <a:solidFill>
                  <a:schemeClr val="bg1"/>
                </a:solidFill>
              </a:rPr>
              <a:t>CATV en busca de mantener protegido a su personal cuenta con Brigadas de Emergencia las cuales están conformadas de la siguiente forma:</a:t>
            </a:r>
          </a:p>
          <a:p>
            <a:pPr>
              <a:buFont typeface="Arial" pitchFamily="34" charset="0"/>
              <a:buChar char="•"/>
            </a:pPr>
            <a:r>
              <a:rPr lang="es-ES" sz="2000" dirty="0" smtClean="0">
                <a:solidFill>
                  <a:schemeClr val="bg1"/>
                </a:solidFill>
              </a:rPr>
              <a:t>Brigada de Extinción;</a:t>
            </a:r>
          </a:p>
          <a:p>
            <a:pPr>
              <a:buFont typeface="Arial" pitchFamily="34" charset="0"/>
              <a:buChar char="•"/>
            </a:pPr>
            <a:r>
              <a:rPr lang="es-ES" sz="2000" dirty="0" smtClean="0">
                <a:solidFill>
                  <a:schemeClr val="bg1"/>
                </a:solidFill>
              </a:rPr>
              <a:t>Brigada de Evacuación;</a:t>
            </a:r>
          </a:p>
          <a:p>
            <a:pPr>
              <a:buFont typeface="Arial" pitchFamily="34" charset="0"/>
              <a:buChar char="•"/>
            </a:pPr>
            <a:r>
              <a:rPr lang="es-ES" sz="2000" dirty="0" smtClean="0">
                <a:solidFill>
                  <a:schemeClr val="bg1"/>
                </a:solidFill>
              </a:rPr>
              <a:t>Brigada de Primeros Auxilios;</a:t>
            </a:r>
          </a:p>
          <a:p>
            <a:endParaRPr lang="es-ES" sz="2000" dirty="0" smtClean="0">
              <a:solidFill>
                <a:schemeClr val="bg1"/>
              </a:solidFill>
            </a:endParaRPr>
          </a:p>
          <a:p>
            <a:r>
              <a:rPr lang="es-ES" sz="2000" dirty="0" smtClean="0">
                <a:solidFill>
                  <a:schemeClr val="bg1"/>
                </a:solidFill>
              </a:rPr>
              <a:t>Estas cuentan cada una, con 10 brigadistas; uno de ellos es el Coordinador de la Brigada y las lideran 2 Jefes de Brigada de Emergencia. Siendo un total de 32 personas de todas las áreas de la Empresa.</a:t>
            </a:r>
          </a:p>
          <a:p>
            <a:endParaRPr lang="es-ES" sz="2000" dirty="0" smtClean="0">
              <a:solidFill>
                <a:schemeClr val="bg1"/>
              </a:solidFill>
            </a:endParaRPr>
          </a:p>
          <a:p>
            <a:r>
              <a:rPr lang="es-ES" sz="2000" dirty="0" smtClean="0">
                <a:solidFill>
                  <a:schemeClr val="bg1"/>
                </a:solidFill>
              </a:rPr>
              <a:t>El objetivo fundamental de las Brigadas es salvaguardar la vidas de las personas y tener personal preparado para responder ante cualquier contingencia (Inundaciones, Huracanes, incendios, explosiones, etc.)</a:t>
            </a:r>
          </a:p>
          <a:p>
            <a:r>
              <a:rPr lang="es-ES" sz="2000" dirty="0" smtClean="0">
                <a:solidFill>
                  <a:schemeClr val="bg1"/>
                </a:solidFill>
              </a:rPr>
              <a:t>Estas Brigadas se están capacitando continuamente por el cuerpo de Bomberos de Honduras.</a:t>
            </a:r>
          </a:p>
          <a:p>
            <a:endParaRPr lang="es-ES" sz="2000" dirty="0" smtClean="0"/>
          </a:p>
          <a:p>
            <a:pPr>
              <a:buFont typeface="Arial" pitchFamily="34" charset="0"/>
              <a:buChar char="•"/>
            </a:pPr>
            <a:endParaRPr lang="es-ES" sz="20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812360" y="44624"/>
            <a:ext cx="1187624" cy="1224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467544" y="620688"/>
            <a:ext cx="7920880" cy="646331"/>
          </a:xfrm>
          <a:prstGeom prst="rect">
            <a:avLst/>
          </a:prstGeom>
        </p:spPr>
        <p:txBody>
          <a:bodyPr wrap="square">
            <a:spAutoFit/>
          </a:bodyPr>
          <a:lstStyle/>
          <a:p>
            <a:pPr marL="381000" indent="-381000" algn="ctr"/>
            <a:r>
              <a:rPr lang="es-ES" sz="3600" b="1" dirty="0" smtClean="0">
                <a:solidFill>
                  <a:srgbClr val="00B050"/>
                </a:solidFill>
              </a:rPr>
              <a:t>Brigadas de Emergencia</a:t>
            </a:r>
            <a:endParaRPr lang="es-ES" sz="3600" b="1" dirty="0">
              <a:solidFill>
                <a:srgbClr val="00B050"/>
              </a:solidFill>
            </a:endParaRPr>
          </a:p>
        </p:txBody>
      </p:sp>
      <p:sp>
        <p:nvSpPr>
          <p:cNvPr id="9" name="TextBox 8"/>
          <p:cNvSpPr txBox="1"/>
          <p:nvPr/>
        </p:nvSpPr>
        <p:spPr>
          <a:xfrm>
            <a:off x="611560" y="1844824"/>
            <a:ext cx="7560841" cy="4524315"/>
          </a:xfrm>
          <a:prstGeom prst="rect">
            <a:avLst/>
          </a:prstGeom>
          <a:noFill/>
        </p:spPr>
        <p:txBody>
          <a:bodyPr wrap="square" rtlCol="0">
            <a:spAutoFit/>
          </a:bodyPr>
          <a:lstStyle/>
          <a:p>
            <a:r>
              <a:rPr lang="es-ES" sz="2000" dirty="0" smtClean="0">
                <a:solidFill>
                  <a:schemeClr val="bg1"/>
                </a:solidFill>
              </a:rPr>
              <a:t>Para evaluar la respuesta de estas ante posibles contingencias se realizan simulacros , los cuales son coordinados por el área de Seguridad e Higiene de CATV; la cual se programa con los Bomberos de Tegucigalpa para que evalúen a los brigadistas en el simulacro y ver el tiempo de respuesta de los Bomberos de Cantarranas. </a:t>
            </a:r>
          </a:p>
          <a:p>
            <a:endParaRPr lang="es-ES" sz="2000" dirty="0" smtClean="0">
              <a:solidFill>
                <a:schemeClr val="bg1"/>
              </a:solidFill>
            </a:endParaRPr>
          </a:p>
          <a:p>
            <a:r>
              <a:rPr lang="es-ES" sz="2000" dirty="0" smtClean="0">
                <a:solidFill>
                  <a:schemeClr val="bg1"/>
                </a:solidFill>
              </a:rPr>
              <a:t>Antes de esto se capacito al personal in situ de cómo debe evacuar las áreas; aplicando charlas y demostraciones de cómo salir en caso de una evacuación.</a:t>
            </a:r>
          </a:p>
          <a:p>
            <a:endParaRPr lang="es-ES" dirty="0" smtClean="0"/>
          </a:p>
          <a:p>
            <a:endParaRPr lang="es-ES" dirty="0" smtClean="0"/>
          </a:p>
          <a:p>
            <a:endParaRPr lang="es-ES" dirty="0" smtClean="0"/>
          </a:p>
          <a:p>
            <a:endParaRPr lang="es-ES" dirty="0" smtClean="0"/>
          </a:p>
          <a:p>
            <a:endParaRPr lang="es-ES" dirty="0" smtClean="0"/>
          </a:p>
          <a:p>
            <a:pPr>
              <a:buFont typeface="Arial" pitchFamily="34" charset="0"/>
              <a:buChar char="•"/>
            </a:pPr>
            <a:endParaRPr lang="es-E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 Imagen" descr="LOGO.jpg"/>
          <p:cNvPicPr>
            <a:picLocks noChangeAspect="1"/>
          </p:cNvPicPr>
          <p:nvPr/>
        </p:nvPicPr>
        <p:blipFill>
          <a:blip r:embed="rId2" cstate="email"/>
          <a:stretch>
            <a:fillRect/>
          </a:stretch>
        </p:blipFill>
        <p:spPr>
          <a:xfrm>
            <a:off x="7812360" y="116632"/>
            <a:ext cx="1224136" cy="1152128"/>
          </a:xfrm>
          <a:prstGeom prst="rect">
            <a:avLst/>
          </a:prstGeom>
        </p:spPr>
      </p:pic>
      <p:sp>
        <p:nvSpPr>
          <p:cNvPr id="2" name="Title 1"/>
          <p:cNvSpPr>
            <a:spLocks noGrp="1"/>
          </p:cNvSpPr>
          <p:nvPr>
            <p:ph type="title"/>
          </p:nvPr>
        </p:nvSpPr>
        <p:spPr/>
        <p:txBody>
          <a:bodyPr>
            <a:normAutofit/>
          </a:bodyPr>
          <a:lstStyle/>
          <a:p>
            <a:r>
              <a:rPr lang="es-ES" sz="3200" b="1" dirty="0" smtClean="0">
                <a:solidFill>
                  <a:schemeClr val="bg1"/>
                </a:solidFill>
              </a:rPr>
              <a:t>Capacitación Brigada de Evacuación</a:t>
            </a:r>
            <a:endParaRPr lang="es-ES" sz="3200" b="1" dirty="0">
              <a:solidFill>
                <a:schemeClr val="bg1"/>
              </a:solidFill>
            </a:endParaRPr>
          </a:p>
        </p:txBody>
      </p:sp>
      <p:sp>
        <p:nvSpPr>
          <p:cNvPr id="3" name="Text Placeholder 2"/>
          <p:cNvSpPr>
            <a:spLocks noGrp="1"/>
          </p:cNvSpPr>
          <p:nvPr>
            <p:ph type="body" idx="1"/>
          </p:nvPr>
        </p:nvSpPr>
        <p:spPr>
          <a:xfrm>
            <a:off x="457200" y="1535112"/>
            <a:ext cx="8219256" cy="885775"/>
          </a:xfrm>
        </p:spPr>
        <p:txBody>
          <a:bodyPr>
            <a:normAutofit/>
          </a:bodyPr>
          <a:lstStyle/>
          <a:p>
            <a:pPr algn="ctr"/>
            <a:r>
              <a:rPr lang="es-ES" dirty="0" smtClean="0"/>
              <a:t>Brigada de Evacuación recibiendo charla de cómo evacuar personal en un siniestro</a:t>
            </a:r>
            <a:endParaRPr lang="es-ES" dirty="0"/>
          </a:p>
        </p:txBody>
      </p:sp>
      <p:pic>
        <p:nvPicPr>
          <p:cNvPr id="7" name="Content Placeholder 6" descr="DSC00115.JPG"/>
          <p:cNvPicPr>
            <a:picLocks noGrp="1" noChangeAspect="1"/>
          </p:cNvPicPr>
          <p:nvPr>
            <p:ph sz="half" idx="2"/>
          </p:nvPr>
        </p:nvPicPr>
        <p:blipFill>
          <a:blip r:embed="rId3" cstate="email"/>
          <a:stretch>
            <a:fillRect/>
          </a:stretch>
        </p:blipFill>
        <p:spPr>
          <a:xfrm>
            <a:off x="457200" y="2635448"/>
            <a:ext cx="4040188" cy="38178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Content Placeholder 7" descr="DSC00114.JPG"/>
          <p:cNvPicPr>
            <a:picLocks noGrp="1" noChangeAspect="1"/>
          </p:cNvPicPr>
          <p:nvPr>
            <p:ph sz="quarter" idx="4"/>
          </p:nvPr>
        </p:nvPicPr>
        <p:blipFill>
          <a:blip r:embed="rId4" cstate="email"/>
          <a:stretch>
            <a:fillRect/>
          </a:stretch>
        </p:blipFill>
        <p:spPr>
          <a:xfrm>
            <a:off x="4645025" y="2634853"/>
            <a:ext cx="4041775" cy="38184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descr="http://t3.gstatic.com/images?q=tbn:ANd9GcRXUw237_T9Bzq3pnPpLEcqzu37Rr0tYE-T2h1grs765uLQsB0F"/>
          <p:cNvPicPr>
            <a:picLocks noChangeAspect="1" noChangeArrowheads="1"/>
          </p:cNvPicPr>
          <p:nvPr/>
        </p:nvPicPr>
        <p:blipFill>
          <a:blip r:embed="rId5" cstate="email"/>
          <a:srcRect/>
          <a:stretch>
            <a:fillRect/>
          </a:stretch>
        </p:blipFill>
        <p:spPr bwMode="auto">
          <a:xfrm>
            <a:off x="179512" y="44624"/>
            <a:ext cx="1143000" cy="151216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1104" cy="1143000"/>
          </a:xfrm>
        </p:spPr>
        <p:txBody>
          <a:bodyPr>
            <a:noAutofit/>
          </a:bodyPr>
          <a:lstStyle/>
          <a:p>
            <a:r>
              <a:rPr lang="es-HN" sz="2800" b="1" dirty="0" smtClean="0">
                <a:solidFill>
                  <a:srgbClr val="00B050"/>
                </a:solidFill>
              </a:rPr>
              <a:t>CONDICIONES DE SEGURIDAD PARA LA  PREVENCION DE ACCIDENTES DE TRABAJO</a:t>
            </a:r>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r>
              <a:rPr lang="es-HN" sz="2400" dirty="0" smtClean="0">
                <a:solidFill>
                  <a:schemeClr val="bg1"/>
                </a:solidFill>
              </a:rPr>
              <a:t>El </a:t>
            </a:r>
            <a:r>
              <a:rPr lang="es-HN" sz="2400" dirty="0">
                <a:solidFill>
                  <a:schemeClr val="bg1"/>
                </a:solidFill>
              </a:rPr>
              <a:t>objetivo fundamental de La Compañía Azucarera Tres Valles CATV es desarrollar sus operaciones de tal manera que los accidentes de trabajo sean reducidos </a:t>
            </a:r>
            <a:r>
              <a:rPr lang="es-HN" sz="2400" dirty="0" smtClean="0">
                <a:solidFill>
                  <a:schemeClr val="bg1"/>
                </a:solidFill>
              </a:rPr>
              <a:t>a cero, </a:t>
            </a:r>
            <a:r>
              <a:rPr lang="es-HN" sz="2400" dirty="0">
                <a:solidFill>
                  <a:schemeClr val="bg1"/>
                </a:solidFill>
              </a:rPr>
              <a:t>la realización de esta finalidad será </a:t>
            </a:r>
            <a:r>
              <a:rPr lang="es-HN" sz="2400" dirty="0" smtClean="0">
                <a:solidFill>
                  <a:schemeClr val="bg1"/>
                </a:solidFill>
              </a:rPr>
              <a:t>responsabilidad de todos.  La Empresa, </a:t>
            </a:r>
            <a:r>
              <a:rPr lang="es-HN" sz="2400" dirty="0">
                <a:solidFill>
                  <a:schemeClr val="bg1"/>
                </a:solidFill>
              </a:rPr>
              <a:t>presenta las normas generales, deberes y obligaciones de </a:t>
            </a:r>
            <a:r>
              <a:rPr lang="es-HN" sz="2400" dirty="0" smtClean="0">
                <a:solidFill>
                  <a:schemeClr val="bg1"/>
                </a:solidFill>
              </a:rPr>
              <a:t>Seguridad </a:t>
            </a:r>
            <a:r>
              <a:rPr lang="es-HN" sz="2400" dirty="0">
                <a:solidFill>
                  <a:schemeClr val="bg1"/>
                </a:solidFill>
              </a:rPr>
              <a:t>e </a:t>
            </a:r>
            <a:r>
              <a:rPr lang="es-HN" sz="2400" dirty="0" smtClean="0">
                <a:solidFill>
                  <a:schemeClr val="bg1"/>
                </a:solidFill>
              </a:rPr>
              <a:t>Higiene</a:t>
            </a:r>
            <a:r>
              <a:rPr lang="es-HN" sz="2400" dirty="0">
                <a:solidFill>
                  <a:schemeClr val="bg1"/>
                </a:solidFill>
              </a:rPr>
              <a:t>, así como riesgos inherentes al trabajo, cuyo conocimiento y cumplimiento contribuirán con su seguridad en la </a:t>
            </a:r>
            <a:r>
              <a:rPr lang="es-HN" sz="2400" dirty="0" smtClean="0">
                <a:solidFill>
                  <a:schemeClr val="bg1"/>
                </a:solidFill>
              </a:rPr>
              <a:t>organización.</a:t>
            </a:r>
            <a:endParaRPr lang="es-ES" sz="2000" dirty="0">
              <a:solidFill>
                <a:schemeClr val="bg1"/>
              </a:solidFill>
            </a:endParaRPr>
          </a:p>
          <a:p>
            <a:pPr algn="just">
              <a:buNone/>
            </a:pPr>
            <a:r>
              <a:rPr lang="es-HN" sz="2400" dirty="0"/>
              <a:t> </a:t>
            </a:r>
            <a:endParaRPr lang="es-ES" sz="2400" dirty="0"/>
          </a:p>
          <a:p>
            <a:pPr algn="just">
              <a:buNone/>
            </a:pPr>
            <a:endParaRPr lang="es-ES" sz="2400" dirty="0"/>
          </a:p>
        </p:txBody>
      </p:sp>
      <p:pic>
        <p:nvPicPr>
          <p:cNvPr id="1028" name="Picture 4" descr="http://www.blogincytde.energynewsmagazine.com/wp-content/uploads/2011/10/Seguridad-industrial-1.png"/>
          <p:cNvPicPr>
            <a:picLocks noChangeAspect="1" noChangeArrowheads="1"/>
          </p:cNvPicPr>
          <p:nvPr/>
        </p:nvPicPr>
        <p:blipFill>
          <a:blip r:embed="rId2" cstate="print"/>
          <a:srcRect r="4447"/>
          <a:stretch>
            <a:fillRect/>
          </a:stretch>
        </p:blipFill>
        <p:spPr bwMode="auto">
          <a:xfrm>
            <a:off x="6444208" y="1844824"/>
            <a:ext cx="2448272" cy="4270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63180" y="3127278"/>
            <a:ext cx="7029402" cy="576063"/>
          </a:xfrm>
          <a:prstGeom prst="rect">
            <a:avLst/>
          </a:prstGeom>
          <a:noFill/>
        </p:spPr>
      </p:pic>
      <p:pic>
        <p:nvPicPr>
          <p:cNvPr id="7" name="Imagen 1"/>
          <p:cNvPicPr/>
          <p:nvPr/>
        </p:nvPicPr>
        <p:blipFill>
          <a:blip r:embed="rId4"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solidFill>
                  <a:schemeClr val="bg1"/>
                </a:solidFill>
              </a:rPr>
              <a:t>Brigada de Extinción</a:t>
            </a:r>
            <a:endParaRPr lang="es-ES" b="1" dirty="0">
              <a:solidFill>
                <a:schemeClr val="bg1"/>
              </a:solidFill>
            </a:endParaRPr>
          </a:p>
        </p:txBody>
      </p:sp>
      <p:sp>
        <p:nvSpPr>
          <p:cNvPr id="3" name="Text Placeholder 2"/>
          <p:cNvSpPr>
            <a:spLocks noGrp="1"/>
          </p:cNvSpPr>
          <p:nvPr>
            <p:ph type="body" idx="1"/>
          </p:nvPr>
        </p:nvSpPr>
        <p:spPr>
          <a:xfrm>
            <a:off x="457200" y="1535113"/>
            <a:ext cx="8291264" cy="639762"/>
          </a:xfrm>
        </p:spPr>
        <p:txBody>
          <a:bodyPr>
            <a:noAutofit/>
          </a:bodyPr>
          <a:lstStyle/>
          <a:p>
            <a:r>
              <a:rPr lang="es-ES" dirty="0" smtClean="0"/>
              <a:t>Brigadistas haciendo práctica con mangueras para apagar un incendio.</a:t>
            </a:r>
            <a:endParaRPr lang="es-ES" dirty="0"/>
          </a:p>
        </p:txBody>
      </p:sp>
      <p:pic>
        <p:nvPicPr>
          <p:cNvPr id="7" name="Content Placeholder 6" descr="DSC00152.JPG"/>
          <p:cNvPicPr>
            <a:picLocks noGrp="1" noChangeAspect="1"/>
          </p:cNvPicPr>
          <p:nvPr>
            <p:ph sz="half" idx="2"/>
          </p:nvPr>
        </p:nvPicPr>
        <p:blipFill>
          <a:blip r:embed="rId2" cstate="email"/>
          <a:stretch>
            <a:fillRect/>
          </a:stretch>
        </p:blipFill>
        <p:spPr>
          <a:xfrm>
            <a:off x="457200" y="2348880"/>
            <a:ext cx="4040188" cy="38898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Content Placeholder 9" descr="DSC00155.JPG"/>
          <p:cNvPicPr>
            <a:picLocks noGrp="1" noChangeAspect="1"/>
          </p:cNvPicPr>
          <p:nvPr>
            <p:ph sz="quarter" idx="4"/>
          </p:nvPr>
        </p:nvPicPr>
        <p:blipFill>
          <a:blip r:embed="rId3" cstate="email"/>
          <a:stretch>
            <a:fillRect/>
          </a:stretch>
        </p:blipFill>
        <p:spPr>
          <a:xfrm>
            <a:off x="4645025" y="2348880"/>
            <a:ext cx="4041775" cy="38904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1 Imagen" descr="LOGO.jpg"/>
          <p:cNvPicPr>
            <a:picLocks noChangeAspect="1"/>
          </p:cNvPicPr>
          <p:nvPr/>
        </p:nvPicPr>
        <p:blipFill>
          <a:blip r:embed="rId4" cstate="email"/>
          <a:stretch>
            <a:fillRect/>
          </a:stretch>
        </p:blipFill>
        <p:spPr>
          <a:xfrm>
            <a:off x="7740352" y="188640"/>
            <a:ext cx="1224136" cy="1152128"/>
          </a:xfrm>
          <a:prstGeom prst="rect">
            <a:avLst/>
          </a:prstGeom>
        </p:spPr>
      </p:pic>
      <p:pic>
        <p:nvPicPr>
          <p:cNvPr id="12" name="Picture 2" descr="http://t1.gstatic.com/images?q=tbn:ANd9GcQV5vhhroAOflpIrRe4s_IkrhyRBaZo7fIKlTCqpF7kKbmmy8l4"/>
          <p:cNvPicPr>
            <a:picLocks noChangeAspect="1" noChangeArrowheads="1"/>
          </p:cNvPicPr>
          <p:nvPr/>
        </p:nvPicPr>
        <p:blipFill>
          <a:blip r:embed="rId5" cstate="email"/>
          <a:srcRect/>
          <a:stretch>
            <a:fillRect/>
          </a:stretch>
        </p:blipFill>
        <p:spPr bwMode="auto">
          <a:xfrm>
            <a:off x="251520" y="126330"/>
            <a:ext cx="1224136" cy="121443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solidFill>
                  <a:schemeClr val="bg1"/>
                </a:solidFill>
              </a:rPr>
              <a:t>Brigada de Extinción</a:t>
            </a:r>
            <a:endParaRPr lang="es-ES" b="1" dirty="0">
              <a:solidFill>
                <a:schemeClr val="bg1"/>
              </a:solidFill>
            </a:endParaRPr>
          </a:p>
        </p:txBody>
      </p:sp>
      <p:sp>
        <p:nvSpPr>
          <p:cNvPr id="3" name="Text Placeholder 2"/>
          <p:cNvSpPr>
            <a:spLocks noGrp="1"/>
          </p:cNvSpPr>
          <p:nvPr>
            <p:ph type="body" idx="1"/>
          </p:nvPr>
        </p:nvSpPr>
        <p:spPr>
          <a:xfrm>
            <a:off x="457200" y="1535113"/>
            <a:ext cx="8219256" cy="639762"/>
          </a:xfrm>
        </p:spPr>
        <p:txBody>
          <a:bodyPr>
            <a:normAutofit/>
          </a:bodyPr>
          <a:lstStyle/>
          <a:p>
            <a:pPr algn="ctr"/>
            <a:r>
              <a:rPr lang="es-ES" dirty="0" smtClean="0"/>
              <a:t>Brigadistas  haciendo práctica con extintor</a:t>
            </a:r>
            <a:endParaRPr lang="es-ES" dirty="0"/>
          </a:p>
        </p:txBody>
      </p:sp>
      <p:pic>
        <p:nvPicPr>
          <p:cNvPr id="7" name="Content Placeholder 6" descr="DSC00140.JPG"/>
          <p:cNvPicPr>
            <a:picLocks noGrp="1" noChangeAspect="1"/>
          </p:cNvPicPr>
          <p:nvPr>
            <p:ph sz="half" idx="2"/>
          </p:nvPr>
        </p:nvPicPr>
        <p:blipFill>
          <a:blip r:embed="rId2" cstate="email"/>
          <a:stretch>
            <a:fillRect/>
          </a:stretch>
        </p:blipFill>
        <p:spPr>
          <a:xfrm>
            <a:off x="457200" y="2635448"/>
            <a:ext cx="4040188" cy="37458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7" descr="DSC00147.JPG"/>
          <p:cNvPicPr>
            <a:picLocks noGrp="1" noChangeAspect="1"/>
          </p:cNvPicPr>
          <p:nvPr>
            <p:ph sz="quarter" idx="4"/>
          </p:nvPr>
        </p:nvPicPr>
        <p:blipFill>
          <a:blip r:embed="rId3" cstate="email"/>
          <a:stretch>
            <a:fillRect/>
          </a:stretch>
        </p:blipFill>
        <p:spPr>
          <a:xfrm>
            <a:off x="4645025" y="2634853"/>
            <a:ext cx="4041775" cy="3746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1 Imagen" descr="LOGO.jpg"/>
          <p:cNvPicPr>
            <a:picLocks noChangeAspect="1"/>
          </p:cNvPicPr>
          <p:nvPr/>
        </p:nvPicPr>
        <p:blipFill>
          <a:blip r:embed="rId4" cstate="email"/>
          <a:stretch>
            <a:fillRect/>
          </a:stretch>
        </p:blipFill>
        <p:spPr>
          <a:xfrm>
            <a:off x="7668344" y="260648"/>
            <a:ext cx="1224136" cy="1152128"/>
          </a:xfrm>
          <a:prstGeom prst="rect">
            <a:avLst/>
          </a:prstGeom>
        </p:spPr>
      </p:pic>
      <p:pic>
        <p:nvPicPr>
          <p:cNvPr id="10" name="Picture 2" descr="http://t1.gstatic.com/images?q=tbn:ANd9GcQV5vhhroAOflpIrRe4s_IkrhyRBaZo7fIKlTCqpF7kKbmmy8l4"/>
          <p:cNvPicPr>
            <a:picLocks noChangeAspect="1" noChangeArrowheads="1"/>
          </p:cNvPicPr>
          <p:nvPr/>
        </p:nvPicPr>
        <p:blipFill>
          <a:blip r:embed="rId5" cstate="email"/>
          <a:srcRect/>
          <a:stretch>
            <a:fillRect/>
          </a:stretch>
        </p:blipFill>
        <p:spPr bwMode="auto">
          <a:xfrm>
            <a:off x="179513" y="198338"/>
            <a:ext cx="1224136" cy="121443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t0.gstatic.com/images?q=tbn:ANd9GcROOxd81XhlQz1yccrOi8_1Z4tGL6Zi7KUdsx4LTtnvuy8im6KO"/>
          <p:cNvPicPr>
            <a:picLocks noChangeAspect="1" noChangeArrowheads="1"/>
          </p:cNvPicPr>
          <p:nvPr/>
        </p:nvPicPr>
        <p:blipFill>
          <a:blip r:embed="rId2" cstate="email"/>
          <a:srcRect/>
          <a:stretch>
            <a:fillRect/>
          </a:stretch>
        </p:blipFill>
        <p:spPr bwMode="auto">
          <a:xfrm>
            <a:off x="0" y="116632"/>
            <a:ext cx="2067230" cy="936104"/>
          </a:xfrm>
          <a:prstGeom prst="rect">
            <a:avLst/>
          </a:prstGeom>
          <a:noFill/>
        </p:spPr>
      </p:pic>
      <p:sp>
        <p:nvSpPr>
          <p:cNvPr id="2" name="Title 1"/>
          <p:cNvSpPr>
            <a:spLocks noGrp="1"/>
          </p:cNvSpPr>
          <p:nvPr>
            <p:ph type="title"/>
          </p:nvPr>
        </p:nvSpPr>
        <p:spPr>
          <a:xfrm>
            <a:off x="1835696" y="274638"/>
            <a:ext cx="5987008" cy="1143000"/>
          </a:xfrm>
        </p:spPr>
        <p:txBody>
          <a:bodyPr>
            <a:normAutofit/>
          </a:bodyPr>
          <a:lstStyle/>
          <a:p>
            <a:r>
              <a:rPr lang="es-ES" sz="3600" b="1" dirty="0" smtClean="0">
                <a:solidFill>
                  <a:schemeClr val="bg1"/>
                </a:solidFill>
              </a:rPr>
              <a:t>Brigada de Primeros Auxilios</a:t>
            </a:r>
            <a:endParaRPr lang="es-ES" sz="3600" b="1" dirty="0">
              <a:solidFill>
                <a:schemeClr val="bg1"/>
              </a:solidFill>
            </a:endParaRPr>
          </a:p>
        </p:txBody>
      </p:sp>
      <p:sp>
        <p:nvSpPr>
          <p:cNvPr id="3" name="Text Placeholder 2"/>
          <p:cNvSpPr>
            <a:spLocks noGrp="1"/>
          </p:cNvSpPr>
          <p:nvPr>
            <p:ph type="body" idx="1"/>
          </p:nvPr>
        </p:nvSpPr>
        <p:spPr/>
        <p:txBody>
          <a:bodyPr>
            <a:normAutofit fontScale="92500" lnSpcReduction="20000"/>
          </a:bodyPr>
          <a:lstStyle/>
          <a:p>
            <a:pPr algn="just"/>
            <a:r>
              <a:rPr lang="es-ES" dirty="0" smtClean="0"/>
              <a:t>Brigadistas brindando primeros auxilios a victima.</a:t>
            </a:r>
            <a:endParaRPr lang="es-ES" dirty="0"/>
          </a:p>
        </p:txBody>
      </p:sp>
      <p:pic>
        <p:nvPicPr>
          <p:cNvPr id="7" name="Content Placeholder 6" descr="DSC00248.JPG"/>
          <p:cNvPicPr>
            <a:picLocks noGrp="1" noChangeAspect="1"/>
          </p:cNvPicPr>
          <p:nvPr>
            <p:ph sz="half" idx="2"/>
          </p:nvPr>
        </p:nvPicPr>
        <p:blipFill>
          <a:blip r:embed="rId3" cstate="email"/>
          <a:stretch>
            <a:fillRect/>
          </a:stretch>
        </p:blipFill>
        <p:spPr>
          <a:xfrm>
            <a:off x="457200" y="2420888"/>
            <a:ext cx="4040188" cy="3601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 Placeholder 4"/>
          <p:cNvSpPr>
            <a:spLocks noGrp="1"/>
          </p:cNvSpPr>
          <p:nvPr>
            <p:ph type="body" sz="quarter" idx="3"/>
          </p:nvPr>
        </p:nvSpPr>
        <p:spPr/>
        <p:txBody>
          <a:bodyPr>
            <a:normAutofit fontScale="92500" lnSpcReduction="20000"/>
          </a:bodyPr>
          <a:lstStyle/>
          <a:p>
            <a:pPr algn="just"/>
            <a:r>
              <a:rPr lang="es-ES" dirty="0" smtClean="0"/>
              <a:t>Brigadistas haciendo práctica de cómo trasladar a Victima.</a:t>
            </a:r>
            <a:endParaRPr lang="es-ES" dirty="0"/>
          </a:p>
        </p:txBody>
      </p:sp>
      <p:pic>
        <p:nvPicPr>
          <p:cNvPr id="10" name="Content Placeholder 9" descr="DSC00228.JPG"/>
          <p:cNvPicPr>
            <a:picLocks noGrp="1" noChangeAspect="1"/>
          </p:cNvPicPr>
          <p:nvPr>
            <p:ph sz="quarter" idx="4"/>
          </p:nvPr>
        </p:nvPicPr>
        <p:blipFill>
          <a:blip r:embed="rId4" cstate="email"/>
          <a:stretch>
            <a:fillRect/>
          </a:stretch>
        </p:blipFill>
        <p:spPr>
          <a:xfrm>
            <a:off x="4645025" y="2420888"/>
            <a:ext cx="4041775" cy="36003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1 Imagen" descr="LOGO.jpg"/>
          <p:cNvPicPr>
            <a:picLocks noChangeAspect="1"/>
          </p:cNvPicPr>
          <p:nvPr/>
        </p:nvPicPr>
        <p:blipFill>
          <a:blip r:embed="rId5" cstate="email"/>
          <a:stretch>
            <a:fillRect/>
          </a:stretch>
        </p:blipFill>
        <p:spPr>
          <a:xfrm>
            <a:off x="7668344" y="260648"/>
            <a:ext cx="1224136" cy="11521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827584" y="1196752"/>
            <a:ext cx="6768752" cy="4709119"/>
          </a:xfrm>
        </p:spPr>
        <p:txBody>
          <a:bodyPr>
            <a:noAutofit/>
          </a:bodyPr>
          <a:lstStyle/>
          <a:p>
            <a:pPr algn="just">
              <a:buNone/>
            </a:pPr>
            <a:endParaRPr lang="es-ES" sz="2400" dirty="0"/>
          </a:p>
          <a:p>
            <a:pPr algn="just">
              <a:buNone/>
            </a:pPr>
            <a:r>
              <a:rPr lang="es-HN" sz="2400" dirty="0" smtClean="0"/>
              <a:t>   </a:t>
            </a:r>
            <a:r>
              <a:rPr lang="es-ES" sz="2400" dirty="0" smtClean="0">
                <a:solidFill>
                  <a:schemeClr val="bg1"/>
                </a:solidFill>
              </a:rPr>
              <a:t>Se realizan capacitaciones en el área de Seguridad  tales como:</a:t>
            </a:r>
          </a:p>
          <a:p>
            <a:pPr algn="just"/>
            <a:r>
              <a:rPr lang="es-NI" sz="2400" dirty="0" smtClean="0">
                <a:solidFill>
                  <a:schemeClr val="bg1"/>
                </a:solidFill>
              </a:rPr>
              <a:t>Charla de inducción de las Medidas Generales de Seguridad en Fábrica: Esta charla se le brinda a todo personal que ingresa a trabajar en  Fábrica y a contratistas, sin esta charla no pueden empezar sus labores.</a:t>
            </a:r>
          </a:p>
          <a:p>
            <a:pPr algn="just"/>
            <a:r>
              <a:rPr lang="es-NI" sz="2400" dirty="0" smtClean="0">
                <a:solidFill>
                  <a:schemeClr val="bg1"/>
                </a:solidFill>
              </a:rPr>
              <a:t>Estas abordan temas tales como; Uso de Extintores, Evacuación, Equipo de Protección Personal EPP, manejo de Químicos en Planta, etc. </a:t>
            </a:r>
            <a:endParaRPr lang="es-ES" sz="2400" dirty="0">
              <a:solidFill>
                <a:schemeClr val="bg1"/>
              </a:solidFill>
            </a:endParaRPr>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323528" y="404664"/>
            <a:ext cx="7920880" cy="646331"/>
          </a:xfrm>
          <a:prstGeom prst="rect">
            <a:avLst/>
          </a:prstGeom>
        </p:spPr>
        <p:txBody>
          <a:bodyPr wrap="square">
            <a:spAutoFit/>
          </a:bodyPr>
          <a:lstStyle/>
          <a:p>
            <a:pPr marL="381000" indent="-381000" algn="ctr"/>
            <a:r>
              <a:rPr lang="es-ES" sz="3600" b="1" dirty="0" smtClean="0">
                <a:solidFill>
                  <a:srgbClr val="00B050"/>
                </a:solidFill>
              </a:rPr>
              <a:t>Capacitaciones en Seguridad</a:t>
            </a:r>
            <a:endParaRPr lang="es-ES" sz="3600" b="1"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14"/>
            <a:ext cx="7239000" cy="1143000"/>
          </a:xfrm>
        </p:spPr>
        <p:txBody>
          <a:bodyPr>
            <a:noAutofit/>
          </a:bodyPr>
          <a:lstStyle/>
          <a:p>
            <a:pPr algn="ctr"/>
            <a:r>
              <a:rPr lang="es-ES" sz="2800" dirty="0" smtClean="0">
                <a:ln w="9000" cmpd="sng">
                  <a:solidFill>
                    <a:sysClr val="windowText" lastClr="000000"/>
                  </a:solidFill>
                  <a:prstDash val="solid"/>
                </a:ln>
                <a:solidFill>
                  <a:schemeClr val="bg1"/>
                </a:solidFill>
                <a:effectLst>
                  <a:reflection blurRad="12700" stA="28000" endPos="45000" dist="1000" dir="5400000" sy="-100000" algn="bl" rotWithShape="0"/>
                </a:effectLst>
                <a:latin typeface="+mn-lt"/>
                <a:ea typeface="+mn-ea"/>
                <a:cs typeface="+mn-cs"/>
              </a:rPr>
              <a:t>Capacitación en Uso y Manejo de Extintores a Vigilantes </a:t>
            </a:r>
          </a:p>
        </p:txBody>
      </p:sp>
      <p:pic>
        <p:nvPicPr>
          <p:cNvPr id="4" name="Content Placeholder 3" descr="IMG_1388.JPG"/>
          <p:cNvPicPr>
            <a:picLocks noGrp="1" noChangeAspect="1"/>
          </p:cNvPicPr>
          <p:nvPr>
            <p:ph idx="1"/>
          </p:nvPr>
        </p:nvPicPr>
        <p:blipFill>
          <a:blip r:embed="rId2" cstate="print"/>
          <a:stretch>
            <a:fillRect/>
          </a:stretch>
        </p:blipFill>
        <p:spPr>
          <a:xfrm>
            <a:off x="323528" y="1340768"/>
            <a:ext cx="3786214" cy="4392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C:\CATV\COMISION H Y S\Fotos Brigadas\IMG_1390.JPG"/>
          <p:cNvPicPr>
            <a:picLocks noChangeAspect="1" noChangeArrowheads="1"/>
          </p:cNvPicPr>
          <p:nvPr/>
        </p:nvPicPr>
        <p:blipFill>
          <a:blip r:embed="rId3" cstate="print"/>
          <a:srcRect/>
          <a:stretch>
            <a:fillRect/>
          </a:stretch>
        </p:blipFill>
        <p:spPr bwMode="auto">
          <a:xfrm>
            <a:off x="4427984" y="1340768"/>
            <a:ext cx="4143404" cy="4392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348880"/>
            <a:ext cx="7920880" cy="1200329"/>
          </a:xfrm>
          <a:prstGeom prst="rect">
            <a:avLst/>
          </a:prstGeom>
        </p:spPr>
        <p:txBody>
          <a:bodyPr wrap="square">
            <a:spAutoFit/>
          </a:bodyPr>
          <a:lstStyle/>
          <a:p>
            <a:pPr marL="381000" indent="-381000" algn="ctr"/>
            <a:r>
              <a:rPr lang="es-ES" sz="3600" b="1" dirty="0" smtClean="0"/>
              <a:t>Capacitaciones in Situ sobre como Evacuar al Personal</a:t>
            </a:r>
            <a:endParaRPr lang="es-ES" sz="3600" b="1"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dirty="0"/>
          </a:p>
        </p:txBody>
      </p:sp>
      <p:pic>
        <p:nvPicPr>
          <p:cNvPr id="7" name="Picture 2" descr="C:\CATV\Evacuación CATV\Información sobre Brigadas\Evacuación Fábrica\DSC01134.JPG"/>
          <p:cNvPicPr>
            <a:picLocks noChangeAspect="1" noChangeArrowheads="1"/>
          </p:cNvPicPr>
          <p:nvPr/>
        </p:nvPicPr>
        <p:blipFill>
          <a:blip r:embed="rId2" cstate="print"/>
          <a:srcRect/>
          <a:stretch>
            <a:fillRect/>
          </a:stretch>
        </p:blipFill>
        <p:spPr bwMode="auto">
          <a:xfrm>
            <a:off x="323528" y="332656"/>
            <a:ext cx="4038600" cy="302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60" name="Picture 4" descr="C:\CATV\Evacuación CATV\Información sobre Brigadas\Evacuación Fábrica\DSC01139.JPG"/>
          <p:cNvPicPr>
            <a:picLocks noGrp="1" noChangeAspect="1" noChangeArrowheads="1"/>
          </p:cNvPicPr>
          <p:nvPr>
            <p:ph sz="half" idx="1"/>
          </p:nvPr>
        </p:nvPicPr>
        <p:blipFill>
          <a:blip r:embed="rId3" cstate="print"/>
          <a:srcRect/>
          <a:stretch>
            <a:fillRect/>
          </a:stretch>
        </p:blipFill>
        <p:spPr bwMode="auto">
          <a:xfrm>
            <a:off x="317376" y="3496394"/>
            <a:ext cx="4038600" cy="302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5" descr="C:\CATV\Evacuación CATV\Información sobre Brigadas\Evacuación Fábrica\DSC01149.JPG"/>
          <p:cNvPicPr>
            <a:picLocks noChangeAspect="1" noChangeArrowheads="1"/>
          </p:cNvPicPr>
          <p:nvPr/>
        </p:nvPicPr>
        <p:blipFill>
          <a:blip r:embed="rId4" cstate="print"/>
          <a:srcRect/>
          <a:stretch>
            <a:fillRect/>
          </a:stretch>
        </p:blipFill>
        <p:spPr bwMode="auto">
          <a:xfrm>
            <a:off x="4572000" y="332656"/>
            <a:ext cx="4038600" cy="302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62" name="Picture 6" descr="C:\CATV\Evacuación CATV\Información sobre Brigadas\Evacuación Fábrica\DSC01180.JPG"/>
          <p:cNvPicPr>
            <a:picLocks noGrp="1" noChangeAspect="1" noChangeArrowheads="1"/>
          </p:cNvPicPr>
          <p:nvPr>
            <p:ph sz="half" idx="2"/>
          </p:nvPr>
        </p:nvPicPr>
        <p:blipFill>
          <a:blip r:embed="rId5" cstate="print"/>
          <a:srcRect/>
          <a:stretch>
            <a:fillRect/>
          </a:stretch>
        </p:blipFill>
        <p:spPr bwMode="auto">
          <a:xfrm>
            <a:off x="4648200" y="3496394"/>
            <a:ext cx="4038600" cy="302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348880"/>
            <a:ext cx="7920880" cy="830997"/>
          </a:xfrm>
          <a:prstGeom prst="rect">
            <a:avLst/>
          </a:prstGeom>
        </p:spPr>
        <p:txBody>
          <a:bodyPr wrap="square">
            <a:spAutoFit/>
          </a:bodyPr>
          <a:lstStyle/>
          <a:p>
            <a:pPr marL="381000" indent="-381000" algn="ctr"/>
            <a:r>
              <a:rPr lang="es-ES" sz="4800" b="1" dirty="0" smtClean="0"/>
              <a:t>Simulacro de Evacuación</a:t>
            </a:r>
            <a:endParaRPr lang="es-ES" sz="4800" b="1"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solidFill>
                  <a:schemeClr val="bg1"/>
                </a:solidFill>
              </a:rPr>
              <a:t>Brigada de Extinción</a:t>
            </a:r>
            <a:endParaRPr lang="es-ES" b="1" dirty="0">
              <a:solidFill>
                <a:schemeClr val="bg1"/>
              </a:solidFill>
            </a:endParaRPr>
          </a:p>
        </p:txBody>
      </p:sp>
      <p:sp>
        <p:nvSpPr>
          <p:cNvPr id="3" name="Text Placeholder 2"/>
          <p:cNvSpPr>
            <a:spLocks noGrp="1"/>
          </p:cNvSpPr>
          <p:nvPr>
            <p:ph type="body" idx="1"/>
          </p:nvPr>
        </p:nvSpPr>
        <p:spPr>
          <a:xfrm>
            <a:off x="457200" y="1535113"/>
            <a:ext cx="8075240" cy="639762"/>
          </a:xfrm>
        </p:spPr>
        <p:txBody>
          <a:bodyPr>
            <a:normAutofit fontScale="92500" lnSpcReduction="20000"/>
          </a:bodyPr>
          <a:lstStyle/>
          <a:p>
            <a:r>
              <a:rPr lang="es-ES" dirty="0" smtClean="0"/>
              <a:t>Brigada de Extinción empieza a tratar de disminuir el fuego con extintores.</a:t>
            </a:r>
            <a:endParaRPr lang="es-ES" dirty="0"/>
          </a:p>
        </p:txBody>
      </p:sp>
      <p:pic>
        <p:nvPicPr>
          <p:cNvPr id="9" name="Picture 2"/>
          <p:cNvPicPr>
            <a:picLocks noGrp="1" noChangeAspect="1" noChangeArrowheads="1"/>
          </p:cNvPicPr>
          <p:nvPr>
            <p:ph sz="half" idx="2"/>
          </p:nvPr>
        </p:nvPicPr>
        <p:blipFill>
          <a:blip r:embed="rId2" cstate="email"/>
          <a:srcRect/>
          <a:stretch>
            <a:fillRect/>
          </a:stretch>
        </p:blipFill>
        <p:spPr bwMode="auto">
          <a:xfrm>
            <a:off x="467544" y="2204864"/>
            <a:ext cx="3816424"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4"/>
          <p:cNvPicPr>
            <a:picLocks noGrp="1" noChangeAspect="1" noChangeArrowheads="1"/>
          </p:cNvPicPr>
          <p:nvPr>
            <p:ph sz="quarter" idx="4"/>
          </p:nvPr>
        </p:nvPicPr>
        <p:blipFill>
          <a:blip r:embed="rId3" cstate="email"/>
          <a:srcRect/>
          <a:stretch>
            <a:fillRect/>
          </a:stretch>
        </p:blipFill>
        <p:spPr bwMode="auto">
          <a:xfrm>
            <a:off x="4716016" y="2204864"/>
            <a:ext cx="3888432" cy="4104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http://t1.gstatic.com/images?q=tbn:ANd9GcQV5vhhroAOflpIrRe4s_IkrhyRBaZo7fIKlTCqpF7kKbmmy8l4"/>
          <p:cNvPicPr>
            <a:picLocks noChangeAspect="1" noChangeArrowheads="1"/>
          </p:cNvPicPr>
          <p:nvPr/>
        </p:nvPicPr>
        <p:blipFill>
          <a:blip r:embed="rId4" cstate="email"/>
          <a:srcRect/>
          <a:stretch>
            <a:fillRect/>
          </a:stretch>
        </p:blipFill>
        <p:spPr bwMode="auto">
          <a:xfrm>
            <a:off x="155677" y="72008"/>
            <a:ext cx="959939" cy="141277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562074"/>
          </a:xfrm>
        </p:spPr>
        <p:txBody>
          <a:bodyPr>
            <a:normAutofit fontScale="90000"/>
          </a:bodyPr>
          <a:lstStyle/>
          <a:p>
            <a:r>
              <a:rPr lang="es-ES" dirty="0" smtClean="0">
                <a:solidFill>
                  <a:schemeClr val="bg1"/>
                </a:solidFill>
              </a:rPr>
              <a:t>Brigada de Evacuación</a:t>
            </a:r>
            <a:endParaRPr lang="es-ES" dirty="0">
              <a:solidFill>
                <a:schemeClr val="bg1"/>
              </a:solidFill>
            </a:endParaRPr>
          </a:p>
        </p:txBody>
      </p:sp>
      <p:sp>
        <p:nvSpPr>
          <p:cNvPr id="3" name="Text Placeholder 2"/>
          <p:cNvSpPr>
            <a:spLocks noGrp="1"/>
          </p:cNvSpPr>
          <p:nvPr>
            <p:ph type="body" idx="1"/>
          </p:nvPr>
        </p:nvSpPr>
        <p:spPr>
          <a:xfrm>
            <a:off x="395536" y="484982"/>
            <a:ext cx="8136904" cy="639762"/>
          </a:xfrm>
        </p:spPr>
        <p:txBody>
          <a:bodyPr>
            <a:normAutofit fontScale="92500" lnSpcReduction="20000"/>
          </a:bodyPr>
          <a:lstStyle/>
          <a:p>
            <a:pPr algn="ctr"/>
            <a:r>
              <a:rPr lang="es-ES" dirty="0" smtClean="0"/>
              <a:t>Personal evacuando de Fábrica  al punto de Reunión; El Campo de CATV</a:t>
            </a:r>
            <a:endParaRPr lang="es-ES" dirty="0"/>
          </a:p>
        </p:txBody>
      </p:sp>
      <p:sp>
        <p:nvSpPr>
          <p:cNvPr id="5" name="Text Placeholder 4"/>
          <p:cNvSpPr>
            <a:spLocks noGrp="1"/>
          </p:cNvSpPr>
          <p:nvPr>
            <p:ph type="body" sz="quarter" idx="3"/>
          </p:nvPr>
        </p:nvSpPr>
        <p:spPr/>
        <p:txBody>
          <a:bodyPr/>
          <a:lstStyle/>
          <a:p>
            <a:endParaRPr lang="es-ES" dirty="0"/>
          </a:p>
        </p:txBody>
      </p:sp>
      <p:pic>
        <p:nvPicPr>
          <p:cNvPr id="10" name="Content Placeholder 9" descr="DSC00426.JPG"/>
          <p:cNvPicPr>
            <a:picLocks noGrp="1" noChangeAspect="1"/>
          </p:cNvPicPr>
          <p:nvPr>
            <p:ph sz="half" idx="2"/>
          </p:nvPr>
        </p:nvPicPr>
        <p:blipFill>
          <a:blip r:embed="rId2" cstate="email"/>
          <a:stretch>
            <a:fillRect/>
          </a:stretch>
        </p:blipFill>
        <p:spPr>
          <a:xfrm>
            <a:off x="395536" y="3933056"/>
            <a:ext cx="4040188"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6" descr="DSC00421.JPG"/>
          <p:cNvPicPr>
            <a:picLocks noChangeAspect="1"/>
          </p:cNvPicPr>
          <p:nvPr/>
        </p:nvPicPr>
        <p:blipFill>
          <a:blip r:embed="rId3" cstate="email"/>
          <a:stretch>
            <a:fillRect/>
          </a:stretch>
        </p:blipFill>
        <p:spPr>
          <a:xfrm>
            <a:off x="395536" y="1052736"/>
            <a:ext cx="4040188"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Content Placeholder 13" descr="DSC00431.JPG"/>
          <p:cNvPicPr>
            <a:picLocks noGrp="1" noChangeAspect="1"/>
          </p:cNvPicPr>
          <p:nvPr>
            <p:ph sz="quarter" idx="4"/>
          </p:nvPr>
        </p:nvPicPr>
        <p:blipFill>
          <a:blip r:embed="rId4" cstate="email"/>
          <a:stretch>
            <a:fillRect/>
          </a:stretch>
        </p:blipFill>
        <p:spPr>
          <a:xfrm>
            <a:off x="4645025" y="3933056"/>
            <a:ext cx="4041775" cy="28153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Content Placeholder 10" descr="DSC00428.JPG"/>
          <p:cNvPicPr>
            <a:picLocks noChangeAspect="1"/>
          </p:cNvPicPr>
          <p:nvPr/>
        </p:nvPicPr>
        <p:blipFill>
          <a:blip r:embed="rId5" cstate="email"/>
          <a:stretch>
            <a:fillRect/>
          </a:stretch>
        </p:blipFill>
        <p:spPr>
          <a:xfrm>
            <a:off x="4644008" y="1052736"/>
            <a:ext cx="4041775"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t3.gstatic.com/images?q=tbn:ANd9GcRXUw237_T9Bzq3pnPpLEcqzu37Rr0tYE-T2h1grs765uLQsB0F"/>
          <p:cNvPicPr>
            <a:picLocks noChangeAspect="1" noChangeArrowheads="1"/>
          </p:cNvPicPr>
          <p:nvPr/>
        </p:nvPicPr>
        <p:blipFill>
          <a:blip r:embed="rId6" cstate="email"/>
          <a:srcRect/>
          <a:stretch>
            <a:fillRect/>
          </a:stretch>
        </p:blipFill>
        <p:spPr bwMode="auto">
          <a:xfrm>
            <a:off x="40060" y="44624"/>
            <a:ext cx="571500" cy="93610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611561" y="1530350"/>
            <a:ext cx="7056784" cy="5327650"/>
          </a:xfrm>
        </p:spPr>
        <p:txBody>
          <a:bodyPr>
            <a:noAutofit/>
          </a:bodyPr>
          <a:lstStyle/>
          <a:p>
            <a:pPr algn="just" eaLnBrk="1" hangingPunct="1">
              <a:lnSpc>
                <a:spcPct val="80000"/>
              </a:lnSpc>
              <a:buNone/>
            </a:pPr>
            <a:r>
              <a:rPr lang="es-NI" sz="2400" dirty="0" smtClean="0">
                <a:solidFill>
                  <a:schemeClr val="bg1"/>
                </a:solidFill>
              </a:rPr>
              <a:t>     La Gerencia  Industrial a través del área de Seguridad e Higiene, tiene como principal objetivo detectar las fuentes de riesgos en las áreas de trabajo y de inmediato  gestionar las  mejoras necesarias para reducir o eliminar estos,   evitando así que el trabajador sufra una lesión.</a:t>
            </a:r>
          </a:p>
          <a:p>
            <a:pPr algn="just" eaLnBrk="1" hangingPunct="1">
              <a:lnSpc>
                <a:spcPct val="80000"/>
              </a:lnSpc>
              <a:buFontTx/>
              <a:buNone/>
            </a:pPr>
            <a:r>
              <a:rPr lang="es-NI" sz="2400" dirty="0" smtClean="0">
                <a:solidFill>
                  <a:schemeClr val="bg1"/>
                </a:solidFill>
              </a:rPr>
              <a:t>	De igual manera  da cumplimiento a todas las recomendaciones de las  instituciones reguladoras (Reglamento General de Medidas Preventivas de Accidentes y Enfermedades Profesionales de Honduras)</a:t>
            </a:r>
          </a:p>
          <a:p>
            <a:pPr algn="just" eaLnBrk="1" hangingPunct="1">
              <a:lnSpc>
                <a:spcPct val="80000"/>
              </a:lnSpc>
              <a:buNone/>
            </a:pPr>
            <a:r>
              <a:rPr lang="es-NI" sz="2400" dirty="0">
                <a:solidFill>
                  <a:schemeClr val="bg1"/>
                </a:solidFill>
              </a:rPr>
              <a:t> </a:t>
            </a:r>
            <a:r>
              <a:rPr lang="es-NI" sz="2400" dirty="0" smtClean="0">
                <a:solidFill>
                  <a:schemeClr val="bg1"/>
                </a:solidFill>
              </a:rPr>
              <a:t>     </a:t>
            </a:r>
          </a:p>
          <a:p>
            <a:pPr algn="just" eaLnBrk="1" hangingPunct="1">
              <a:lnSpc>
                <a:spcPct val="80000"/>
              </a:lnSpc>
              <a:buNone/>
            </a:pPr>
            <a:endParaRPr lang="es-ES" sz="2400" dirty="0" smtClean="0"/>
          </a:p>
        </p:txBody>
      </p:sp>
      <p:sp>
        <p:nvSpPr>
          <p:cNvPr id="32771" name="Rectangle 3"/>
          <p:cNvSpPr>
            <a:spLocks noChangeArrowheads="1"/>
          </p:cNvSpPr>
          <p:nvPr/>
        </p:nvSpPr>
        <p:spPr bwMode="auto">
          <a:xfrm>
            <a:off x="1250950" y="116632"/>
            <a:ext cx="6634163" cy="954107"/>
          </a:xfrm>
          <a:prstGeom prst="rect">
            <a:avLst/>
          </a:prstGeom>
          <a:noFill/>
          <a:ln w="9525">
            <a:noFill/>
            <a:miter lim="800000"/>
            <a:headEnd/>
            <a:tailEnd/>
          </a:ln>
        </p:spPr>
        <p:txBody>
          <a:bodyPr>
            <a:spAutoFit/>
          </a:bodyPr>
          <a:lstStyle/>
          <a:p>
            <a:pPr algn="ctr" eaLnBrk="0" hangingPunct="0"/>
            <a:r>
              <a:rPr lang="es-NI" sz="2800" b="1" dirty="0">
                <a:solidFill>
                  <a:srgbClr val="00B050"/>
                </a:solidFill>
                <a:latin typeface="Times New Roman" pitchFamily="18" charset="0"/>
              </a:rPr>
              <a:t>Programa </a:t>
            </a:r>
            <a:r>
              <a:rPr lang="es-NI" sz="2800" b="1" dirty="0" smtClean="0">
                <a:solidFill>
                  <a:srgbClr val="00B050"/>
                </a:solidFill>
                <a:latin typeface="Times New Roman" pitchFamily="18" charset="0"/>
              </a:rPr>
              <a:t>de Seguridad e Higiene Industrial en CATV.</a:t>
            </a:r>
            <a:endParaRPr lang="es-ES" sz="2800" b="1" dirty="0">
              <a:solidFill>
                <a:srgbClr val="00B050"/>
              </a:solidFill>
              <a:latin typeface="Times New Roman" pitchFamily="18" charset="0"/>
            </a:endParaRPr>
          </a:p>
        </p:txBody>
      </p:sp>
      <p:pic>
        <p:nvPicPr>
          <p:cNvPr id="7" name="Picture 6" descr="http://www.monografias.com/trabajos65/seguridad-medio-ambiente/seguridad-medio-ambiente_image015.gif"/>
          <p:cNvPicPr>
            <a:picLocks noChangeAspect="1" noChangeArrowheads="1"/>
          </p:cNvPicPr>
          <p:nvPr/>
        </p:nvPicPr>
        <p:blipFill>
          <a:blip r:embed="rId2" cstate="print"/>
          <a:srcRect/>
          <a:stretch>
            <a:fillRect/>
          </a:stretch>
        </p:blipFill>
        <p:spPr bwMode="auto">
          <a:xfrm rot="16200000">
            <a:off x="-3213484" y="3176973"/>
            <a:ext cx="6930012" cy="576063"/>
          </a:xfrm>
          <a:prstGeom prst="rect">
            <a:avLst/>
          </a:prstGeom>
          <a:noFill/>
        </p:spPr>
      </p:pic>
      <p:pic>
        <p:nvPicPr>
          <p:cNvPr id="5" name="Imagen 1"/>
          <p:cNvPicPr/>
          <p:nvPr/>
        </p:nvPicPr>
        <p:blipFill>
          <a:blip r:embed="rId3"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t3.gstatic.com/images?q=tbn:ANd9GcRXUw237_T9Bzq3pnPpLEcqzu37Rr0tYE-T2h1grs765uLQsB0F"/>
          <p:cNvPicPr>
            <a:picLocks noChangeAspect="1" noChangeArrowheads="1"/>
          </p:cNvPicPr>
          <p:nvPr/>
        </p:nvPicPr>
        <p:blipFill>
          <a:blip r:embed="rId2" cstate="email"/>
          <a:srcRect/>
          <a:stretch>
            <a:fillRect/>
          </a:stretch>
        </p:blipFill>
        <p:spPr bwMode="auto">
          <a:xfrm>
            <a:off x="-36512" y="-27384"/>
            <a:ext cx="504056" cy="666857"/>
          </a:xfrm>
          <a:prstGeom prst="rect">
            <a:avLst/>
          </a:prstGeom>
          <a:noFill/>
        </p:spPr>
      </p:pic>
      <p:sp>
        <p:nvSpPr>
          <p:cNvPr id="2" name="Title 1"/>
          <p:cNvSpPr>
            <a:spLocks noGrp="1"/>
          </p:cNvSpPr>
          <p:nvPr>
            <p:ph type="title"/>
          </p:nvPr>
        </p:nvSpPr>
        <p:spPr>
          <a:xfrm>
            <a:off x="457200" y="-234280"/>
            <a:ext cx="8229600" cy="1143000"/>
          </a:xfrm>
        </p:spPr>
        <p:txBody>
          <a:bodyPr>
            <a:normAutofit/>
          </a:bodyPr>
          <a:lstStyle/>
          <a:p>
            <a:r>
              <a:rPr lang="es-ES" sz="4000" b="1" dirty="0" smtClean="0">
                <a:solidFill>
                  <a:schemeClr val="bg1"/>
                </a:solidFill>
              </a:rPr>
              <a:t>Brigada de Evacuación</a:t>
            </a:r>
            <a:endParaRPr lang="es-ES" sz="4000" b="1" dirty="0">
              <a:solidFill>
                <a:schemeClr val="bg1"/>
              </a:solidFill>
            </a:endParaRPr>
          </a:p>
        </p:txBody>
      </p:sp>
      <p:sp>
        <p:nvSpPr>
          <p:cNvPr id="3" name="Text Placeholder 2"/>
          <p:cNvSpPr>
            <a:spLocks noGrp="1"/>
          </p:cNvSpPr>
          <p:nvPr>
            <p:ph type="body" idx="1"/>
          </p:nvPr>
        </p:nvSpPr>
        <p:spPr>
          <a:xfrm>
            <a:off x="395536" y="404664"/>
            <a:ext cx="8208912" cy="639762"/>
          </a:xfrm>
        </p:spPr>
        <p:txBody>
          <a:bodyPr>
            <a:normAutofit/>
          </a:bodyPr>
          <a:lstStyle/>
          <a:p>
            <a:r>
              <a:rPr lang="es-ES" dirty="0" smtClean="0"/>
              <a:t>Brigadistas pasando asistencia por áreas al personal evacuado</a:t>
            </a:r>
            <a:endParaRPr lang="es-ES" dirty="0"/>
          </a:p>
        </p:txBody>
      </p:sp>
      <p:pic>
        <p:nvPicPr>
          <p:cNvPr id="10" name="Content Placeholder 9" descr="DSC00459.JPG"/>
          <p:cNvPicPr>
            <a:picLocks noGrp="1" noChangeAspect="1"/>
          </p:cNvPicPr>
          <p:nvPr>
            <p:ph sz="half" idx="2"/>
          </p:nvPr>
        </p:nvPicPr>
        <p:blipFill>
          <a:blip r:embed="rId3" cstate="email"/>
          <a:stretch>
            <a:fillRect/>
          </a:stretch>
        </p:blipFill>
        <p:spPr>
          <a:xfrm>
            <a:off x="395536" y="3861048"/>
            <a:ext cx="4040188"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6" descr="DSC00466.JPG"/>
          <p:cNvPicPr>
            <a:picLocks noChangeAspect="1"/>
          </p:cNvPicPr>
          <p:nvPr/>
        </p:nvPicPr>
        <p:blipFill>
          <a:blip r:embed="rId4" cstate="email"/>
          <a:stretch>
            <a:fillRect/>
          </a:stretch>
        </p:blipFill>
        <p:spPr>
          <a:xfrm>
            <a:off x="395536" y="980728"/>
            <a:ext cx="4040188"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Content Placeholder 13" descr="DSC00422.JPG"/>
          <p:cNvPicPr>
            <a:picLocks noGrp="1" noChangeAspect="1"/>
          </p:cNvPicPr>
          <p:nvPr>
            <p:ph sz="quarter" idx="4"/>
          </p:nvPr>
        </p:nvPicPr>
        <p:blipFill>
          <a:blip r:embed="rId5" cstate="email"/>
          <a:stretch>
            <a:fillRect/>
          </a:stretch>
        </p:blipFill>
        <p:spPr>
          <a:xfrm>
            <a:off x="4572000" y="3861048"/>
            <a:ext cx="4041775"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Content Placeholder 10" descr="DSC00437.JPG"/>
          <p:cNvPicPr>
            <a:picLocks noChangeAspect="1"/>
          </p:cNvPicPr>
          <p:nvPr/>
        </p:nvPicPr>
        <p:blipFill>
          <a:blip r:embed="rId6" cstate="email"/>
          <a:stretch>
            <a:fillRect/>
          </a:stretch>
        </p:blipFill>
        <p:spPr>
          <a:xfrm>
            <a:off x="4572000" y="980728"/>
            <a:ext cx="4041775"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t0.gstatic.com/images?q=tbn:ANd9GcROOxd81XhlQz1yccrOi8_1Z4tGL6Zi7KUdsx4LTtnvuy8im6KO"/>
          <p:cNvPicPr>
            <a:picLocks noChangeAspect="1" noChangeArrowheads="1"/>
          </p:cNvPicPr>
          <p:nvPr/>
        </p:nvPicPr>
        <p:blipFill>
          <a:blip r:embed="rId2" cstate="email"/>
          <a:srcRect/>
          <a:stretch>
            <a:fillRect/>
          </a:stretch>
        </p:blipFill>
        <p:spPr bwMode="auto">
          <a:xfrm>
            <a:off x="72008" y="-27384"/>
            <a:ext cx="1187624" cy="786003"/>
          </a:xfrm>
          <a:prstGeom prst="rect">
            <a:avLst/>
          </a:prstGeom>
          <a:noFill/>
        </p:spPr>
      </p:pic>
      <p:sp>
        <p:nvSpPr>
          <p:cNvPr id="2" name="Title 1"/>
          <p:cNvSpPr>
            <a:spLocks noGrp="1"/>
          </p:cNvSpPr>
          <p:nvPr>
            <p:ph type="title"/>
          </p:nvPr>
        </p:nvSpPr>
        <p:spPr>
          <a:xfrm>
            <a:off x="457200" y="-387424"/>
            <a:ext cx="8229600" cy="1143000"/>
          </a:xfrm>
        </p:spPr>
        <p:txBody>
          <a:bodyPr>
            <a:normAutofit/>
          </a:bodyPr>
          <a:lstStyle/>
          <a:p>
            <a:r>
              <a:rPr lang="es-ES" sz="3600" b="1" dirty="0" smtClean="0">
                <a:solidFill>
                  <a:schemeClr val="bg1"/>
                </a:solidFill>
              </a:rPr>
              <a:t>Brigada de Primeros Auxilios</a:t>
            </a:r>
            <a:endParaRPr lang="es-ES" sz="3600" b="1" dirty="0">
              <a:solidFill>
                <a:schemeClr val="bg1"/>
              </a:solidFill>
            </a:endParaRPr>
          </a:p>
        </p:txBody>
      </p:sp>
      <p:sp>
        <p:nvSpPr>
          <p:cNvPr id="3" name="Text Placeholder 2"/>
          <p:cNvSpPr>
            <a:spLocks noGrp="1"/>
          </p:cNvSpPr>
          <p:nvPr>
            <p:ph type="body" idx="1"/>
          </p:nvPr>
        </p:nvSpPr>
        <p:spPr>
          <a:xfrm>
            <a:off x="251520" y="556990"/>
            <a:ext cx="8686800" cy="639762"/>
          </a:xfrm>
        </p:spPr>
        <p:txBody>
          <a:bodyPr>
            <a:noAutofit/>
          </a:bodyPr>
          <a:lstStyle/>
          <a:p>
            <a:r>
              <a:rPr lang="es-ES" b="0" dirty="0" smtClean="0"/>
              <a:t>Brigadistas brindando primeros auxilios a victimas de la emergencia.</a:t>
            </a:r>
            <a:endParaRPr lang="es-ES" b="0" dirty="0"/>
          </a:p>
        </p:txBody>
      </p:sp>
      <p:sp>
        <p:nvSpPr>
          <p:cNvPr id="5" name="Text Placeholder 4"/>
          <p:cNvSpPr>
            <a:spLocks noGrp="1"/>
          </p:cNvSpPr>
          <p:nvPr>
            <p:ph type="body" sz="quarter" idx="3"/>
          </p:nvPr>
        </p:nvSpPr>
        <p:spPr/>
        <p:txBody>
          <a:bodyPr/>
          <a:lstStyle/>
          <a:p>
            <a:endParaRPr lang="es-ES" dirty="0"/>
          </a:p>
        </p:txBody>
      </p:sp>
      <p:pic>
        <p:nvPicPr>
          <p:cNvPr id="10" name="Content Placeholder 9" descr="DSC00420.JPG"/>
          <p:cNvPicPr>
            <a:picLocks noGrp="1" noChangeAspect="1"/>
          </p:cNvPicPr>
          <p:nvPr>
            <p:ph sz="half" idx="2"/>
          </p:nvPr>
        </p:nvPicPr>
        <p:blipFill>
          <a:blip r:embed="rId3" cstate="email"/>
          <a:stretch>
            <a:fillRect/>
          </a:stretch>
        </p:blipFill>
        <p:spPr>
          <a:xfrm>
            <a:off x="457200" y="4005064"/>
            <a:ext cx="4040188" cy="266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6" descr="DSC00468.JPG"/>
          <p:cNvPicPr>
            <a:picLocks noChangeAspect="1"/>
          </p:cNvPicPr>
          <p:nvPr/>
        </p:nvPicPr>
        <p:blipFill>
          <a:blip r:embed="rId4" cstate="email"/>
          <a:stretch>
            <a:fillRect/>
          </a:stretch>
        </p:blipFill>
        <p:spPr>
          <a:xfrm>
            <a:off x="467544" y="1196752"/>
            <a:ext cx="4040188"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Content Placeholder 13" descr="DSC00485.JPG"/>
          <p:cNvPicPr>
            <a:picLocks noGrp="1" noChangeAspect="1"/>
          </p:cNvPicPr>
          <p:nvPr>
            <p:ph sz="quarter" idx="4"/>
          </p:nvPr>
        </p:nvPicPr>
        <p:blipFill>
          <a:blip r:embed="rId5" cstate="email"/>
          <a:stretch>
            <a:fillRect/>
          </a:stretch>
        </p:blipFill>
        <p:spPr>
          <a:xfrm>
            <a:off x="4645025" y="4005064"/>
            <a:ext cx="4041775" cy="2671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Content Placeholder 10" descr="DSC00469.JPG"/>
          <p:cNvPicPr>
            <a:picLocks noChangeAspect="1"/>
          </p:cNvPicPr>
          <p:nvPr/>
        </p:nvPicPr>
        <p:blipFill>
          <a:blip r:embed="rId6" cstate="email"/>
          <a:stretch>
            <a:fillRect/>
          </a:stretch>
        </p:blipFill>
        <p:spPr>
          <a:xfrm>
            <a:off x="4634681" y="1196752"/>
            <a:ext cx="4041775"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10744" cy="1143000"/>
          </a:xfrm>
        </p:spPr>
        <p:txBody>
          <a:bodyPr>
            <a:normAutofit/>
          </a:bodyPr>
          <a:lstStyle/>
          <a:p>
            <a:r>
              <a:rPr lang="es-ES" sz="2800" dirty="0" smtClean="0"/>
              <a:t>Identificación de Jefe de Brigadas</a:t>
            </a:r>
            <a:endParaRPr lang="es-ES" sz="2800" dirty="0"/>
          </a:p>
        </p:txBody>
      </p:sp>
      <p:pic>
        <p:nvPicPr>
          <p:cNvPr id="7" name="Content Placeholder 25" descr="DSC01105.JPG"/>
          <p:cNvPicPr>
            <a:picLocks noGrp="1" noChangeAspect="1"/>
          </p:cNvPicPr>
          <p:nvPr>
            <p:ph sz="half" idx="1"/>
          </p:nvPr>
        </p:nvPicPr>
        <p:blipFill>
          <a:blip r:embed="rId2" cstate="email"/>
          <a:srcRect/>
          <a:stretch>
            <a:fillRect/>
          </a:stretch>
        </p:blipFill>
        <p:spPr>
          <a:xfrm rot="5400000">
            <a:off x="479301" y="4353347"/>
            <a:ext cx="2424758" cy="21602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Content Placeholder 22" descr="DSC01103.JPG"/>
          <p:cNvPicPr>
            <a:picLocks noGrp="1" noChangeAspect="1"/>
          </p:cNvPicPr>
          <p:nvPr>
            <p:ph sz="half" idx="2"/>
          </p:nvPr>
        </p:nvPicPr>
        <p:blipFill>
          <a:blip r:embed="rId3" cstate="email"/>
          <a:srcRect/>
          <a:stretch>
            <a:fillRect/>
          </a:stretch>
        </p:blipFill>
        <p:spPr>
          <a:xfrm rot="5400000">
            <a:off x="623925" y="1616436"/>
            <a:ext cx="2520281" cy="22569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itle 1"/>
          <p:cNvSpPr txBox="1">
            <a:spLocks/>
          </p:cNvSpPr>
          <p:nvPr/>
        </p:nvSpPr>
        <p:spPr>
          <a:xfrm>
            <a:off x="4139952" y="341784"/>
            <a:ext cx="4546848"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0" i="0" u="none" strike="noStrike" kern="1200" cap="none" spc="0" normalizeH="0" baseline="0" noProof="0" dirty="0" smtClean="0">
                <a:ln>
                  <a:noFill/>
                </a:ln>
                <a:solidFill>
                  <a:schemeClr val="tx1"/>
                </a:solidFill>
                <a:effectLst/>
                <a:uLnTx/>
                <a:uFillTx/>
                <a:latin typeface="+mj-lt"/>
                <a:ea typeface="+mj-ea"/>
                <a:cs typeface="+mj-cs"/>
              </a:rPr>
              <a:t>Identificación de Brigada de Evacuación</a:t>
            </a:r>
            <a:endParaRPr kumimoji="0" lang="es-ES"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Content Placeholder 3" descr="DSC01097.JPG"/>
          <p:cNvPicPr>
            <a:picLocks noChangeAspect="1"/>
          </p:cNvPicPr>
          <p:nvPr/>
        </p:nvPicPr>
        <p:blipFill>
          <a:blip r:embed="rId4" cstate="email"/>
          <a:srcRect/>
          <a:stretch>
            <a:fillRect/>
          </a:stretch>
        </p:blipFill>
        <p:spPr>
          <a:xfrm rot="5400000">
            <a:off x="5088847" y="1544001"/>
            <a:ext cx="2350682" cy="2232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6" descr="DSC01102.JPG"/>
          <p:cNvPicPr>
            <a:picLocks noChangeAspect="1"/>
          </p:cNvPicPr>
          <p:nvPr/>
        </p:nvPicPr>
        <p:blipFill>
          <a:blip r:embed="rId5" cstate="email"/>
          <a:srcRect/>
          <a:stretch>
            <a:fillRect/>
          </a:stretch>
        </p:blipFill>
        <p:spPr>
          <a:xfrm rot="5400000">
            <a:off x="4752985" y="4256128"/>
            <a:ext cx="2448272" cy="2234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2746648" cy="1143000"/>
          </a:xfrm>
        </p:spPr>
        <p:txBody>
          <a:bodyPr>
            <a:normAutofit/>
          </a:bodyPr>
          <a:lstStyle/>
          <a:p>
            <a:r>
              <a:rPr lang="es-ES" sz="2400" dirty="0" smtClean="0"/>
              <a:t>Identificación de Brigada de Extinción</a:t>
            </a:r>
            <a:endParaRPr lang="es-ES" sz="2400" dirty="0"/>
          </a:p>
        </p:txBody>
      </p:sp>
      <p:pic>
        <p:nvPicPr>
          <p:cNvPr id="5" name="Content Placeholder 12" descr="DSC01100.JPG"/>
          <p:cNvPicPr>
            <a:picLocks noGrp="1" noChangeAspect="1"/>
          </p:cNvPicPr>
          <p:nvPr>
            <p:ph sz="half" idx="2"/>
          </p:nvPr>
        </p:nvPicPr>
        <p:blipFill>
          <a:blip r:embed="rId2" cstate="email"/>
          <a:srcRect/>
          <a:stretch>
            <a:fillRect/>
          </a:stretch>
        </p:blipFill>
        <p:spPr>
          <a:xfrm rot="5400000">
            <a:off x="651237" y="4181410"/>
            <a:ext cx="2512933" cy="21602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9" descr="DSC01099.JPG"/>
          <p:cNvPicPr>
            <a:picLocks noGrp="1" noChangeAspect="1"/>
          </p:cNvPicPr>
          <p:nvPr>
            <p:ph sz="half" idx="1"/>
          </p:nvPr>
        </p:nvPicPr>
        <p:blipFill>
          <a:blip r:embed="rId3" cstate="email"/>
          <a:srcRect/>
          <a:stretch>
            <a:fillRect/>
          </a:stretch>
        </p:blipFill>
        <p:spPr>
          <a:xfrm rot="5400000">
            <a:off x="602049" y="1278271"/>
            <a:ext cx="2323277" cy="21602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Content Placeholder 15" descr="DSC01098.JPG"/>
          <p:cNvPicPr>
            <a:picLocks noChangeAspect="1"/>
          </p:cNvPicPr>
          <p:nvPr/>
        </p:nvPicPr>
        <p:blipFill>
          <a:blip r:embed="rId4" cstate="email"/>
          <a:srcRect/>
          <a:stretch>
            <a:fillRect/>
          </a:stretch>
        </p:blipFill>
        <p:spPr>
          <a:xfrm rot="5400000">
            <a:off x="4438416" y="1263762"/>
            <a:ext cx="2298822" cy="21756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18" descr="DSC01101.JPG"/>
          <p:cNvPicPr>
            <a:picLocks noChangeAspect="1"/>
          </p:cNvPicPr>
          <p:nvPr/>
        </p:nvPicPr>
        <p:blipFill>
          <a:blip r:embed="rId5" cstate="email"/>
          <a:srcRect/>
          <a:stretch>
            <a:fillRect/>
          </a:stretch>
        </p:blipFill>
        <p:spPr>
          <a:xfrm rot="5400000">
            <a:off x="4604731" y="4044341"/>
            <a:ext cx="2448273" cy="2225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Title 1"/>
          <p:cNvSpPr txBox="1">
            <a:spLocks/>
          </p:cNvSpPr>
          <p:nvPr/>
        </p:nvSpPr>
        <p:spPr>
          <a:xfrm>
            <a:off x="4489648" y="44624"/>
            <a:ext cx="361074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400" b="0" i="0" u="none" strike="noStrike" kern="1200" cap="none" spc="0" normalizeH="0" baseline="0" noProof="0" dirty="0" smtClean="0">
                <a:ln>
                  <a:noFill/>
                </a:ln>
                <a:solidFill>
                  <a:schemeClr val="tx1"/>
                </a:solidFill>
                <a:effectLst/>
                <a:uLnTx/>
                <a:uFillTx/>
                <a:latin typeface="+mj-lt"/>
                <a:ea typeface="+mj-ea"/>
                <a:cs typeface="+mj-cs"/>
              </a:rPr>
              <a:t>Identificación de Brigada de Primeros</a:t>
            </a:r>
            <a:r>
              <a:rPr kumimoji="0" lang="es-ES" sz="2400" b="0" i="0" u="none" strike="noStrike" kern="1200" cap="none" spc="0" normalizeH="0" noProof="0" dirty="0" smtClean="0">
                <a:ln>
                  <a:noFill/>
                </a:ln>
                <a:solidFill>
                  <a:schemeClr val="tx1"/>
                </a:solidFill>
                <a:effectLst/>
                <a:uLnTx/>
                <a:uFillTx/>
                <a:latin typeface="+mj-lt"/>
                <a:ea typeface="+mj-ea"/>
                <a:cs typeface="+mj-cs"/>
              </a:rPr>
              <a:t> Auxilios</a:t>
            </a:r>
            <a:endParaRPr kumimoji="0" lang="es-ES"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348880"/>
            <a:ext cx="7920880" cy="1200329"/>
          </a:xfrm>
          <a:prstGeom prst="rect">
            <a:avLst/>
          </a:prstGeom>
        </p:spPr>
        <p:txBody>
          <a:bodyPr wrap="square">
            <a:spAutoFit/>
          </a:bodyPr>
          <a:lstStyle/>
          <a:p>
            <a:pPr marL="381000" indent="-381000" algn="ctr"/>
            <a:r>
              <a:rPr lang="es-ES" sz="3600" b="1" dirty="0" smtClean="0"/>
              <a:t>Diagnostico de Factores Riesgos</a:t>
            </a:r>
          </a:p>
          <a:p>
            <a:pPr marL="381000" indent="-381000" algn="ctr"/>
            <a:r>
              <a:rPr lang="es-ES" sz="3600" b="1" dirty="0" smtClean="0"/>
              <a:t>Tachos</a:t>
            </a:r>
            <a:endParaRPr lang="es-ES" sz="3600" b="1"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15416"/>
            <a:ext cx="8229600" cy="1143000"/>
          </a:xfrm>
        </p:spPr>
        <p:txBody>
          <a:bodyPr>
            <a:noAutofit/>
          </a:bodyPr>
          <a:lstStyle/>
          <a:p>
            <a:r>
              <a:rPr lang="es-ES" sz="2800" dirty="0" smtClean="0">
                <a:solidFill>
                  <a:srgbClr val="00B050"/>
                </a:solidFill>
              </a:rPr>
              <a:t/>
            </a:r>
            <a:br>
              <a:rPr lang="es-ES" sz="2800" dirty="0" smtClean="0">
                <a:solidFill>
                  <a:srgbClr val="00B050"/>
                </a:solidFill>
              </a:rPr>
            </a:br>
            <a:r>
              <a:rPr lang="es-ES" sz="2800" b="1" dirty="0" smtClean="0">
                <a:solidFill>
                  <a:schemeClr val="bg1"/>
                </a:solidFill>
              </a:rPr>
              <a:t>Ejemplo de Diagnostico de Factores de </a:t>
            </a:r>
            <a:br>
              <a:rPr lang="es-ES" sz="2800" b="1" dirty="0" smtClean="0">
                <a:solidFill>
                  <a:schemeClr val="bg1"/>
                </a:solidFill>
              </a:rPr>
            </a:br>
            <a:r>
              <a:rPr lang="es-ES" sz="2800" b="1" dirty="0" smtClean="0">
                <a:solidFill>
                  <a:schemeClr val="bg1"/>
                </a:solidFill>
              </a:rPr>
              <a:t>Riesgo Tachos</a:t>
            </a:r>
            <a:endParaRPr lang="es-ES" sz="2800" b="1" dirty="0">
              <a:solidFill>
                <a:schemeClr val="bg1"/>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8208912" y="0"/>
            <a:ext cx="899592" cy="764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graphicFrame>
        <p:nvGraphicFramePr>
          <p:cNvPr id="9" name="Table 8"/>
          <p:cNvGraphicFramePr>
            <a:graphicFrameLocks noGrp="1"/>
          </p:cNvGraphicFramePr>
          <p:nvPr/>
        </p:nvGraphicFramePr>
        <p:xfrm>
          <a:off x="683568" y="980728"/>
          <a:ext cx="7488832" cy="5501374"/>
        </p:xfrm>
        <a:graphic>
          <a:graphicData uri="http://schemas.openxmlformats.org/drawingml/2006/table">
            <a:tbl>
              <a:tblPr>
                <a:tableStyleId>{616DA210-FB5B-4158-B5E0-FEB733F419BA}</a:tableStyleId>
              </a:tblPr>
              <a:tblGrid>
                <a:gridCol w="1478878"/>
                <a:gridCol w="1692581"/>
                <a:gridCol w="2301149"/>
                <a:gridCol w="2016224"/>
              </a:tblGrid>
              <a:tr h="249481">
                <a:tc>
                  <a:txBody>
                    <a:bodyPr/>
                    <a:lstStyle/>
                    <a:p>
                      <a:pPr algn="ctr">
                        <a:lnSpc>
                          <a:spcPct val="115000"/>
                        </a:lnSpc>
                        <a:spcAft>
                          <a:spcPts val="0"/>
                        </a:spcAft>
                      </a:pPr>
                      <a:r>
                        <a:rPr lang="es-ES" sz="1400" b="1" dirty="0">
                          <a:solidFill>
                            <a:sysClr val="windowText" lastClr="000000"/>
                          </a:solidFill>
                        </a:rPr>
                        <a:t>Área</a:t>
                      </a:r>
                      <a:endParaRPr lang="es-ES" sz="1200" b="1"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15000"/>
                        </a:lnSpc>
                        <a:spcAft>
                          <a:spcPts val="0"/>
                        </a:spcAft>
                      </a:pPr>
                      <a:r>
                        <a:rPr lang="es-ES" sz="1400" b="1" dirty="0">
                          <a:solidFill>
                            <a:sysClr val="windowText" lastClr="000000"/>
                          </a:solidFill>
                        </a:rPr>
                        <a:t>Factor de Riesgo</a:t>
                      </a:r>
                      <a:endParaRPr lang="es-ES" sz="1200" b="1"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15000"/>
                        </a:lnSpc>
                        <a:spcAft>
                          <a:spcPts val="0"/>
                        </a:spcAft>
                      </a:pPr>
                      <a:r>
                        <a:rPr lang="es-ES" sz="1400" b="1" dirty="0">
                          <a:solidFill>
                            <a:sysClr val="windowText" lastClr="000000"/>
                          </a:solidFill>
                        </a:rPr>
                        <a:t>Diagnostico</a:t>
                      </a:r>
                      <a:endParaRPr lang="es-ES" sz="1200" b="1"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lnSpc>
                          <a:spcPct val="115000"/>
                        </a:lnSpc>
                        <a:spcAft>
                          <a:spcPts val="0"/>
                        </a:spcAft>
                      </a:pPr>
                      <a:r>
                        <a:rPr lang="es-ES" sz="1400" b="1" dirty="0">
                          <a:solidFill>
                            <a:sysClr val="windowText" lastClr="000000"/>
                          </a:solidFill>
                        </a:rPr>
                        <a:t>Medidas de Prevención</a:t>
                      </a:r>
                      <a:endParaRPr lang="es-ES" sz="1200" b="1"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498424">
                <a:tc rowSpan="3">
                  <a:txBody>
                    <a:bodyPr/>
                    <a:lstStyle/>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endParaRPr lang="es-ES" sz="1400" dirty="0" smtClean="0">
                        <a:solidFill>
                          <a:sysClr val="windowText" lastClr="000000"/>
                        </a:solidFill>
                      </a:endParaRPr>
                    </a:p>
                    <a:p>
                      <a:pPr algn="ctr">
                        <a:lnSpc>
                          <a:spcPct val="115000"/>
                        </a:lnSpc>
                        <a:spcAft>
                          <a:spcPts val="0"/>
                        </a:spcAft>
                      </a:pPr>
                      <a:r>
                        <a:rPr lang="es-ES" sz="1400" dirty="0" smtClean="0">
                          <a:solidFill>
                            <a:sysClr val="windowText" lastClr="000000"/>
                          </a:solidFill>
                        </a:rPr>
                        <a:t>Tachos</a:t>
                      </a:r>
                      <a:endParaRPr lang="es-ES" sz="1200" b="1"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ES" sz="1400" dirty="0">
                          <a:solidFill>
                            <a:sysClr val="windowText" lastClr="000000"/>
                          </a:solidFill>
                        </a:rPr>
                        <a:t>Ruido</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ES" sz="1400" dirty="0">
                          <a:solidFill>
                            <a:sysClr val="windowText" lastClr="000000"/>
                          </a:solidFill>
                        </a:rPr>
                        <a:t>Causado por motores y escape de vapor.</a:t>
                      </a:r>
                      <a:endParaRPr lang="es-ES" sz="1200" dirty="0">
                        <a:solidFill>
                          <a:sysClr val="windowText" lastClr="000000"/>
                        </a:solidFill>
                      </a:endParaRPr>
                    </a:p>
                    <a:p>
                      <a:pPr algn="just">
                        <a:lnSpc>
                          <a:spcPct val="115000"/>
                        </a:lnSpc>
                        <a:spcAft>
                          <a:spcPts val="0"/>
                        </a:spcAft>
                      </a:pPr>
                      <a:r>
                        <a:rPr lang="es-ES" sz="1400" dirty="0">
                          <a:solidFill>
                            <a:sysClr val="windowText" lastClr="000000"/>
                          </a:solidFill>
                        </a:rPr>
                        <a:t>El mayor riesgo se presenta en el tacho 1 y 2, producido por el motor del tanque de magma B.</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ES" sz="1400" dirty="0">
                          <a:solidFill>
                            <a:sysClr val="windowText" lastClr="000000"/>
                          </a:solidFill>
                        </a:rPr>
                        <a:t>Proporcionar protección auditiva para el tachero de primera.</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2759458">
                <a:tc vMerge="1">
                  <a:txBody>
                    <a:bodyPr/>
                    <a:lstStyle/>
                    <a:p>
                      <a:pPr algn="just">
                        <a:lnSpc>
                          <a:spcPct val="115000"/>
                        </a:lnSpc>
                        <a:spcAft>
                          <a:spcPts val="0"/>
                        </a:spcAft>
                      </a:pPr>
                      <a:endParaRPr lang="es-ES" sz="1100" dirty="0">
                        <a:latin typeface="Palatino Linotype"/>
                        <a:ea typeface="Calibri"/>
                        <a:cs typeface="Times New Roman"/>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dirty="0">
                          <a:solidFill>
                            <a:sysClr val="windowText" lastClr="000000"/>
                          </a:solidFill>
                        </a:rPr>
                        <a:t>Iluminación</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ES" sz="1400" dirty="0">
                          <a:solidFill>
                            <a:sysClr val="windowText" lastClr="000000"/>
                          </a:solidFill>
                        </a:rPr>
                        <a:t>Iluminación deficiente en el área entre tachos y evaporadores.</a:t>
                      </a:r>
                      <a:endParaRPr lang="es-ES" sz="1200" dirty="0">
                        <a:solidFill>
                          <a:sysClr val="windowText" lastClr="000000"/>
                        </a:solidFill>
                      </a:endParaRPr>
                    </a:p>
                    <a:p>
                      <a:pPr algn="just">
                        <a:lnSpc>
                          <a:spcPct val="115000"/>
                        </a:lnSpc>
                        <a:spcAft>
                          <a:spcPts val="0"/>
                        </a:spcAft>
                      </a:pPr>
                      <a:r>
                        <a:rPr lang="es-ES" sz="1400" dirty="0">
                          <a:solidFill>
                            <a:sysClr val="windowText" lastClr="000000"/>
                          </a:solidFill>
                        </a:rPr>
                        <a:t>Solo hay tres reflectores en el área.</a:t>
                      </a:r>
                      <a:endParaRPr lang="es-ES" sz="1200" dirty="0">
                        <a:solidFill>
                          <a:sysClr val="windowText" lastClr="000000"/>
                        </a:solidFill>
                      </a:endParaRPr>
                    </a:p>
                    <a:p>
                      <a:pPr algn="just">
                        <a:lnSpc>
                          <a:spcPct val="115000"/>
                        </a:lnSpc>
                        <a:spcAft>
                          <a:spcPts val="0"/>
                        </a:spcAft>
                      </a:pPr>
                      <a:r>
                        <a:rPr lang="es-ES" sz="1400" dirty="0">
                          <a:solidFill>
                            <a:sysClr val="windowText" lastClr="000000"/>
                          </a:solidFill>
                        </a:rPr>
                        <a:t>En el área del semillero de afuera no hay ninguna lámpara, en la noche no se ve nada, el ayudante de tachos puede golpearse, tropezar o caer.</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ES" sz="1400" dirty="0">
                          <a:solidFill>
                            <a:sysClr val="windowText" lastClr="000000"/>
                          </a:solidFill>
                        </a:rPr>
                        <a:t>Poner un reflector más para mejorar la iluminación.</a:t>
                      </a:r>
                      <a:endParaRPr lang="es-ES" sz="1200" dirty="0">
                        <a:solidFill>
                          <a:sysClr val="windowText" lastClr="000000"/>
                        </a:solidFill>
                      </a:endParaRPr>
                    </a:p>
                    <a:p>
                      <a:pPr algn="just">
                        <a:lnSpc>
                          <a:spcPct val="115000"/>
                        </a:lnSpc>
                        <a:spcAft>
                          <a:spcPts val="0"/>
                        </a:spcAft>
                      </a:pPr>
                      <a:r>
                        <a:rPr lang="es-ES" sz="1400" dirty="0">
                          <a:solidFill>
                            <a:sysClr val="windowText" lastClr="000000"/>
                          </a:solidFill>
                        </a:rPr>
                        <a:t>Poner una lámpara en el semillero de afuera.</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994011">
                <a:tc vMerge="1">
                  <a:txBody>
                    <a:bodyPr/>
                    <a:lstStyle/>
                    <a:p>
                      <a:pPr algn="just">
                        <a:lnSpc>
                          <a:spcPct val="115000"/>
                        </a:lnSpc>
                        <a:spcAft>
                          <a:spcPts val="0"/>
                        </a:spcAft>
                      </a:pPr>
                      <a:endParaRPr lang="es-ES" sz="1100" dirty="0">
                        <a:latin typeface="Palatino Linotype"/>
                        <a:ea typeface="Calibri"/>
                        <a:cs typeface="Times New Roman"/>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dirty="0">
                          <a:solidFill>
                            <a:sysClr val="windowText" lastClr="000000"/>
                          </a:solidFill>
                        </a:rPr>
                        <a:t>Escaleras y pasamanos</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r>
                        <a:rPr lang="es-ES" sz="1400" dirty="0">
                          <a:solidFill>
                            <a:sysClr val="windowText" lastClr="000000"/>
                          </a:solidFill>
                        </a:rPr>
                        <a:t>Reparar pasamanos cerca del tacho 1, esta doblada. </a:t>
                      </a:r>
                      <a:endParaRPr lang="es-ES" sz="1200" dirty="0">
                        <a:solidFill>
                          <a:sysClr val="windowText" lastClr="000000"/>
                        </a:solidFill>
                      </a:endParaRPr>
                    </a:p>
                    <a:p>
                      <a:pPr algn="just">
                        <a:lnSpc>
                          <a:spcPct val="115000"/>
                        </a:lnSpc>
                        <a:spcAft>
                          <a:spcPts val="0"/>
                        </a:spcAft>
                      </a:pPr>
                      <a:r>
                        <a:rPr lang="es-ES" sz="1400" dirty="0">
                          <a:solidFill>
                            <a:sysClr val="windowText" lastClr="000000"/>
                          </a:solidFill>
                        </a:rPr>
                        <a:t>Pintar barandas de toda el área.</a:t>
                      </a: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15000"/>
                        </a:lnSpc>
                        <a:spcAft>
                          <a:spcPts val="0"/>
                        </a:spcAft>
                      </a:pPr>
                      <a:endParaRPr lang="es-ES" sz="1200" dirty="0">
                        <a:solidFill>
                          <a:sysClr val="windowText" lastClr="000000"/>
                        </a:solidFill>
                        <a:latin typeface="Calibri"/>
                        <a:ea typeface="Calibri"/>
                        <a:cs typeface="Times New Roman"/>
                      </a:endParaRPr>
                    </a:p>
                  </a:txBody>
                  <a:tcPr marL="25985" marR="2598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884368" y="44624"/>
            <a:ext cx="1115616" cy="11521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graphicFrame>
        <p:nvGraphicFramePr>
          <p:cNvPr id="9" name="Table 8"/>
          <p:cNvGraphicFramePr>
            <a:graphicFrameLocks noGrp="1"/>
          </p:cNvGraphicFramePr>
          <p:nvPr/>
        </p:nvGraphicFramePr>
        <p:xfrm>
          <a:off x="899592" y="1484784"/>
          <a:ext cx="6768753" cy="4486656"/>
        </p:xfrm>
        <a:graphic>
          <a:graphicData uri="http://schemas.openxmlformats.org/drawingml/2006/table">
            <a:tbl>
              <a:tblPr/>
              <a:tblGrid>
                <a:gridCol w="1362888"/>
                <a:gridCol w="1559830"/>
                <a:gridCol w="2033846"/>
                <a:gridCol w="1812189"/>
              </a:tblGrid>
              <a:tr h="223754">
                <a:tc>
                  <a:txBody>
                    <a:bodyPr/>
                    <a:lstStyle/>
                    <a:p>
                      <a:pPr algn="ctr">
                        <a:lnSpc>
                          <a:spcPct val="115000"/>
                        </a:lnSpc>
                        <a:spcAft>
                          <a:spcPts val="0"/>
                        </a:spcAft>
                      </a:pPr>
                      <a:r>
                        <a:rPr lang="es-ES" sz="1600" b="1" dirty="0">
                          <a:solidFill>
                            <a:schemeClr val="bg1"/>
                          </a:solidFill>
                          <a:latin typeface="Palatino Linotype"/>
                          <a:ea typeface="Calibri"/>
                          <a:cs typeface="Times New Roman"/>
                        </a:rPr>
                        <a:t>Área</a:t>
                      </a:r>
                      <a:endParaRPr lang="es-ES" sz="1400" dirty="0">
                        <a:solidFill>
                          <a:schemeClr val="bg1"/>
                        </a:solidFill>
                        <a:latin typeface="Calibri"/>
                        <a:ea typeface="Calibri"/>
                        <a:cs typeface="Times New Roman"/>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600" b="1" dirty="0">
                          <a:solidFill>
                            <a:schemeClr val="bg1"/>
                          </a:solidFill>
                          <a:latin typeface="Palatino Linotype"/>
                          <a:ea typeface="Calibri"/>
                          <a:cs typeface="Times New Roman"/>
                        </a:rPr>
                        <a:t>Factor de Riesgo</a:t>
                      </a:r>
                      <a:endParaRPr lang="es-ES" sz="1400" dirty="0">
                        <a:solidFill>
                          <a:schemeClr val="bg1"/>
                        </a:solidFill>
                        <a:latin typeface="Calibri"/>
                        <a:ea typeface="Calibri"/>
                        <a:cs typeface="Times New Roman"/>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600" b="1" dirty="0">
                          <a:solidFill>
                            <a:schemeClr val="bg1"/>
                          </a:solidFill>
                          <a:latin typeface="Palatino Linotype"/>
                          <a:ea typeface="Calibri"/>
                          <a:cs typeface="Times New Roman"/>
                        </a:rPr>
                        <a:t>Diagnostico</a:t>
                      </a:r>
                      <a:endParaRPr lang="es-ES" sz="1400" dirty="0">
                        <a:solidFill>
                          <a:schemeClr val="bg1"/>
                        </a:solidFill>
                        <a:latin typeface="Calibri"/>
                        <a:ea typeface="Calibri"/>
                        <a:cs typeface="Times New Roman"/>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15000"/>
                        </a:lnSpc>
                        <a:spcAft>
                          <a:spcPts val="0"/>
                        </a:spcAft>
                      </a:pPr>
                      <a:r>
                        <a:rPr lang="es-ES" sz="1600" b="1" dirty="0">
                          <a:solidFill>
                            <a:schemeClr val="bg1"/>
                          </a:solidFill>
                          <a:latin typeface="Palatino Linotype"/>
                          <a:ea typeface="Calibri"/>
                          <a:cs typeface="Times New Roman"/>
                        </a:rPr>
                        <a:t>Medidas de Prevención</a:t>
                      </a:r>
                      <a:endParaRPr lang="es-ES" sz="1400" dirty="0">
                        <a:solidFill>
                          <a:schemeClr val="bg1"/>
                        </a:solidFill>
                        <a:latin typeface="Calibri"/>
                        <a:ea typeface="Calibri"/>
                        <a:cs typeface="Times New Roman"/>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1230827">
                <a:tc rowSpan="2">
                  <a:txBody>
                    <a:bodyPr/>
                    <a:lstStyle/>
                    <a:p>
                      <a:pPr algn="just">
                        <a:lnSpc>
                          <a:spcPct val="115000"/>
                        </a:lnSpc>
                        <a:spcAft>
                          <a:spcPts val="0"/>
                        </a:spcAft>
                      </a:pPr>
                      <a:endParaRPr lang="es-ES" sz="1400" kern="1200" dirty="0" smtClean="0">
                        <a:solidFill>
                          <a:sysClr val="windowText" lastClr="000000"/>
                        </a:solidFill>
                        <a:latin typeface="+mn-lt"/>
                        <a:ea typeface="+mn-ea"/>
                        <a:cs typeface="+mn-cs"/>
                      </a:endParaRPr>
                    </a:p>
                    <a:p>
                      <a:pPr algn="just">
                        <a:lnSpc>
                          <a:spcPct val="115000"/>
                        </a:lnSpc>
                        <a:spcAft>
                          <a:spcPts val="0"/>
                        </a:spcAft>
                      </a:pPr>
                      <a:endParaRPr lang="es-ES" sz="1400" kern="1200" dirty="0" smtClean="0">
                        <a:solidFill>
                          <a:sysClr val="windowText" lastClr="000000"/>
                        </a:solidFill>
                        <a:latin typeface="+mn-lt"/>
                        <a:ea typeface="+mn-ea"/>
                        <a:cs typeface="+mn-cs"/>
                      </a:endParaRPr>
                    </a:p>
                    <a:p>
                      <a:pPr algn="just">
                        <a:lnSpc>
                          <a:spcPct val="115000"/>
                        </a:lnSpc>
                        <a:spcAft>
                          <a:spcPts val="0"/>
                        </a:spcAft>
                      </a:pPr>
                      <a:endParaRPr lang="es-ES" sz="1400" kern="1200" dirty="0" smtClean="0">
                        <a:solidFill>
                          <a:sysClr val="windowText" lastClr="000000"/>
                        </a:solidFill>
                        <a:latin typeface="+mn-lt"/>
                        <a:ea typeface="+mn-ea"/>
                        <a:cs typeface="+mn-cs"/>
                      </a:endParaRPr>
                    </a:p>
                    <a:p>
                      <a:pPr algn="just">
                        <a:lnSpc>
                          <a:spcPct val="115000"/>
                        </a:lnSpc>
                        <a:spcAft>
                          <a:spcPts val="0"/>
                        </a:spcAft>
                      </a:pPr>
                      <a:endParaRPr lang="es-ES" sz="1400" kern="1200" dirty="0" smtClean="0">
                        <a:solidFill>
                          <a:sysClr val="windowText" lastClr="000000"/>
                        </a:solidFill>
                        <a:latin typeface="+mn-lt"/>
                        <a:ea typeface="+mn-ea"/>
                        <a:cs typeface="+mn-cs"/>
                      </a:endParaRPr>
                    </a:p>
                    <a:p>
                      <a:pPr algn="just">
                        <a:lnSpc>
                          <a:spcPct val="115000"/>
                        </a:lnSpc>
                        <a:spcAft>
                          <a:spcPts val="0"/>
                        </a:spcAft>
                      </a:pPr>
                      <a:endParaRPr lang="es-ES" sz="1400" kern="1200" dirty="0" smtClean="0">
                        <a:solidFill>
                          <a:sysClr val="windowText" lastClr="000000"/>
                        </a:solidFill>
                        <a:latin typeface="+mn-lt"/>
                        <a:ea typeface="+mn-ea"/>
                        <a:cs typeface="+mn-cs"/>
                      </a:endParaRPr>
                    </a:p>
                    <a:p>
                      <a:pPr algn="just">
                        <a:lnSpc>
                          <a:spcPct val="115000"/>
                        </a:lnSpc>
                        <a:spcAft>
                          <a:spcPts val="0"/>
                        </a:spcAft>
                      </a:pPr>
                      <a:endParaRPr lang="es-ES" sz="1400" kern="1200" dirty="0" smtClean="0">
                        <a:solidFill>
                          <a:sysClr val="windowText" lastClr="000000"/>
                        </a:solidFill>
                        <a:latin typeface="+mn-lt"/>
                        <a:ea typeface="+mn-ea"/>
                        <a:cs typeface="+mn-cs"/>
                      </a:endParaRPr>
                    </a:p>
                    <a:p>
                      <a:pPr algn="just">
                        <a:lnSpc>
                          <a:spcPct val="115000"/>
                        </a:lnSpc>
                        <a:spcAft>
                          <a:spcPts val="0"/>
                        </a:spcAft>
                      </a:pPr>
                      <a:endParaRPr lang="es-ES" sz="1400" kern="1200" dirty="0" smtClean="0">
                        <a:solidFill>
                          <a:sysClr val="windowText" lastClr="000000"/>
                        </a:solidFill>
                        <a:latin typeface="+mn-lt"/>
                        <a:ea typeface="+mn-ea"/>
                        <a:cs typeface="+mn-cs"/>
                      </a:endParaRPr>
                    </a:p>
                    <a:p>
                      <a:pPr algn="just">
                        <a:lnSpc>
                          <a:spcPct val="115000"/>
                        </a:lnSpc>
                        <a:spcAft>
                          <a:spcPts val="0"/>
                        </a:spcAft>
                      </a:pPr>
                      <a:r>
                        <a:rPr lang="es-ES" sz="1400" kern="1200" dirty="0" smtClean="0">
                          <a:solidFill>
                            <a:sysClr val="windowText" lastClr="000000"/>
                          </a:solidFill>
                          <a:latin typeface="+mn-lt"/>
                          <a:ea typeface="+mn-ea"/>
                          <a:cs typeface="+mn-cs"/>
                        </a:rPr>
                        <a:t>          Tachos</a:t>
                      </a:r>
                      <a:endParaRPr lang="es-ES" sz="1400" kern="1200" dirty="0">
                        <a:solidFill>
                          <a:sysClr val="windowText" lastClr="000000"/>
                        </a:solidFill>
                        <a:latin typeface="+mn-lt"/>
                        <a:ea typeface="+mn-ea"/>
                        <a:cs typeface="+mn-cs"/>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kern="1200" dirty="0">
                          <a:solidFill>
                            <a:sysClr val="windowText" lastClr="000000"/>
                          </a:solidFill>
                          <a:latin typeface="+mn-lt"/>
                          <a:ea typeface="+mn-ea"/>
                          <a:cs typeface="+mn-cs"/>
                        </a:rPr>
                        <a:t>Falta de señalización</a:t>
                      </a: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kern="1200" dirty="0">
                          <a:solidFill>
                            <a:sysClr val="windowText" lastClr="000000"/>
                          </a:solidFill>
                          <a:latin typeface="+mn-lt"/>
                          <a:ea typeface="+mn-ea"/>
                          <a:cs typeface="+mn-cs"/>
                        </a:rPr>
                        <a:t>Pintar área de maquinas, tubería.</a:t>
                      </a:r>
                    </a:p>
                    <a:p>
                      <a:pPr algn="just">
                        <a:lnSpc>
                          <a:spcPct val="115000"/>
                        </a:lnSpc>
                        <a:spcAft>
                          <a:spcPts val="0"/>
                        </a:spcAft>
                      </a:pPr>
                      <a:r>
                        <a:rPr lang="es-ES" sz="1400" kern="1200" dirty="0">
                          <a:solidFill>
                            <a:sysClr val="windowText" lastClr="000000"/>
                          </a:solidFill>
                          <a:latin typeface="+mn-lt"/>
                          <a:ea typeface="+mn-ea"/>
                          <a:cs typeface="+mn-cs"/>
                        </a:rPr>
                        <a:t>Poner rotulo de extintor. </a:t>
                      </a:r>
                    </a:p>
                    <a:p>
                      <a:pPr algn="just">
                        <a:lnSpc>
                          <a:spcPct val="115000"/>
                        </a:lnSpc>
                        <a:spcAft>
                          <a:spcPts val="0"/>
                        </a:spcAft>
                      </a:pPr>
                      <a:r>
                        <a:rPr lang="es-ES" sz="1400" kern="1200" dirty="0">
                          <a:solidFill>
                            <a:sysClr val="windowText" lastClr="000000"/>
                          </a:solidFill>
                          <a:latin typeface="+mn-lt"/>
                          <a:ea typeface="+mn-ea"/>
                          <a:cs typeface="+mn-cs"/>
                        </a:rPr>
                        <a:t>Rotulo de uso de protección para la cabeza.</a:t>
                      </a:r>
                    </a:p>
                    <a:p>
                      <a:pPr algn="just">
                        <a:lnSpc>
                          <a:spcPct val="115000"/>
                        </a:lnSpc>
                        <a:spcAft>
                          <a:spcPts val="0"/>
                        </a:spcAft>
                      </a:pPr>
                      <a:r>
                        <a:rPr lang="es-ES" sz="1400" kern="1200" dirty="0">
                          <a:solidFill>
                            <a:sysClr val="windowText" lastClr="000000"/>
                          </a:solidFill>
                          <a:latin typeface="+mn-lt"/>
                          <a:ea typeface="+mn-ea"/>
                          <a:cs typeface="+mn-cs"/>
                        </a:rPr>
                        <a:t>Ruta de evacuación.</a:t>
                      </a: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s-ES" sz="1400" kern="1200" dirty="0">
                        <a:solidFill>
                          <a:sysClr val="windowText" lastClr="000000"/>
                        </a:solidFill>
                        <a:latin typeface="+mn-lt"/>
                        <a:ea typeface="+mn-ea"/>
                        <a:cs typeface="+mn-cs"/>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1103">
                <a:tc vMerge="1">
                  <a:txBody>
                    <a:bodyPr/>
                    <a:lstStyle/>
                    <a:p>
                      <a:pPr algn="just">
                        <a:lnSpc>
                          <a:spcPct val="115000"/>
                        </a:lnSpc>
                        <a:spcAft>
                          <a:spcPts val="0"/>
                        </a:spcAft>
                      </a:pPr>
                      <a:endParaRPr lang="es-ES" sz="1100" dirty="0">
                        <a:latin typeface="Palatino Linotype"/>
                        <a:ea typeface="Calibri"/>
                        <a:cs typeface="Times New Roman"/>
                      </a:endParaRP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kern="1200" dirty="0">
                          <a:solidFill>
                            <a:sysClr val="windowText" lastClr="000000"/>
                          </a:solidFill>
                          <a:latin typeface="+mn-lt"/>
                          <a:ea typeface="+mn-ea"/>
                          <a:cs typeface="+mn-cs"/>
                        </a:rPr>
                        <a:t>Falta de orden y aseo</a:t>
                      </a: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kern="1200" dirty="0">
                          <a:solidFill>
                            <a:sysClr val="windowText" lastClr="000000"/>
                          </a:solidFill>
                          <a:latin typeface="+mn-lt"/>
                          <a:ea typeface="+mn-ea"/>
                          <a:cs typeface="+mn-cs"/>
                        </a:rPr>
                        <a:t>Basura en el piso.</a:t>
                      </a:r>
                    </a:p>
                    <a:p>
                      <a:pPr algn="just">
                        <a:lnSpc>
                          <a:spcPct val="115000"/>
                        </a:lnSpc>
                        <a:spcAft>
                          <a:spcPts val="0"/>
                        </a:spcAft>
                      </a:pPr>
                      <a:r>
                        <a:rPr lang="es-ES" sz="1400" kern="1200" dirty="0">
                          <a:solidFill>
                            <a:sysClr val="windowText" lastClr="000000"/>
                          </a:solidFill>
                          <a:latin typeface="+mn-lt"/>
                          <a:ea typeface="+mn-ea"/>
                          <a:cs typeface="+mn-cs"/>
                        </a:rPr>
                        <a:t>Partes y herramientas en el piso.</a:t>
                      </a:r>
                    </a:p>
                    <a:p>
                      <a:pPr algn="just">
                        <a:lnSpc>
                          <a:spcPct val="115000"/>
                        </a:lnSpc>
                        <a:spcAft>
                          <a:spcPts val="0"/>
                        </a:spcAft>
                      </a:pPr>
                      <a:r>
                        <a:rPr lang="es-ES" sz="1400" kern="1200" dirty="0">
                          <a:solidFill>
                            <a:sysClr val="windowText" lastClr="000000"/>
                          </a:solidFill>
                          <a:latin typeface="+mn-lt"/>
                          <a:ea typeface="+mn-ea"/>
                          <a:cs typeface="+mn-cs"/>
                        </a:rPr>
                        <a:t>Crear un área de herramientas en la mesa de tachos 1y 2.</a:t>
                      </a:r>
                    </a:p>
                    <a:p>
                      <a:pPr algn="just">
                        <a:lnSpc>
                          <a:spcPct val="115000"/>
                        </a:lnSpc>
                        <a:spcAft>
                          <a:spcPts val="0"/>
                        </a:spcAft>
                      </a:pPr>
                      <a:r>
                        <a:rPr lang="es-ES" sz="1400" kern="1200" dirty="0">
                          <a:solidFill>
                            <a:sysClr val="windowText" lastClr="000000"/>
                          </a:solidFill>
                          <a:latin typeface="+mn-lt"/>
                          <a:ea typeface="+mn-ea"/>
                          <a:cs typeface="+mn-cs"/>
                        </a:rPr>
                        <a:t>Operarios sin casco, con zapatos deportivos, sin ninguna protección personal.</a:t>
                      </a: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400" kern="1200" dirty="0">
                          <a:solidFill>
                            <a:sysClr val="windowText" lastClr="000000"/>
                          </a:solidFill>
                          <a:latin typeface="+mn-lt"/>
                          <a:ea typeface="+mn-ea"/>
                          <a:cs typeface="+mn-cs"/>
                        </a:rPr>
                        <a:t>Mantener el piso y el área limpia.</a:t>
                      </a:r>
                    </a:p>
                    <a:p>
                      <a:pPr algn="just">
                        <a:lnSpc>
                          <a:spcPct val="115000"/>
                        </a:lnSpc>
                        <a:spcAft>
                          <a:spcPts val="0"/>
                        </a:spcAft>
                      </a:pPr>
                      <a:r>
                        <a:rPr lang="es-ES" sz="1400" kern="1200" dirty="0">
                          <a:solidFill>
                            <a:sysClr val="windowText" lastClr="000000"/>
                          </a:solidFill>
                          <a:latin typeface="+mn-lt"/>
                          <a:ea typeface="+mn-ea"/>
                          <a:cs typeface="+mn-cs"/>
                        </a:rPr>
                        <a:t>Crear un plan de limpieza para el área.</a:t>
                      </a:r>
                    </a:p>
                  </a:txBody>
                  <a:tcPr marL="25985" marR="259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itle 1"/>
          <p:cNvSpPr txBox="1">
            <a:spLocks/>
          </p:cNvSpPr>
          <p:nvPr/>
        </p:nvSpPr>
        <p:spPr>
          <a:xfrm>
            <a:off x="323528" y="18864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0" i="0" u="none" strike="noStrike" kern="1200" cap="none" spc="0" normalizeH="0" baseline="0" noProof="0" dirty="0" smtClean="0">
                <a:ln>
                  <a:noFill/>
                </a:ln>
                <a:solidFill>
                  <a:srgbClr val="00B050"/>
                </a:solidFill>
                <a:effectLst/>
                <a:uLnTx/>
                <a:uFillTx/>
                <a:latin typeface="+mj-lt"/>
                <a:ea typeface="+mj-ea"/>
                <a:cs typeface="+mj-cs"/>
              </a:rPr>
              <a:t/>
            </a:r>
            <a:br>
              <a:rPr kumimoji="0" lang="es-ES" sz="2800" b="0" i="0" u="none" strike="noStrike" kern="1200" cap="none" spc="0" normalizeH="0" baseline="0" noProof="0" dirty="0" smtClean="0">
                <a:ln>
                  <a:noFill/>
                </a:ln>
                <a:solidFill>
                  <a:srgbClr val="00B050"/>
                </a:solidFill>
                <a:effectLst/>
                <a:uLnTx/>
                <a:uFillTx/>
                <a:latin typeface="+mj-lt"/>
                <a:ea typeface="+mj-ea"/>
                <a:cs typeface="+mj-cs"/>
              </a:rPr>
            </a:br>
            <a:r>
              <a:rPr kumimoji="0" lang="es-ES" sz="2800" b="1" i="0" u="none" strike="noStrike" kern="1200" cap="none" spc="0" normalizeH="0" baseline="0" noProof="0" dirty="0" smtClean="0">
                <a:ln>
                  <a:noFill/>
                </a:ln>
                <a:solidFill>
                  <a:schemeClr val="bg1"/>
                </a:solidFill>
                <a:effectLst/>
                <a:uLnTx/>
                <a:uFillTx/>
                <a:latin typeface="+mj-lt"/>
                <a:ea typeface="+mj-ea"/>
                <a:cs typeface="+mj-cs"/>
              </a:rPr>
              <a:t>Ejemplo de Diagnostico de Factores de </a:t>
            </a:r>
            <a:br>
              <a:rPr kumimoji="0" lang="es-ES" sz="2800" b="1" i="0" u="none" strike="noStrike" kern="1200" cap="none" spc="0" normalizeH="0" baseline="0" noProof="0" dirty="0" smtClean="0">
                <a:ln>
                  <a:noFill/>
                </a:ln>
                <a:solidFill>
                  <a:schemeClr val="bg1"/>
                </a:solidFill>
                <a:effectLst/>
                <a:uLnTx/>
                <a:uFillTx/>
                <a:latin typeface="+mj-lt"/>
                <a:ea typeface="+mj-ea"/>
                <a:cs typeface="+mj-cs"/>
              </a:rPr>
            </a:br>
            <a:r>
              <a:rPr kumimoji="0" lang="es-ES" sz="2800" b="1" i="0" u="none" strike="noStrike" kern="1200" cap="none" spc="0" normalizeH="0" baseline="0" noProof="0" dirty="0" smtClean="0">
                <a:ln>
                  <a:noFill/>
                </a:ln>
                <a:solidFill>
                  <a:schemeClr val="bg1"/>
                </a:solidFill>
                <a:effectLst/>
                <a:uLnTx/>
                <a:uFillTx/>
                <a:latin typeface="+mj-lt"/>
                <a:ea typeface="+mj-ea"/>
                <a:cs typeface="+mj-cs"/>
              </a:rPr>
              <a:t>Riesgo “Tachos”</a:t>
            </a:r>
            <a:endParaRPr kumimoji="0" lang="es-ES" sz="28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348880"/>
            <a:ext cx="7920880" cy="1200329"/>
          </a:xfrm>
          <a:prstGeom prst="rect">
            <a:avLst/>
          </a:prstGeom>
        </p:spPr>
        <p:txBody>
          <a:bodyPr wrap="square">
            <a:spAutoFit/>
          </a:bodyPr>
          <a:lstStyle/>
          <a:p>
            <a:pPr marL="381000" indent="-381000" algn="ctr"/>
            <a:r>
              <a:rPr lang="es-ES" sz="3600" b="1" dirty="0" smtClean="0"/>
              <a:t>Estadísticas de Accidentalidad de Trabajo Área Industrial</a:t>
            </a:r>
            <a:endParaRPr lang="es-ES" sz="3600" b="1"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b="1" dirty="0" smtClean="0">
                <a:solidFill>
                  <a:schemeClr val="bg1"/>
                </a:solidFill>
              </a:rPr>
              <a:t>Estadísticas de accidentalidad en Fábrica</a:t>
            </a:r>
            <a:endParaRPr lang="es-ES" b="1" dirty="0">
              <a:solidFill>
                <a:schemeClr val="bg1"/>
              </a:solidFill>
            </a:endParaRPr>
          </a:p>
        </p:txBody>
      </p:sp>
      <p:graphicFrame>
        <p:nvGraphicFramePr>
          <p:cNvPr id="12" name="Table 11"/>
          <p:cNvGraphicFramePr>
            <a:graphicFrameLocks noGrp="1"/>
          </p:cNvGraphicFramePr>
          <p:nvPr/>
        </p:nvGraphicFramePr>
        <p:xfrm>
          <a:off x="1259632" y="2348880"/>
          <a:ext cx="6408712" cy="2123440"/>
        </p:xfrm>
        <a:graphic>
          <a:graphicData uri="http://schemas.openxmlformats.org/drawingml/2006/table">
            <a:tbl>
              <a:tblPr firstRow="1" bandRow="1">
                <a:tableStyleId>{5C22544A-7EE6-4342-B048-85BDC9FD1C3A}</a:tableStyleId>
              </a:tblPr>
              <a:tblGrid>
                <a:gridCol w="1602178"/>
                <a:gridCol w="1602178"/>
                <a:gridCol w="1602178"/>
                <a:gridCol w="1602178"/>
              </a:tblGrid>
              <a:tr h="370840">
                <a:tc>
                  <a:txBody>
                    <a:bodyPr/>
                    <a:lstStyle/>
                    <a:p>
                      <a:pPr algn="ctr"/>
                      <a:r>
                        <a:rPr lang="es-ES" dirty="0" smtClean="0"/>
                        <a:t>Zafra</a:t>
                      </a:r>
                      <a:endParaRPr lang="es-ES" dirty="0"/>
                    </a:p>
                  </a:txBody>
                  <a:tcPr/>
                </a:tc>
                <a:tc>
                  <a:txBody>
                    <a:bodyPr/>
                    <a:lstStyle/>
                    <a:p>
                      <a:pPr algn="ctr"/>
                      <a:r>
                        <a:rPr lang="es-ES" dirty="0" smtClean="0"/>
                        <a:t>#</a:t>
                      </a:r>
                      <a:r>
                        <a:rPr lang="es-ES" baseline="0" dirty="0" smtClean="0"/>
                        <a:t> de Accidentes </a:t>
                      </a:r>
                      <a:endParaRPr lang="es-ES" dirty="0"/>
                    </a:p>
                  </a:txBody>
                  <a:tcPr/>
                </a:tc>
                <a:tc>
                  <a:txBody>
                    <a:bodyPr/>
                    <a:lstStyle/>
                    <a:p>
                      <a:pPr algn="ctr"/>
                      <a:r>
                        <a:rPr lang="es-ES" dirty="0" smtClean="0"/>
                        <a:t>Porcentaje</a:t>
                      </a:r>
                      <a:endParaRPr lang="es-ES" dirty="0"/>
                    </a:p>
                  </a:txBody>
                  <a:tcPr/>
                </a:tc>
                <a:tc>
                  <a:txBody>
                    <a:bodyPr/>
                    <a:lstStyle/>
                    <a:p>
                      <a:pPr algn="ctr"/>
                      <a:r>
                        <a:rPr lang="es-ES" dirty="0" smtClean="0"/>
                        <a:t># de Población en Fábrica</a:t>
                      </a:r>
                      <a:endParaRPr lang="es-ES" dirty="0"/>
                    </a:p>
                  </a:txBody>
                  <a:tcPr/>
                </a:tc>
              </a:tr>
              <a:tr h="370840">
                <a:tc>
                  <a:txBody>
                    <a:bodyPr/>
                    <a:lstStyle/>
                    <a:p>
                      <a:r>
                        <a:rPr lang="es-ES" dirty="0" smtClean="0"/>
                        <a:t>2009-2010</a:t>
                      </a:r>
                      <a:endParaRPr lang="es-ES" dirty="0"/>
                    </a:p>
                  </a:txBody>
                  <a:tcPr/>
                </a:tc>
                <a:tc>
                  <a:txBody>
                    <a:bodyPr/>
                    <a:lstStyle/>
                    <a:p>
                      <a:pPr algn="ctr"/>
                      <a:r>
                        <a:rPr lang="es-ES" dirty="0" smtClean="0"/>
                        <a:t>13</a:t>
                      </a:r>
                      <a:endParaRPr lang="es-ES" dirty="0"/>
                    </a:p>
                  </a:txBody>
                  <a:tcPr/>
                </a:tc>
                <a:tc>
                  <a:txBody>
                    <a:bodyPr/>
                    <a:lstStyle/>
                    <a:p>
                      <a:pPr algn="ctr"/>
                      <a:r>
                        <a:rPr lang="es-ES" dirty="0" smtClean="0"/>
                        <a:t>9.63%</a:t>
                      </a:r>
                      <a:endParaRPr lang="es-ES" dirty="0"/>
                    </a:p>
                  </a:txBody>
                  <a:tcPr/>
                </a:tc>
                <a:tc>
                  <a:txBody>
                    <a:bodyPr/>
                    <a:lstStyle/>
                    <a:p>
                      <a:pPr algn="ctr"/>
                      <a:r>
                        <a:rPr lang="es-ES" dirty="0" smtClean="0"/>
                        <a:t>135</a:t>
                      </a:r>
                      <a:endParaRPr lang="es-ES" dirty="0"/>
                    </a:p>
                  </a:txBody>
                  <a:tcPr/>
                </a:tc>
              </a:tr>
              <a:tr h="370840">
                <a:tc>
                  <a:txBody>
                    <a:bodyPr/>
                    <a:lstStyle/>
                    <a:p>
                      <a:r>
                        <a:rPr lang="es-ES" dirty="0" smtClean="0"/>
                        <a:t>2010-2011</a:t>
                      </a:r>
                      <a:endParaRPr lang="es-ES" dirty="0"/>
                    </a:p>
                  </a:txBody>
                  <a:tcPr/>
                </a:tc>
                <a:tc>
                  <a:txBody>
                    <a:bodyPr/>
                    <a:lstStyle/>
                    <a:p>
                      <a:pPr algn="ctr"/>
                      <a:r>
                        <a:rPr lang="es-ES" dirty="0" smtClean="0"/>
                        <a:t>5</a:t>
                      </a:r>
                      <a:endParaRPr lang="es-ES" dirty="0"/>
                    </a:p>
                  </a:txBody>
                  <a:tcPr/>
                </a:tc>
                <a:tc>
                  <a:txBody>
                    <a:bodyPr/>
                    <a:lstStyle/>
                    <a:p>
                      <a:pPr algn="ctr"/>
                      <a:r>
                        <a:rPr lang="es-ES" dirty="0" smtClean="0"/>
                        <a:t>3.70</a:t>
                      </a:r>
                      <a:r>
                        <a:rPr lang="es-ES" baseline="0" dirty="0" smtClean="0"/>
                        <a:t> %</a:t>
                      </a:r>
                      <a:endParaRPr lang="es-ES" dirty="0"/>
                    </a:p>
                  </a:txBody>
                  <a:tcPr/>
                </a:tc>
                <a:tc>
                  <a:txBody>
                    <a:bodyPr/>
                    <a:lstStyle/>
                    <a:p>
                      <a:pPr algn="ctr"/>
                      <a:r>
                        <a:rPr lang="es-ES" dirty="0" smtClean="0"/>
                        <a:t>135</a:t>
                      </a:r>
                      <a:endParaRPr lang="es-ES" dirty="0"/>
                    </a:p>
                  </a:txBody>
                  <a:tcPr/>
                </a:tc>
              </a:tr>
              <a:tr h="370840">
                <a:tc>
                  <a:txBody>
                    <a:bodyPr/>
                    <a:lstStyle/>
                    <a:p>
                      <a:r>
                        <a:rPr lang="es-ES" dirty="0" smtClean="0"/>
                        <a:t>2011-2012</a:t>
                      </a:r>
                      <a:endParaRPr lang="es-ES" dirty="0"/>
                    </a:p>
                  </a:txBody>
                  <a:tcPr/>
                </a:tc>
                <a:tc>
                  <a:txBody>
                    <a:bodyPr/>
                    <a:lstStyle/>
                    <a:p>
                      <a:pPr algn="ctr"/>
                      <a:r>
                        <a:rPr lang="es-ES" dirty="0" smtClean="0"/>
                        <a:t>7</a:t>
                      </a:r>
                      <a:endParaRPr lang="es-ES" dirty="0"/>
                    </a:p>
                  </a:txBody>
                  <a:tcPr/>
                </a:tc>
                <a:tc>
                  <a:txBody>
                    <a:bodyPr/>
                    <a:lstStyle/>
                    <a:p>
                      <a:pPr algn="ctr"/>
                      <a:r>
                        <a:rPr lang="es-ES" dirty="0" smtClean="0"/>
                        <a:t>3.50 %</a:t>
                      </a:r>
                      <a:endParaRPr lang="es-ES" dirty="0"/>
                    </a:p>
                  </a:txBody>
                  <a:tcPr/>
                </a:tc>
                <a:tc>
                  <a:txBody>
                    <a:bodyPr/>
                    <a:lstStyle/>
                    <a:p>
                      <a:pPr algn="ctr"/>
                      <a:r>
                        <a:rPr lang="es-ES" dirty="0" smtClean="0"/>
                        <a:t>200</a:t>
                      </a:r>
                      <a:endParaRPr lang="es-ES" dirty="0"/>
                    </a:p>
                  </a:txBody>
                  <a:tcPr/>
                </a:tc>
              </a:tr>
              <a:tr h="370840">
                <a:tc>
                  <a:txBody>
                    <a:bodyPr/>
                    <a:lstStyle/>
                    <a:p>
                      <a:r>
                        <a:rPr lang="es-ES" dirty="0" smtClean="0"/>
                        <a:t>2012-2013</a:t>
                      </a:r>
                      <a:endParaRPr lang="es-ES" dirty="0"/>
                    </a:p>
                  </a:txBody>
                  <a:tcPr/>
                </a:tc>
                <a:tc>
                  <a:txBody>
                    <a:bodyPr/>
                    <a:lstStyle/>
                    <a:p>
                      <a:pPr algn="ctr"/>
                      <a:r>
                        <a:rPr lang="es-ES" dirty="0" smtClean="0"/>
                        <a:t>3</a:t>
                      </a:r>
                      <a:endParaRPr lang="es-ES" dirty="0"/>
                    </a:p>
                  </a:txBody>
                  <a:tcPr/>
                </a:tc>
                <a:tc>
                  <a:txBody>
                    <a:bodyPr/>
                    <a:lstStyle/>
                    <a:p>
                      <a:pPr algn="ctr"/>
                      <a:r>
                        <a:rPr lang="es-ES" dirty="0" smtClean="0"/>
                        <a:t>1.5%</a:t>
                      </a:r>
                      <a:endParaRPr lang="es-ES" dirty="0"/>
                    </a:p>
                  </a:txBody>
                  <a:tcPr/>
                </a:tc>
                <a:tc>
                  <a:txBody>
                    <a:bodyPr/>
                    <a:lstStyle/>
                    <a:p>
                      <a:pPr algn="ctr"/>
                      <a:r>
                        <a:rPr lang="es-ES" dirty="0" smtClean="0"/>
                        <a:t>200</a:t>
                      </a:r>
                      <a:endParaRPr lang="es-ES" dirty="0"/>
                    </a:p>
                  </a:txBody>
                  <a:tcPr/>
                </a:tc>
              </a:tr>
            </a:tbl>
          </a:graphicData>
        </a:graphic>
      </p:graphicFrame>
      <p:pic>
        <p:nvPicPr>
          <p:cNvPr id="14" name="Picture 6" descr="http://www.monografias.com/trabajos65/seguridad-medio-ambiente/seguridad-medio-ambiente_image015.gif"/>
          <p:cNvPicPr>
            <a:picLocks noChangeAspect="1" noChangeArrowheads="1"/>
          </p:cNvPicPr>
          <p:nvPr/>
        </p:nvPicPr>
        <p:blipFill>
          <a:blip r:embed="rId2" cstate="print"/>
          <a:srcRect/>
          <a:stretch>
            <a:fillRect/>
          </a:stretch>
        </p:blipFill>
        <p:spPr bwMode="auto">
          <a:xfrm rot="16200000">
            <a:off x="-3213484" y="3176973"/>
            <a:ext cx="6930012" cy="5760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monografias.com/trabajos65/seguridad-medio-ambiente/seguridad-medio-ambiente_image015.gif"/>
          <p:cNvPicPr>
            <a:picLocks noChangeAspect="1" noChangeArrowheads="1"/>
          </p:cNvPicPr>
          <p:nvPr/>
        </p:nvPicPr>
        <p:blipFill>
          <a:blip r:embed="rId2" cstate="print"/>
          <a:srcRect/>
          <a:stretch>
            <a:fillRect/>
          </a:stretch>
        </p:blipFill>
        <p:spPr bwMode="auto">
          <a:xfrm rot="16200000">
            <a:off x="-3213484" y="3176973"/>
            <a:ext cx="6930012" cy="576063"/>
          </a:xfrm>
          <a:prstGeom prst="rect">
            <a:avLst/>
          </a:prstGeom>
          <a:noFill/>
        </p:spPr>
      </p:pic>
      <p:graphicFrame>
        <p:nvGraphicFramePr>
          <p:cNvPr id="5" name="Chart 4"/>
          <p:cNvGraphicFramePr/>
          <p:nvPr/>
        </p:nvGraphicFramePr>
        <p:xfrm>
          <a:off x="755576" y="332656"/>
          <a:ext cx="8064896" cy="56166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xfrm>
            <a:off x="827585" y="1125538"/>
            <a:ext cx="7979866" cy="5327650"/>
          </a:xfrm>
        </p:spPr>
        <p:txBody>
          <a:bodyPr>
            <a:noAutofit/>
          </a:bodyPr>
          <a:lstStyle/>
          <a:p>
            <a:pPr algn="just" eaLnBrk="1" hangingPunct="1">
              <a:lnSpc>
                <a:spcPct val="80000"/>
              </a:lnSpc>
              <a:buFont typeface="Wingdings" pitchFamily="2" charset="2"/>
              <a:buChar char="v"/>
            </a:pPr>
            <a:r>
              <a:rPr lang="es-NI" sz="2400" dirty="0" smtClean="0">
                <a:solidFill>
                  <a:schemeClr val="bg1"/>
                </a:solidFill>
              </a:rPr>
              <a:t>Supervisión:</a:t>
            </a:r>
          </a:p>
          <a:p>
            <a:pPr algn="just" eaLnBrk="1" hangingPunct="1">
              <a:lnSpc>
                <a:spcPct val="80000"/>
              </a:lnSpc>
              <a:buNone/>
            </a:pPr>
            <a:r>
              <a:rPr lang="es-NI" sz="2400" dirty="0">
                <a:solidFill>
                  <a:schemeClr val="bg1"/>
                </a:solidFill>
              </a:rPr>
              <a:t> </a:t>
            </a:r>
            <a:r>
              <a:rPr lang="es-NI" sz="2400" dirty="0" smtClean="0">
                <a:solidFill>
                  <a:schemeClr val="bg1"/>
                </a:solidFill>
              </a:rPr>
              <a:t>     Se mantiene de manera permanente en la fabrica, para garantizar cumplimiento de las normas, detectar y corregir problemas in situ.</a:t>
            </a:r>
          </a:p>
          <a:p>
            <a:pPr algn="just" eaLnBrk="1" hangingPunct="1">
              <a:lnSpc>
                <a:spcPct val="80000"/>
              </a:lnSpc>
              <a:buFont typeface="Wingdings" pitchFamily="2" charset="2"/>
              <a:buChar char="v"/>
            </a:pPr>
            <a:r>
              <a:rPr lang="es-NI" sz="2400" dirty="0">
                <a:solidFill>
                  <a:schemeClr val="bg1"/>
                </a:solidFill>
              </a:rPr>
              <a:t>S</a:t>
            </a:r>
            <a:r>
              <a:rPr lang="es-NI" sz="2400" dirty="0" smtClean="0">
                <a:solidFill>
                  <a:schemeClr val="bg1"/>
                </a:solidFill>
              </a:rPr>
              <a:t>uministro, distribución y uso adecuado de los equipos de </a:t>
            </a:r>
            <a:r>
              <a:rPr lang="es-NI" sz="2400" smtClean="0">
                <a:solidFill>
                  <a:schemeClr val="bg1"/>
                </a:solidFill>
              </a:rPr>
              <a:t>protección por </a:t>
            </a:r>
            <a:r>
              <a:rPr lang="es-NI" sz="2400" dirty="0" smtClean="0">
                <a:solidFill>
                  <a:schemeClr val="bg1"/>
                </a:solidFill>
              </a:rPr>
              <a:t>parte del personal.</a:t>
            </a:r>
          </a:p>
          <a:p>
            <a:pPr algn="just" eaLnBrk="1" hangingPunct="1">
              <a:lnSpc>
                <a:spcPct val="80000"/>
              </a:lnSpc>
              <a:buFont typeface="Wingdings" pitchFamily="2" charset="2"/>
              <a:buChar char="v"/>
            </a:pPr>
            <a:r>
              <a:rPr lang="es-NI" sz="2400" dirty="0" smtClean="0">
                <a:solidFill>
                  <a:schemeClr val="bg1"/>
                </a:solidFill>
              </a:rPr>
              <a:t>Capacitar a todo personal (Personal de la Empresa </a:t>
            </a:r>
            <a:r>
              <a:rPr lang="es-NI" sz="2400" dirty="0">
                <a:solidFill>
                  <a:schemeClr val="bg1"/>
                </a:solidFill>
              </a:rPr>
              <a:t>y</a:t>
            </a:r>
            <a:r>
              <a:rPr lang="es-NI" sz="2400" dirty="0" smtClean="0">
                <a:solidFill>
                  <a:schemeClr val="bg1"/>
                </a:solidFill>
              </a:rPr>
              <a:t> Contratistas).</a:t>
            </a:r>
          </a:p>
          <a:p>
            <a:pPr algn="just" eaLnBrk="1" hangingPunct="1">
              <a:lnSpc>
                <a:spcPct val="80000"/>
              </a:lnSpc>
              <a:buFont typeface="Wingdings" pitchFamily="2" charset="2"/>
              <a:buChar char="v"/>
            </a:pPr>
            <a:r>
              <a:rPr lang="es-NI" sz="2400" dirty="0" smtClean="0">
                <a:solidFill>
                  <a:schemeClr val="bg1"/>
                </a:solidFill>
              </a:rPr>
              <a:t>Investigación de Accidentes de Trabajo para evitar la recurrencia.</a:t>
            </a:r>
          </a:p>
          <a:p>
            <a:pPr algn="just" eaLnBrk="1" hangingPunct="1">
              <a:lnSpc>
                <a:spcPct val="80000"/>
              </a:lnSpc>
              <a:buFont typeface="Wingdings" pitchFamily="2" charset="2"/>
              <a:buChar char="v"/>
            </a:pPr>
            <a:r>
              <a:rPr lang="es-NI" sz="2400" dirty="0" smtClean="0">
                <a:solidFill>
                  <a:schemeClr val="bg1"/>
                </a:solidFill>
              </a:rPr>
              <a:t>Realización de Simulacros  de Evacuación en Fábrica</a:t>
            </a:r>
          </a:p>
          <a:p>
            <a:pPr algn="just" eaLnBrk="1" hangingPunct="1">
              <a:lnSpc>
                <a:spcPct val="80000"/>
              </a:lnSpc>
              <a:buFont typeface="Wingdings" pitchFamily="2" charset="2"/>
              <a:buChar char="v"/>
            </a:pPr>
            <a:r>
              <a:rPr lang="es-NI" sz="2400" dirty="0" smtClean="0">
                <a:solidFill>
                  <a:schemeClr val="bg1"/>
                </a:solidFill>
              </a:rPr>
              <a:t>Análisis de Riesgo de las áreas.</a:t>
            </a:r>
          </a:p>
          <a:p>
            <a:pPr algn="just" eaLnBrk="1" hangingPunct="1">
              <a:lnSpc>
                <a:spcPct val="80000"/>
              </a:lnSpc>
              <a:buFont typeface="Wingdings" pitchFamily="2" charset="2"/>
              <a:buChar char="v"/>
            </a:pPr>
            <a:r>
              <a:rPr lang="es-NI" sz="2400" dirty="0" smtClean="0">
                <a:solidFill>
                  <a:schemeClr val="bg1"/>
                </a:solidFill>
              </a:rPr>
              <a:t>Aplicación de 5^s en áreas.</a:t>
            </a:r>
          </a:p>
          <a:p>
            <a:pPr algn="just" eaLnBrk="1" hangingPunct="1">
              <a:lnSpc>
                <a:spcPct val="80000"/>
              </a:lnSpc>
              <a:buFont typeface="Wingdings" pitchFamily="2" charset="2"/>
              <a:buChar char="v"/>
            </a:pPr>
            <a:r>
              <a:rPr lang="es-NI" sz="2400" dirty="0" smtClean="0">
                <a:solidFill>
                  <a:schemeClr val="bg1"/>
                </a:solidFill>
              </a:rPr>
              <a:t>Implementación de BPM en los diferentes procesos.</a:t>
            </a:r>
            <a:endParaRPr lang="es-ES" sz="2400" dirty="0" smtClean="0">
              <a:solidFill>
                <a:schemeClr val="bg1"/>
              </a:solidFill>
            </a:endParaRPr>
          </a:p>
        </p:txBody>
      </p:sp>
      <p:sp>
        <p:nvSpPr>
          <p:cNvPr id="32771" name="Rectangle 3"/>
          <p:cNvSpPr>
            <a:spLocks noChangeArrowheads="1"/>
          </p:cNvSpPr>
          <p:nvPr/>
        </p:nvSpPr>
        <p:spPr bwMode="auto">
          <a:xfrm>
            <a:off x="1250950" y="116632"/>
            <a:ext cx="6634163" cy="954107"/>
          </a:xfrm>
          <a:prstGeom prst="rect">
            <a:avLst/>
          </a:prstGeom>
          <a:noFill/>
          <a:ln w="9525">
            <a:noFill/>
            <a:miter lim="800000"/>
            <a:headEnd/>
            <a:tailEnd/>
          </a:ln>
        </p:spPr>
        <p:txBody>
          <a:bodyPr>
            <a:spAutoFit/>
          </a:bodyPr>
          <a:lstStyle/>
          <a:p>
            <a:pPr algn="ctr" eaLnBrk="0" hangingPunct="0"/>
            <a:r>
              <a:rPr lang="es-NI" sz="2800" b="1" dirty="0">
                <a:solidFill>
                  <a:srgbClr val="00B050"/>
                </a:solidFill>
                <a:latin typeface="Times New Roman" pitchFamily="18" charset="0"/>
              </a:rPr>
              <a:t>Programa </a:t>
            </a:r>
            <a:r>
              <a:rPr lang="es-NI" sz="2800" b="1" dirty="0" smtClean="0">
                <a:solidFill>
                  <a:srgbClr val="00B050"/>
                </a:solidFill>
                <a:latin typeface="Times New Roman" pitchFamily="18" charset="0"/>
              </a:rPr>
              <a:t>de Seguridad e Higiene Industrial en CATV.</a:t>
            </a:r>
            <a:endParaRPr lang="es-ES" sz="2800" b="1" dirty="0">
              <a:solidFill>
                <a:srgbClr val="00B050"/>
              </a:solidFill>
              <a:latin typeface="Times New Roman" pitchFamily="18" charset="0"/>
            </a:endParaRPr>
          </a:p>
        </p:txBody>
      </p:sp>
      <p:pic>
        <p:nvPicPr>
          <p:cNvPr id="7" name="Picture 6" descr="http://www.monografias.com/trabajos65/seguridad-medio-ambiente/seguridad-medio-ambiente_image015.gif"/>
          <p:cNvPicPr>
            <a:picLocks noChangeAspect="1" noChangeArrowheads="1"/>
          </p:cNvPicPr>
          <p:nvPr/>
        </p:nvPicPr>
        <p:blipFill>
          <a:blip r:embed="rId2" cstate="print"/>
          <a:srcRect/>
          <a:stretch>
            <a:fillRect/>
          </a:stretch>
        </p:blipFill>
        <p:spPr bwMode="auto">
          <a:xfrm rot="16200000">
            <a:off x="-3213484" y="3176973"/>
            <a:ext cx="6930012" cy="576063"/>
          </a:xfrm>
          <a:prstGeom prst="rect">
            <a:avLst/>
          </a:prstGeom>
          <a:noFill/>
        </p:spPr>
      </p:pic>
      <p:pic>
        <p:nvPicPr>
          <p:cNvPr id="5" name="Imagen 1"/>
          <p:cNvPicPr/>
          <p:nvPr/>
        </p:nvPicPr>
        <p:blipFill>
          <a:blip r:embed="rId3"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348880"/>
            <a:ext cx="7920880" cy="1200329"/>
          </a:xfrm>
          <a:prstGeom prst="rect">
            <a:avLst/>
          </a:prstGeom>
        </p:spPr>
        <p:txBody>
          <a:bodyPr wrap="square">
            <a:spAutoFit/>
          </a:bodyPr>
          <a:lstStyle/>
          <a:p>
            <a:pPr marL="381000" indent="-381000" algn="ctr"/>
            <a:r>
              <a:rPr lang="es-ES" sz="3600" b="1" dirty="0" smtClean="0">
                <a:solidFill>
                  <a:schemeClr val="bg1"/>
                </a:solidFill>
              </a:rPr>
              <a:t>Buenas Prácticas de Manufactura </a:t>
            </a:r>
          </a:p>
          <a:p>
            <a:pPr marL="381000" indent="-381000" algn="ctr"/>
            <a:r>
              <a:rPr lang="es-ES" sz="3600" b="1" dirty="0" smtClean="0">
                <a:solidFill>
                  <a:schemeClr val="bg1"/>
                </a:solidFill>
              </a:rPr>
              <a:t>Fábrica</a:t>
            </a:r>
          </a:p>
        </p:txBody>
      </p:sp>
      <p:pic>
        <p:nvPicPr>
          <p:cNvPr id="11" name="Picture 3"/>
          <p:cNvPicPr>
            <a:picLocks noChangeAspect="1" noChangeArrowheads="1"/>
          </p:cNvPicPr>
          <p:nvPr/>
        </p:nvPicPr>
        <p:blipFill>
          <a:blip r:embed="rId4" cstate="print"/>
          <a:srcRect/>
          <a:stretch>
            <a:fillRect/>
          </a:stretch>
        </p:blipFill>
        <p:spPr bwMode="auto">
          <a:xfrm>
            <a:off x="5652120" y="3501008"/>
            <a:ext cx="2871602" cy="316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http://ts1.mm.bing.net/images/thumbnail.aspx?q=4703088499098260&amp;id=2ea2bd65bab15ad16030cbed297beb71&amp;url=http%3a%2f%2fimages01.olx.com.ar%2fui%2f11%2f54%2f64%2f1307586846_214385064_2-peones-tareas-generales-limpieza-profecional-desinfeccion-43072813-de-800hs-a-2000-Puerto-Madero.jpg"/>
          <p:cNvPicPr>
            <a:picLocks noChangeAspect="1" noChangeArrowheads="1"/>
          </p:cNvPicPr>
          <p:nvPr/>
        </p:nvPicPr>
        <p:blipFill>
          <a:blip r:embed="rId5" cstate="print"/>
          <a:srcRect/>
          <a:stretch>
            <a:fillRect/>
          </a:stretch>
        </p:blipFill>
        <p:spPr bwMode="auto">
          <a:xfrm>
            <a:off x="1115616" y="260648"/>
            <a:ext cx="1440160" cy="19410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solidFill>
                  <a:schemeClr val="bg1"/>
                </a:solidFill>
              </a:rPr>
              <a:t>BPM</a:t>
            </a:r>
            <a:endParaRPr lang="es-ES" b="1" dirty="0">
              <a:solidFill>
                <a:schemeClr val="bg1"/>
              </a:solidFill>
            </a:endParaRPr>
          </a:p>
        </p:txBody>
      </p:sp>
      <p:sp>
        <p:nvSpPr>
          <p:cNvPr id="3" name="Content Placeholder 2"/>
          <p:cNvSpPr>
            <a:spLocks noGrp="1"/>
          </p:cNvSpPr>
          <p:nvPr>
            <p:ph idx="1"/>
          </p:nvPr>
        </p:nvSpPr>
        <p:spPr>
          <a:xfrm>
            <a:off x="457200" y="1600200"/>
            <a:ext cx="5482952" cy="4525963"/>
          </a:xfrm>
        </p:spPr>
        <p:txBody>
          <a:bodyPr>
            <a:normAutofit fontScale="70000" lnSpcReduction="20000"/>
          </a:bodyPr>
          <a:lstStyle/>
          <a:p>
            <a:pPr algn="just">
              <a:buNone/>
            </a:pPr>
            <a:r>
              <a:rPr lang="es-ES" dirty="0" smtClean="0"/>
              <a:t>    </a:t>
            </a:r>
            <a:r>
              <a:rPr lang="es-ES" sz="3400" dirty="0" smtClean="0">
                <a:solidFill>
                  <a:schemeClr val="bg1"/>
                </a:solidFill>
              </a:rPr>
              <a:t>La empresa tiene puesto en marcha un programa de Buenas Practicas de Manufactura; la cual es la forma correcta de hacer las cosas.</a:t>
            </a:r>
          </a:p>
          <a:p>
            <a:pPr algn="just">
              <a:buNone/>
            </a:pPr>
            <a:r>
              <a:rPr lang="es-ES" sz="3400" dirty="0" smtClean="0">
                <a:solidFill>
                  <a:schemeClr val="bg1"/>
                </a:solidFill>
              </a:rPr>
              <a:t>   Se fomenta una cultura de higiene en toda la fábrica como ser;</a:t>
            </a:r>
          </a:p>
          <a:p>
            <a:pPr algn="just"/>
            <a:r>
              <a:rPr lang="es-ES" sz="3400" dirty="0" smtClean="0">
                <a:solidFill>
                  <a:schemeClr val="bg1"/>
                </a:solidFill>
              </a:rPr>
              <a:t>Lugares de trabajo limpios y ordenados.</a:t>
            </a:r>
          </a:p>
          <a:p>
            <a:pPr algn="just"/>
            <a:r>
              <a:rPr lang="es-ES" sz="3400" dirty="0" smtClean="0">
                <a:solidFill>
                  <a:schemeClr val="bg1"/>
                </a:solidFill>
              </a:rPr>
              <a:t>Equipo de Trabajo limpio y etiquetados,</a:t>
            </a:r>
          </a:p>
          <a:p>
            <a:pPr algn="just"/>
            <a:r>
              <a:rPr lang="es-ES" sz="3400" dirty="0" smtClean="0">
                <a:solidFill>
                  <a:schemeClr val="bg1"/>
                </a:solidFill>
              </a:rPr>
              <a:t>La Higiene  del personal,</a:t>
            </a:r>
          </a:p>
          <a:p>
            <a:pPr algn="just"/>
            <a:r>
              <a:rPr lang="es-ES" sz="3400" dirty="0" smtClean="0">
                <a:solidFill>
                  <a:schemeClr val="bg1"/>
                </a:solidFill>
              </a:rPr>
              <a:t>Eliminar todo lo que no sirve y ubicar todo lo que es necesario para desempeñar bien sus labores. </a:t>
            </a:r>
          </a:p>
          <a:p>
            <a:pPr algn="just">
              <a:buNone/>
            </a:pPr>
            <a:r>
              <a:rPr lang="es-ES" sz="3400" dirty="0" smtClean="0">
                <a:solidFill>
                  <a:schemeClr val="bg1"/>
                </a:solidFill>
              </a:rPr>
              <a:t>         </a:t>
            </a:r>
            <a:endParaRPr lang="es-ES" sz="3400" dirty="0">
              <a:solidFill>
                <a:schemeClr val="bg1"/>
              </a:solidFill>
            </a:endParaRPr>
          </a:p>
        </p:txBody>
      </p:sp>
      <p:pic>
        <p:nvPicPr>
          <p:cNvPr id="7" name="Imagen 8" descr="D:\lo salvado\Pictures\CATV\DSC00124.JPG"/>
          <p:cNvPicPr/>
          <p:nvPr/>
        </p:nvPicPr>
        <p:blipFill>
          <a:blip r:embed="rId2" cstate="print"/>
          <a:srcRect b="7474"/>
          <a:stretch>
            <a:fillRect/>
          </a:stretch>
        </p:blipFill>
        <p:spPr bwMode="auto">
          <a:xfrm>
            <a:off x="6084168" y="1700808"/>
            <a:ext cx="2808312" cy="3816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smtClean="0">
                <a:solidFill>
                  <a:schemeClr val="bg1"/>
                </a:solidFill>
              </a:rPr>
              <a:t>BPM</a:t>
            </a:r>
            <a:endParaRPr lang="es-ES" b="1" dirty="0">
              <a:solidFill>
                <a:schemeClr val="bg1"/>
              </a:solidFill>
            </a:endParaRPr>
          </a:p>
        </p:txBody>
      </p:sp>
      <p:sp>
        <p:nvSpPr>
          <p:cNvPr id="3" name="Content Placeholder 2"/>
          <p:cNvSpPr>
            <a:spLocks noGrp="1"/>
          </p:cNvSpPr>
          <p:nvPr>
            <p:ph idx="1"/>
          </p:nvPr>
        </p:nvSpPr>
        <p:spPr>
          <a:xfrm>
            <a:off x="457200" y="1600200"/>
            <a:ext cx="5554960" cy="4525963"/>
          </a:xfrm>
        </p:spPr>
        <p:txBody>
          <a:bodyPr>
            <a:normAutofit fontScale="92500" lnSpcReduction="20000"/>
          </a:bodyPr>
          <a:lstStyle/>
          <a:p>
            <a:pPr algn="just">
              <a:buNone/>
            </a:pPr>
            <a:r>
              <a:rPr lang="es-ES" sz="3400" dirty="0" smtClean="0">
                <a:solidFill>
                  <a:schemeClr val="bg1"/>
                </a:solidFill>
              </a:rPr>
              <a:t>    Se capacita al personal sobre la importancia de la limpieza de sus áreas de trabajo y su higiene personal.</a:t>
            </a:r>
          </a:p>
          <a:p>
            <a:pPr algn="just">
              <a:buNone/>
            </a:pPr>
            <a:r>
              <a:rPr lang="es-ES" sz="3400" dirty="0" smtClean="0">
                <a:solidFill>
                  <a:schemeClr val="bg1"/>
                </a:solidFill>
              </a:rPr>
              <a:t>    Las Buenas Practicas de Manufactura es una cultura que día con día se va fomentando en el personal.</a:t>
            </a:r>
          </a:p>
          <a:p>
            <a:pPr algn="just">
              <a:buNone/>
            </a:pPr>
            <a:endParaRPr lang="es-ES" sz="3400" dirty="0" smtClean="0"/>
          </a:p>
          <a:p>
            <a:pPr algn="just">
              <a:buNone/>
            </a:pPr>
            <a:r>
              <a:rPr lang="es-ES" sz="3400" dirty="0" smtClean="0"/>
              <a:t>    </a:t>
            </a:r>
            <a:endParaRPr lang="es-ES" sz="3400" dirty="0"/>
          </a:p>
        </p:txBody>
      </p:sp>
      <p:pic>
        <p:nvPicPr>
          <p:cNvPr id="5" name="Picture 2" descr="https://encrypted-tbn2.google.com/images?q=tbn:ANd9GcQrT4ZKGtfma5VYQf_BV72PJwejoXrImoDDTQ4gLNeJe1Axlcqg"/>
          <p:cNvPicPr>
            <a:picLocks noChangeAspect="1" noChangeArrowheads="1"/>
          </p:cNvPicPr>
          <p:nvPr/>
        </p:nvPicPr>
        <p:blipFill>
          <a:blip r:embed="rId2" cstate="print"/>
          <a:srcRect/>
          <a:stretch>
            <a:fillRect/>
          </a:stretch>
        </p:blipFill>
        <p:spPr bwMode="auto">
          <a:xfrm>
            <a:off x="6012160" y="1628800"/>
            <a:ext cx="3096344" cy="406442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140200" y="1773238"/>
            <a:ext cx="4176713" cy="647700"/>
          </a:xfrm>
        </p:spPr>
        <p:txBody>
          <a:bodyPr>
            <a:normAutofit/>
          </a:bodyPr>
          <a:lstStyle/>
          <a:p>
            <a:pPr eaLnBrk="1" hangingPunct="1"/>
            <a:r>
              <a:rPr lang="es-ES_tradnl" sz="3600" b="1" dirty="0" smtClean="0"/>
              <a:t>Higiene personal</a:t>
            </a:r>
          </a:p>
        </p:txBody>
      </p:sp>
      <p:sp>
        <p:nvSpPr>
          <p:cNvPr id="34819" name="Text Box 3"/>
          <p:cNvSpPr txBox="1">
            <a:spLocks noChangeArrowheads="1"/>
          </p:cNvSpPr>
          <p:nvPr/>
        </p:nvSpPr>
        <p:spPr bwMode="auto">
          <a:xfrm>
            <a:off x="3708400" y="2133600"/>
            <a:ext cx="4859338" cy="4462760"/>
          </a:xfrm>
          <a:prstGeom prst="rect">
            <a:avLst/>
          </a:prstGeom>
          <a:noFill/>
          <a:ln w="9525">
            <a:noFill/>
            <a:miter lim="800000"/>
            <a:headEnd/>
            <a:tailEnd/>
          </a:ln>
        </p:spPr>
        <p:txBody>
          <a:bodyPr>
            <a:spAutoFit/>
          </a:bodyPr>
          <a:lstStyle/>
          <a:p>
            <a:pPr>
              <a:buClr>
                <a:srgbClr val="FFFF00"/>
              </a:buClr>
            </a:pPr>
            <a:r>
              <a:rPr lang="es-ES" sz="2800" dirty="0">
                <a:latin typeface="Calibri" pitchFamily="34" charset="0"/>
              </a:rPr>
              <a:t> </a:t>
            </a:r>
          </a:p>
          <a:p>
            <a:pPr algn="just">
              <a:buFont typeface="Wingdings" pitchFamily="2" charset="2"/>
              <a:buChar char="Ø"/>
            </a:pPr>
            <a:r>
              <a:rPr lang="es-ES" sz="2800" dirty="0">
                <a:solidFill>
                  <a:schemeClr val="bg1"/>
                </a:solidFill>
                <a:latin typeface="Calibri" pitchFamily="34" charset="0"/>
              </a:rPr>
              <a:t>Baño diario con agua y jabón.</a:t>
            </a:r>
          </a:p>
          <a:p>
            <a:pPr algn="just">
              <a:buFont typeface="Wingdings" pitchFamily="2" charset="2"/>
              <a:buChar char="Ø"/>
            </a:pPr>
            <a:endParaRPr lang="es-PE" sz="2800" dirty="0">
              <a:solidFill>
                <a:schemeClr val="bg1"/>
              </a:solidFill>
              <a:latin typeface="Calibri" pitchFamily="34" charset="0"/>
            </a:endParaRPr>
          </a:p>
          <a:p>
            <a:pPr algn="just">
              <a:buFont typeface="Wingdings" pitchFamily="2" charset="2"/>
              <a:buChar char="Ø"/>
            </a:pPr>
            <a:r>
              <a:rPr lang="es-ES" sz="2800" dirty="0">
                <a:solidFill>
                  <a:schemeClr val="bg1"/>
                </a:solidFill>
                <a:latin typeface="Calibri" pitchFamily="34" charset="0"/>
              </a:rPr>
              <a:t> La higiene de la boca y los dientes. </a:t>
            </a:r>
            <a:r>
              <a:rPr lang="es-PE" sz="2800" dirty="0">
                <a:solidFill>
                  <a:schemeClr val="bg1"/>
                </a:solidFill>
                <a:latin typeface="Calibri" pitchFamily="34" charset="0"/>
              </a:rPr>
              <a:t>(al levantarse y después de cada comida</a:t>
            </a:r>
            <a:r>
              <a:rPr lang="es-PE" sz="2800" dirty="0" smtClean="0">
                <a:solidFill>
                  <a:schemeClr val="bg1"/>
                </a:solidFill>
                <a:latin typeface="Calibri" pitchFamily="34" charset="0"/>
              </a:rPr>
              <a:t>).</a:t>
            </a:r>
            <a:endParaRPr lang="es-ES_tradnl" sz="2800" dirty="0">
              <a:solidFill>
                <a:schemeClr val="bg1"/>
              </a:solidFill>
              <a:latin typeface="Calibri" pitchFamily="34" charset="0"/>
            </a:endParaRPr>
          </a:p>
          <a:p>
            <a:pPr algn="just">
              <a:buFont typeface="Wingdings" pitchFamily="2" charset="2"/>
              <a:buChar char="Ø"/>
            </a:pPr>
            <a:endParaRPr lang="es-PE" sz="2800" dirty="0">
              <a:solidFill>
                <a:schemeClr val="bg1"/>
              </a:solidFill>
              <a:latin typeface="Calibri" pitchFamily="34" charset="0"/>
            </a:endParaRPr>
          </a:p>
          <a:p>
            <a:pPr algn="just">
              <a:buFont typeface="Wingdings" pitchFamily="2" charset="2"/>
              <a:buChar char="Ø"/>
            </a:pPr>
            <a:r>
              <a:rPr lang="es-PE" sz="2800" dirty="0">
                <a:solidFill>
                  <a:schemeClr val="bg1"/>
                </a:solidFill>
                <a:latin typeface="Calibri" pitchFamily="34" charset="0"/>
              </a:rPr>
              <a:t>Cambiarse ropa </a:t>
            </a:r>
            <a:r>
              <a:rPr lang="es-PE" sz="2800" dirty="0" smtClean="0">
                <a:solidFill>
                  <a:schemeClr val="bg1"/>
                </a:solidFill>
                <a:latin typeface="Calibri" pitchFamily="34" charset="0"/>
              </a:rPr>
              <a:t>todos </a:t>
            </a:r>
            <a:r>
              <a:rPr lang="es-PE" sz="2800" dirty="0">
                <a:solidFill>
                  <a:schemeClr val="bg1"/>
                </a:solidFill>
                <a:latin typeface="Calibri" pitchFamily="34" charset="0"/>
              </a:rPr>
              <a:t>los días.</a:t>
            </a:r>
            <a:r>
              <a:rPr lang="es-ES" sz="2800" dirty="0">
                <a:solidFill>
                  <a:schemeClr val="bg1"/>
                </a:solidFill>
                <a:latin typeface="Calibri" pitchFamily="34" charset="0"/>
              </a:rPr>
              <a:t> </a:t>
            </a:r>
          </a:p>
          <a:p>
            <a:endParaRPr lang="es-ES_tradnl" sz="3200" dirty="0">
              <a:latin typeface="Calibri" pitchFamily="34" charset="0"/>
            </a:endParaRPr>
          </a:p>
        </p:txBody>
      </p:sp>
      <p:pic>
        <p:nvPicPr>
          <p:cNvPr id="34820" name="Picture 4" descr="21072736"/>
          <p:cNvPicPr>
            <a:picLocks noGrp="1" noChangeAspect="1" noChangeArrowheads="1"/>
          </p:cNvPicPr>
          <p:nvPr>
            <p:ph sz="quarter" idx="3"/>
          </p:nvPr>
        </p:nvPicPr>
        <p:blipFill>
          <a:blip r:embed="rId2" cstate="print"/>
          <a:srcRect/>
          <a:stretch>
            <a:fillRect/>
          </a:stretch>
        </p:blipFill>
        <p:spPr>
          <a:xfrm>
            <a:off x="1042988" y="1916113"/>
            <a:ext cx="2449512" cy="3600450"/>
          </a:xfrm>
        </p:spPr>
      </p:pic>
      <p:sp>
        <p:nvSpPr>
          <p:cNvPr id="34821" name="Rectangle 5"/>
          <p:cNvSpPr>
            <a:spLocks noChangeArrowheads="1"/>
          </p:cNvSpPr>
          <p:nvPr/>
        </p:nvSpPr>
        <p:spPr bwMode="auto">
          <a:xfrm>
            <a:off x="5148263" y="260350"/>
            <a:ext cx="1778000" cy="603250"/>
          </a:xfrm>
          <a:prstGeom prst="rect">
            <a:avLst/>
          </a:prstGeom>
          <a:noFill/>
          <a:ln w="9525" algn="ctr">
            <a:noFill/>
            <a:miter lim="800000"/>
            <a:headEnd/>
            <a:tailEnd/>
          </a:ln>
        </p:spPr>
        <p:txBody>
          <a:bodyPr>
            <a:spAutoFit/>
          </a:bodyPr>
          <a:lstStyle/>
          <a:p>
            <a:r>
              <a:rPr lang="es-ES" sz="3200" dirty="0">
                <a:solidFill>
                  <a:srgbClr val="FFFF00"/>
                </a:solidFill>
                <a:latin typeface="Calibri" pitchFamily="34" charset="0"/>
              </a:rPr>
              <a:t> </a:t>
            </a:r>
            <a:endParaRPr lang="es-ES" dirty="0">
              <a:latin typeface="Calibri" pitchFamily="34" charset="0"/>
            </a:endParaRPr>
          </a:p>
        </p:txBody>
      </p:sp>
      <p:sp>
        <p:nvSpPr>
          <p:cNvPr id="10246" name="Rectangle 6"/>
          <p:cNvSpPr>
            <a:spLocks noChangeArrowheads="1"/>
          </p:cNvSpPr>
          <p:nvPr/>
        </p:nvSpPr>
        <p:spPr bwMode="auto">
          <a:xfrm>
            <a:off x="684213" y="333375"/>
            <a:ext cx="7632700" cy="706438"/>
          </a:xfrm>
          <a:prstGeom prst="rect">
            <a:avLst/>
          </a:prstGeom>
          <a:noFill/>
          <a:ln w="9525" algn="ctr">
            <a:noFill/>
            <a:miter lim="800000"/>
            <a:headEnd/>
            <a:tailEnd/>
          </a:ln>
        </p:spPr>
        <p:txBody>
          <a:bodyPr>
            <a:spAutoFit/>
          </a:bodyPr>
          <a:lstStyle/>
          <a:p>
            <a:pPr algn="ctr" fontAlgn="auto">
              <a:spcBef>
                <a:spcPts val="0"/>
              </a:spcBef>
              <a:spcAft>
                <a:spcPts val="0"/>
              </a:spcAft>
              <a:defRPr/>
            </a:pPr>
            <a:r>
              <a:rPr lang="es-ES" sz="4000" b="1" dirty="0">
                <a:solidFill>
                  <a:srgbClr val="C00000"/>
                </a:solidFill>
                <a:latin typeface="+mj-lt"/>
                <a:ea typeface="+mj-ea"/>
                <a:cs typeface="+mj-cs"/>
              </a:rPr>
              <a:t>Sobre el personal:</a:t>
            </a:r>
            <a:endParaRPr lang="es-ES" b="1" u="sng"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p:cNvSpPr>
            <a:spLocks noGrp="1" noRot="1" noChangeArrowheads="1"/>
          </p:cNvSpPr>
          <p:nvPr>
            <p:ph type="title"/>
          </p:nvPr>
        </p:nvSpPr>
        <p:spPr/>
        <p:txBody>
          <a:bodyPr/>
          <a:lstStyle/>
          <a:p>
            <a:pPr eaLnBrk="1" hangingPunct="1">
              <a:defRPr/>
            </a:pPr>
            <a:r>
              <a:rPr lang="es-MX" b="1" dirty="0" smtClean="0">
                <a:solidFill>
                  <a:schemeClr val="bg1">
                    <a:lumMod val="75000"/>
                  </a:schemeClr>
                </a:solidFill>
              </a:rPr>
              <a:t>HÁBITOS DE TRABAJO</a:t>
            </a:r>
            <a:endParaRPr lang="es-ES" b="1" dirty="0" smtClean="0">
              <a:solidFill>
                <a:schemeClr val="bg1">
                  <a:lumMod val="75000"/>
                </a:schemeClr>
              </a:solidFill>
            </a:endParaRPr>
          </a:p>
        </p:txBody>
      </p:sp>
      <p:sp>
        <p:nvSpPr>
          <p:cNvPr id="226307" name="Rectangle 3"/>
          <p:cNvSpPr>
            <a:spLocks noGrp="1" noRot="1" noChangeArrowheads="1"/>
          </p:cNvSpPr>
          <p:nvPr>
            <p:ph type="body" idx="1"/>
          </p:nvPr>
        </p:nvSpPr>
        <p:spPr>
          <a:xfrm>
            <a:off x="636588" y="1920875"/>
            <a:ext cx="5992812" cy="3565525"/>
          </a:xfrm>
        </p:spPr>
        <p:txBody>
          <a:bodyPr/>
          <a:lstStyle/>
          <a:p>
            <a:pPr eaLnBrk="1" hangingPunct="1">
              <a:spcAft>
                <a:spcPct val="25000"/>
              </a:spcAft>
              <a:defRPr/>
            </a:pPr>
            <a:r>
              <a:rPr lang="es-MX" dirty="0" smtClean="0">
                <a:solidFill>
                  <a:schemeClr val="bg1"/>
                </a:solidFill>
              </a:rPr>
              <a:t>Uso de uniforme completo</a:t>
            </a:r>
          </a:p>
          <a:p>
            <a:pPr eaLnBrk="1" hangingPunct="1">
              <a:spcAft>
                <a:spcPct val="25000"/>
              </a:spcAft>
              <a:defRPr/>
            </a:pPr>
            <a:r>
              <a:rPr lang="es-MX" dirty="0" smtClean="0">
                <a:solidFill>
                  <a:schemeClr val="bg1"/>
                </a:solidFill>
              </a:rPr>
              <a:t>Prácticas diarias en el trabajo:</a:t>
            </a:r>
            <a:br>
              <a:rPr lang="es-MX" dirty="0" smtClean="0">
                <a:solidFill>
                  <a:schemeClr val="bg1"/>
                </a:solidFill>
              </a:rPr>
            </a:br>
            <a:r>
              <a:rPr lang="es-MX" dirty="0" smtClean="0">
                <a:solidFill>
                  <a:schemeClr val="bg1"/>
                </a:solidFill>
              </a:rPr>
              <a:t>- manos limpias</a:t>
            </a:r>
          </a:p>
          <a:p>
            <a:pPr eaLnBrk="1" hangingPunct="1">
              <a:spcAft>
                <a:spcPct val="25000"/>
              </a:spcAft>
              <a:buFont typeface="Wingdings" pitchFamily="2" charset="2"/>
              <a:buNone/>
              <a:defRPr/>
            </a:pPr>
            <a:r>
              <a:rPr lang="es-MX" dirty="0" smtClean="0">
                <a:solidFill>
                  <a:schemeClr val="bg1"/>
                </a:solidFill>
              </a:rPr>
              <a:t>   - reglas de comportamiento</a:t>
            </a:r>
          </a:p>
          <a:p>
            <a:pPr eaLnBrk="1" hangingPunct="1">
              <a:spcAft>
                <a:spcPct val="25000"/>
              </a:spcAft>
              <a:buFont typeface="Wingdings" pitchFamily="2" charset="2"/>
              <a:buNone/>
              <a:defRPr/>
            </a:pPr>
            <a:r>
              <a:rPr lang="es-MX" dirty="0" smtClean="0">
                <a:solidFill>
                  <a:schemeClr val="bg1"/>
                </a:solidFill>
              </a:rPr>
              <a:t>   - cultura de higiene</a:t>
            </a:r>
            <a:endParaRPr lang="es-ES" dirty="0" smtClean="0">
              <a:solidFill>
                <a:schemeClr val="bg1"/>
              </a:solidFill>
            </a:endParaRPr>
          </a:p>
        </p:txBody>
      </p:sp>
      <p:pic>
        <p:nvPicPr>
          <p:cNvPr id="77828" name="Picture 4" descr="ED00136_"/>
          <p:cNvPicPr>
            <a:picLocks noChangeAspect="1" noChangeArrowheads="1"/>
          </p:cNvPicPr>
          <p:nvPr/>
        </p:nvPicPr>
        <p:blipFill>
          <a:blip r:embed="rId3" cstate="print"/>
          <a:srcRect/>
          <a:stretch>
            <a:fillRect/>
          </a:stretch>
        </p:blipFill>
        <p:spPr bwMode="auto">
          <a:xfrm>
            <a:off x="3276600" y="5033963"/>
            <a:ext cx="2217738" cy="1824037"/>
          </a:xfrm>
          <a:prstGeom prst="rect">
            <a:avLst/>
          </a:prstGeom>
          <a:noFill/>
          <a:ln w="9525">
            <a:noFill/>
            <a:miter lim="800000"/>
            <a:headEnd/>
            <a:tailEnd/>
          </a:ln>
        </p:spPr>
      </p:pic>
      <p:pic>
        <p:nvPicPr>
          <p:cNvPr id="77829" name="Picture 5" descr="bpm_grl_02"/>
          <p:cNvPicPr>
            <a:picLocks noChangeAspect="1" noChangeArrowheads="1"/>
          </p:cNvPicPr>
          <p:nvPr/>
        </p:nvPicPr>
        <p:blipFill>
          <a:blip r:embed="rId4" cstate="print"/>
          <a:srcRect/>
          <a:stretch>
            <a:fillRect/>
          </a:stretch>
        </p:blipFill>
        <p:spPr bwMode="auto">
          <a:xfrm>
            <a:off x="6858000" y="1371600"/>
            <a:ext cx="1387475" cy="2619375"/>
          </a:xfrm>
          <a:prstGeom prst="rect">
            <a:avLst/>
          </a:prstGeom>
          <a:noFill/>
          <a:ln w="9525">
            <a:noFill/>
            <a:miter lim="800000"/>
            <a:headEnd/>
            <a:tailEnd/>
          </a:ln>
        </p:spPr>
      </p:pic>
      <p:pic>
        <p:nvPicPr>
          <p:cNvPr id="77830" name="Picture 6" descr="bpm_grl_09"/>
          <p:cNvPicPr>
            <a:picLocks noChangeAspect="1" noChangeArrowheads="1"/>
          </p:cNvPicPr>
          <p:nvPr/>
        </p:nvPicPr>
        <p:blipFill>
          <a:blip r:embed="rId5" cstate="print"/>
          <a:srcRect/>
          <a:stretch>
            <a:fillRect/>
          </a:stretch>
        </p:blipFill>
        <p:spPr bwMode="auto">
          <a:xfrm>
            <a:off x="7162800" y="4343400"/>
            <a:ext cx="1376363" cy="2514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685800" y="533400"/>
            <a:ext cx="7772400" cy="1295400"/>
          </a:xfrm>
        </p:spPr>
        <p:txBody>
          <a:bodyPr>
            <a:normAutofit fontScale="90000"/>
          </a:bodyPr>
          <a:lstStyle/>
          <a:p>
            <a:pPr eaLnBrk="1" hangingPunct="1">
              <a:defRPr/>
            </a:pPr>
            <a:r>
              <a:rPr lang="es-CR" sz="4000" dirty="0" smtClean="0"/>
              <a:t> </a:t>
            </a:r>
            <a:r>
              <a:rPr lang="es-CR" b="1" dirty="0" smtClean="0">
                <a:solidFill>
                  <a:schemeClr val="bg1">
                    <a:lumMod val="75000"/>
                  </a:schemeClr>
                </a:solidFill>
              </a:rPr>
              <a:t>USO DE UNIFORME COMPLETO Y LIMPIO</a:t>
            </a:r>
            <a:r>
              <a:rPr lang="es-CR" sz="4000" dirty="0" smtClean="0">
                <a:solidFill>
                  <a:schemeClr val="bg1">
                    <a:lumMod val="75000"/>
                  </a:schemeClr>
                </a:solidFill>
              </a:rPr>
              <a:t>  </a:t>
            </a:r>
          </a:p>
        </p:txBody>
      </p:sp>
      <p:sp>
        <p:nvSpPr>
          <p:cNvPr id="228355" name="Rectangle 3"/>
          <p:cNvSpPr>
            <a:spLocks noGrp="1" noRot="1" noChangeArrowheads="1"/>
          </p:cNvSpPr>
          <p:nvPr>
            <p:ph type="body" idx="1"/>
          </p:nvPr>
        </p:nvSpPr>
        <p:spPr>
          <a:xfrm>
            <a:off x="685800" y="2428875"/>
            <a:ext cx="7391400" cy="3971925"/>
          </a:xfrm>
        </p:spPr>
        <p:txBody>
          <a:bodyPr/>
          <a:lstStyle/>
          <a:p>
            <a:pPr lvl="2" algn="just" eaLnBrk="1" hangingPunct="1">
              <a:spcAft>
                <a:spcPct val="30000"/>
              </a:spcAft>
              <a:buClr>
                <a:srgbClr val="FF9900"/>
              </a:buClr>
              <a:buFontTx/>
              <a:buChar char="•"/>
              <a:defRPr/>
            </a:pPr>
            <a:r>
              <a:rPr lang="es-CR" sz="3200" dirty="0" smtClean="0">
                <a:solidFill>
                  <a:schemeClr val="bg1"/>
                </a:solidFill>
              </a:rPr>
              <a:t>Calzado impermeable</a:t>
            </a:r>
          </a:p>
          <a:p>
            <a:pPr lvl="2" algn="just" eaLnBrk="1" hangingPunct="1">
              <a:spcAft>
                <a:spcPct val="30000"/>
              </a:spcAft>
              <a:buClr>
                <a:srgbClr val="FF9900"/>
              </a:buClr>
              <a:buFontTx/>
              <a:buChar char="•"/>
              <a:defRPr/>
            </a:pPr>
            <a:r>
              <a:rPr lang="es-CR" sz="3200" dirty="0" smtClean="0">
                <a:solidFill>
                  <a:schemeClr val="bg1"/>
                </a:solidFill>
              </a:rPr>
              <a:t>Gabacha y/o delantal</a:t>
            </a:r>
          </a:p>
          <a:p>
            <a:pPr lvl="2" algn="just" eaLnBrk="1" hangingPunct="1">
              <a:spcAft>
                <a:spcPct val="30000"/>
              </a:spcAft>
              <a:buClr>
                <a:srgbClr val="FF9900"/>
              </a:buClr>
              <a:buFontTx/>
              <a:buChar char="•"/>
              <a:defRPr/>
            </a:pPr>
            <a:r>
              <a:rPr lang="es-CR" sz="3200" dirty="0" smtClean="0">
                <a:solidFill>
                  <a:schemeClr val="bg1"/>
                </a:solidFill>
              </a:rPr>
              <a:t>Cobertor de  cabello</a:t>
            </a:r>
          </a:p>
          <a:p>
            <a:pPr lvl="2" algn="just" eaLnBrk="1" hangingPunct="1">
              <a:spcAft>
                <a:spcPct val="30000"/>
              </a:spcAft>
              <a:buClr>
                <a:srgbClr val="FF9900"/>
              </a:buClr>
              <a:buFontTx/>
              <a:buChar char="•"/>
              <a:defRPr/>
            </a:pPr>
            <a:r>
              <a:rPr lang="es-CR" sz="3200" dirty="0" smtClean="0">
                <a:solidFill>
                  <a:schemeClr val="bg1"/>
                </a:solidFill>
              </a:rPr>
              <a:t>Guantes sanitarios e íntegros </a:t>
            </a:r>
          </a:p>
          <a:p>
            <a:pPr lvl="2" algn="just" eaLnBrk="1" hangingPunct="1">
              <a:spcAft>
                <a:spcPct val="30000"/>
              </a:spcAft>
              <a:buClr>
                <a:srgbClr val="FF9900"/>
              </a:buClr>
              <a:buFontTx/>
              <a:buChar char="•"/>
              <a:defRPr/>
            </a:pPr>
            <a:r>
              <a:rPr lang="es-CR" sz="3200" dirty="0" smtClean="0">
                <a:solidFill>
                  <a:schemeClr val="bg1"/>
                </a:solidFill>
              </a:rPr>
              <a:t>Mascarilla </a:t>
            </a:r>
          </a:p>
          <a:p>
            <a:pPr eaLnBrk="1" hangingPunct="1">
              <a:spcAft>
                <a:spcPct val="30000"/>
              </a:spcAft>
              <a:buClr>
                <a:schemeClr val="tx1"/>
              </a:buClr>
              <a:defRPr/>
            </a:pPr>
            <a:endParaRPr lang="es-CR" dirty="0" smtClean="0">
              <a:solidFill>
                <a:schemeClr val="bg2"/>
              </a:solidFill>
            </a:endParaRPr>
          </a:p>
        </p:txBody>
      </p:sp>
      <p:pic>
        <p:nvPicPr>
          <p:cNvPr id="78852" name="Picture 4" descr="BD06729_"/>
          <p:cNvPicPr>
            <a:picLocks noChangeAspect="1" noChangeArrowheads="1"/>
          </p:cNvPicPr>
          <p:nvPr/>
        </p:nvPicPr>
        <p:blipFill>
          <a:blip r:embed="rId3" cstate="print"/>
          <a:srcRect/>
          <a:stretch>
            <a:fillRect/>
          </a:stretch>
        </p:blipFill>
        <p:spPr bwMode="auto">
          <a:xfrm>
            <a:off x="6172200" y="2209800"/>
            <a:ext cx="1935163" cy="1857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a:xfrm>
            <a:off x="2819400" y="381000"/>
            <a:ext cx="3581400" cy="835025"/>
          </a:xfrm>
        </p:spPr>
        <p:txBody>
          <a:bodyPr lIns="92075" tIns="46038" rIns="92075" bIns="46038"/>
          <a:lstStyle/>
          <a:p>
            <a:pPr eaLnBrk="1" hangingPunct="1">
              <a:defRPr/>
            </a:pPr>
            <a:r>
              <a:rPr lang="es-CR" sz="4800" b="1" dirty="0" smtClean="0">
                <a:solidFill>
                  <a:schemeClr val="bg1">
                    <a:lumMod val="75000"/>
                  </a:schemeClr>
                </a:solidFill>
              </a:rPr>
              <a:t>PERSONAL</a:t>
            </a:r>
          </a:p>
        </p:txBody>
      </p:sp>
      <p:sp>
        <p:nvSpPr>
          <p:cNvPr id="145411" name="Rectangle 3"/>
          <p:cNvSpPr>
            <a:spLocks noGrp="1" noRot="1" noChangeArrowheads="1"/>
          </p:cNvSpPr>
          <p:nvPr>
            <p:ph type="body" sz="half" idx="2"/>
          </p:nvPr>
        </p:nvSpPr>
        <p:spPr>
          <a:xfrm>
            <a:off x="576263" y="2438400"/>
            <a:ext cx="8331200" cy="4038600"/>
          </a:xfrm>
        </p:spPr>
        <p:txBody>
          <a:bodyPr lIns="92075" tIns="46038" rIns="92075" bIns="46038"/>
          <a:lstStyle/>
          <a:p>
            <a:pPr eaLnBrk="1" hangingPunct="1">
              <a:spcBef>
                <a:spcPct val="0"/>
              </a:spcBef>
              <a:spcAft>
                <a:spcPct val="35000"/>
              </a:spcAft>
              <a:defRPr/>
            </a:pPr>
            <a:r>
              <a:rPr lang="es-CR" dirty="0" smtClean="0">
                <a:solidFill>
                  <a:schemeClr val="bg1"/>
                </a:solidFill>
              </a:rPr>
              <a:t>Mejoras en servicios sanitarios y vestidores</a:t>
            </a:r>
          </a:p>
          <a:p>
            <a:pPr eaLnBrk="1" hangingPunct="1">
              <a:spcBef>
                <a:spcPct val="0"/>
              </a:spcBef>
              <a:spcAft>
                <a:spcPct val="35000"/>
              </a:spcAft>
              <a:defRPr/>
            </a:pPr>
            <a:r>
              <a:rPr lang="es-CR" dirty="0" smtClean="0">
                <a:solidFill>
                  <a:schemeClr val="bg1"/>
                </a:solidFill>
              </a:rPr>
              <a:t>Lavamanos en planta con diseño adecuado</a:t>
            </a:r>
          </a:p>
          <a:p>
            <a:pPr eaLnBrk="1" hangingPunct="1">
              <a:spcBef>
                <a:spcPct val="0"/>
              </a:spcBef>
              <a:spcAft>
                <a:spcPct val="35000"/>
              </a:spcAft>
              <a:defRPr/>
            </a:pPr>
            <a:r>
              <a:rPr lang="es-CR" dirty="0" smtClean="0">
                <a:solidFill>
                  <a:schemeClr val="bg1"/>
                </a:solidFill>
              </a:rPr>
              <a:t>Procedimientos de manipulación regulados</a:t>
            </a:r>
          </a:p>
          <a:p>
            <a:pPr eaLnBrk="1" hangingPunct="1">
              <a:spcBef>
                <a:spcPct val="0"/>
              </a:spcBef>
              <a:spcAft>
                <a:spcPct val="35000"/>
              </a:spcAft>
              <a:defRPr/>
            </a:pPr>
            <a:r>
              <a:rPr lang="es-CR" dirty="0" smtClean="0">
                <a:solidFill>
                  <a:schemeClr val="bg1"/>
                </a:solidFill>
              </a:rPr>
              <a:t>Inspección periódica al azar</a:t>
            </a:r>
          </a:p>
          <a:p>
            <a:pPr eaLnBrk="1" hangingPunct="1">
              <a:spcBef>
                <a:spcPct val="0"/>
              </a:spcBef>
              <a:spcAft>
                <a:spcPct val="35000"/>
              </a:spcAft>
              <a:defRPr/>
            </a:pPr>
            <a:r>
              <a:rPr lang="es-CR" dirty="0" smtClean="0">
                <a:solidFill>
                  <a:schemeClr val="bg1"/>
                </a:solidFill>
              </a:rPr>
              <a:t>Mejoras en diseño (facilidades y uniforme)</a:t>
            </a:r>
          </a:p>
          <a:p>
            <a:pPr eaLnBrk="1" hangingPunct="1">
              <a:spcBef>
                <a:spcPct val="0"/>
              </a:spcBef>
              <a:spcAft>
                <a:spcPct val="35000"/>
              </a:spcAft>
              <a:defRPr/>
            </a:pPr>
            <a:r>
              <a:rPr lang="es-CR" dirty="0" smtClean="0">
                <a:solidFill>
                  <a:schemeClr val="bg1"/>
                </a:solidFill>
              </a:rPr>
              <a:t>Capacitación al llegar </a:t>
            </a:r>
          </a:p>
        </p:txBody>
      </p:sp>
      <p:sp>
        <p:nvSpPr>
          <p:cNvPr id="145412" name="Rectangle 4"/>
          <p:cNvSpPr>
            <a:spLocks noChangeArrowheads="1"/>
          </p:cNvSpPr>
          <p:nvPr/>
        </p:nvSpPr>
        <p:spPr bwMode="auto">
          <a:xfrm>
            <a:off x="304800" y="1524000"/>
            <a:ext cx="4595810" cy="646973"/>
          </a:xfrm>
          <a:prstGeom prst="rect">
            <a:avLst/>
          </a:prstGeom>
          <a:noFill/>
          <a:ln w="9525">
            <a:noFill/>
            <a:miter lim="800000"/>
            <a:headEnd/>
            <a:tailEnd/>
          </a:ln>
          <a:effectLst/>
        </p:spPr>
        <p:txBody>
          <a:bodyPr wrap="none" lIns="92075" tIns="46038" rIns="92075" bIns="46038">
            <a:spAutoFit/>
          </a:bodyPr>
          <a:lstStyle/>
          <a:p>
            <a:pPr eaLnBrk="1" hangingPunct="1">
              <a:defRPr/>
            </a:pPr>
            <a:r>
              <a:rPr lang="es-CR" sz="3600" dirty="0">
                <a:solidFill>
                  <a:srgbClr val="F9073B"/>
                </a:solidFill>
                <a:effectLst>
                  <a:outerShdw blurRad="38100" dist="38100" dir="2700000" algn="tl">
                    <a:srgbClr val="000000"/>
                  </a:outerShdw>
                </a:effectLst>
                <a:latin typeface="Arial Rounded MT Bold" pitchFamily="34" charset="0"/>
              </a:rPr>
              <a:t>¿ … Qué </a:t>
            </a:r>
            <a:r>
              <a:rPr lang="es-CR" sz="3600" dirty="0" smtClean="0">
                <a:solidFill>
                  <a:srgbClr val="F9073B"/>
                </a:solidFill>
                <a:effectLst>
                  <a:outerShdw blurRad="38100" dist="38100" dir="2700000" algn="tl">
                    <a:srgbClr val="000000"/>
                  </a:outerShdw>
                </a:effectLst>
                <a:latin typeface="Arial Rounded MT Bold" pitchFamily="34" charset="0"/>
              </a:rPr>
              <a:t>hacemos </a:t>
            </a:r>
            <a:r>
              <a:rPr lang="es-CR" sz="3600" dirty="0">
                <a:solidFill>
                  <a:srgbClr val="F9073B"/>
                </a:solidFill>
                <a:effectLst>
                  <a:outerShdw blurRad="38100" dist="38100" dir="2700000" algn="tl">
                    <a:srgbClr val="000000"/>
                  </a:outerShdw>
                </a:effectLst>
                <a:latin typeface="Arial Rounded MT Bold" pitchFamily="34" charset="0"/>
              </a:rPr>
              <a:t>?</a:t>
            </a:r>
          </a:p>
        </p:txBody>
      </p:sp>
      <p:pic>
        <p:nvPicPr>
          <p:cNvPr id="82949" name="Picture 5" descr="j0150451"/>
          <p:cNvPicPr>
            <a:picLocks noChangeAspect="1" noChangeArrowheads="1"/>
          </p:cNvPicPr>
          <p:nvPr/>
        </p:nvPicPr>
        <p:blipFill>
          <a:blip r:embed="rId3" cstate="print"/>
          <a:srcRect/>
          <a:stretch>
            <a:fillRect/>
          </a:stretch>
        </p:blipFill>
        <p:spPr bwMode="auto">
          <a:xfrm>
            <a:off x="6705600" y="838200"/>
            <a:ext cx="1800225" cy="13827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00"/>
            <a:ext cx="8229600" cy="1143000"/>
          </a:xfrm>
        </p:spPr>
        <p:txBody>
          <a:bodyPr>
            <a:normAutofit fontScale="90000"/>
          </a:bodyPr>
          <a:lstStyle/>
          <a:p>
            <a:r>
              <a:rPr lang="es-ES" b="1" dirty="0" smtClean="0">
                <a:solidFill>
                  <a:schemeClr val="accent2"/>
                </a:solidFill>
              </a:rPr>
              <a:t>Prácticas Prohibidas dentro de la Fábrica:</a:t>
            </a:r>
            <a:r>
              <a:rPr lang="es-ES" dirty="0" smtClean="0"/>
              <a:t/>
            </a:r>
            <a:br>
              <a:rPr lang="es-ES" dirty="0" smtClean="0"/>
            </a:br>
            <a:endParaRPr lang="es-ES" dirty="0"/>
          </a:p>
        </p:txBody>
      </p:sp>
      <p:sp>
        <p:nvSpPr>
          <p:cNvPr id="3" name="Content Placeholder 2"/>
          <p:cNvSpPr>
            <a:spLocks noGrp="1"/>
          </p:cNvSpPr>
          <p:nvPr>
            <p:ph idx="1"/>
          </p:nvPr>
        </p:nvSpPr>
        <p:spPr/>
        <p:txBody>
          <a:bodyPr>
            <a:normAutofit fontScale="92500" lnSpcReduction="20000"/>
          </a:bodyPr>
          <a:lstStyle/>
          <a:p>
            <a:pPr lvl="0"/>
            <a:r>
              <a:rPr lang="es-ES" dirty="0" smtClean="0"/>
              <a:t>Fumar</a:t>
            </a:r>
            <a:endParaRPr lang="es-ES" dirty="0"/>
          </a:p>
          <a:p>
            <a:pPr lvl="0"/>
            <a:r>
              <a:rPr lang="es-ES" dirty="0" smtClean="0"/>
              <a:t>Comer en áreas de trabajo  </a:t>
            </a:r>
            <a:endParaRPr lang="es-ES" dirty="0"/>
          </a:p>
          <a:p>
            <a:pPr lvl="0"/>
            <a:r>
              <a:rPr lang="es-ES" dirty="0"/>
              <a:t>Tirar basura fuera de los basureros</a:t>
            </a:r>
          </a:p>
          <a:p>
            <a:pPr lvl="0"/>
            <a:r>
              <a:rPr lang="es-ES" dirty="0" smtClean="0"/>
              <a:t>Uñas Largas</a:t>
            </a:r>
            <a:endParaRPr lang="es-ES" dirty="0"/>
          </a:p>
          <a:p>
            <a:pPr lvl="0"/>
            <a:r>
              <a:rPr lang="es-ES" dirty="0"/>
              <a:t>Manos </a:t>
            </a:r>
            <a:r>
              <a:rPr lang="es-ES" dirty="0" smtClean="0"/>
              <a:t>sucias</a:t>
            </a:r>
            <a:endParaRPr lang="es-ES" dirty="0"/>
          </a:p>
          <a:p>
            <a:pPr lvl="0"/>
            <a:r>
              <a:rPr lang="es-ES" dirty="0"/>
              <a:t>Envases sin rotular</a:t>
            </a:r>
          </a:p>
          <a:p>
            <a:pPr lvl="0"/>
            <a:r>
              <a:rPr lang="es-ES" dirty="0"/>
              <a:t>Vestir con ropa sucia</a:t>
            </a:r>
          </a:p>
          <a:p>
            <a:pPr lvl="0"/>
            <a:r>
              <a:rPr lang="es-ES" dirty="0"/>
              <a:t>Entrada de Personal No autorizado.</a:t>
            </a:r>
          </a:p>
          <a:p>
            <a:pPr lvl="0"/>
            <a:r>
              <a:rPr lang="es-ES" dirty="0"/>
              <a:t>Uso de Zapato Inadecuado.</a:t>
            </a:r>
          </a:p>
          <a:p>
            <a:pPr>
              <a:buNone/>
            </a:pPr>
            <a:endParaRPr lang="es-ES" dirty="0"/>
          </a:p>
        </p:txBody>
      </p:sp>
      <p:pic>
        <p:nvPicPr>
          <p:cNvPr id="4" name="Imagen 1"/>
          <p:cNvPicPr/>
          <p:nvPr/>
        </p:nvPicPr>
        <p:blipFill>
          <a:blip r:embed="rId2" cstate="print">
            <a:clrChange>
              <a:clrFrom>
                <a:srgbClr val="FFFEFF"/>
              </a:clrFrom>
              <a:clrTo>
                <a:srgbClr val="FFFEFF">
                  <a:alpha val="0"/>
                </a:srgbClr>
              </a:clrTo>
            </a:clrChange>
          </a:blip>
          <a:srcRect/>
          <a:stretch>
            <a:fillRect/>
          </a:stretch>
        </p:blipFill>
        <p:spPr bwMode="auto">
          <a:xfrm>
            <a:off x="7380312" y="836712"/>
            <a:ext cx="1370633" cy="10784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3" cstate="print"/>
          <a:srcRect l="60400" t="4098" r="25103" b="76408"/>
          <a:stretch>
            <a:fillRect/>
          </a:stretch>
        </p:blipFill>
        <p:spPr bwMode="auto">
          <a:xfrm>
            <a:off x="7524328" y="4581128"/>
            <a:ext cx="1280337" cy="194421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55369" t="77102" r="28523" b="2929"/>
          <a:stretch>
            <a:fillRect/>
          </a:stretch>
        </p:blipFill>
        <p:spPr bwMode="auto">
          <a:xfrm>
            <a:off x="7164288" y="2420888"/>
            <a:ext cx="1440160" cy="201622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7186" t="77768" r="71571" b="10139"/>
          <a:stretch>
            <a:fillRect/>
          </a:stretch>
        </p:blipFill>
        <p:spPr bwMode="auto">
          <a:xfrm>
            <a:off x="4860032" y="3068960"/>
            <a:ext cx="2000264" cy="128588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gda\Desktop\Comision Dr. Varela\Señalización\IMG_2404.JPG"/>
          <p:cNvPicPr>
            <a:picLocks noChangeAspect="1" noChangeArrowheads="1"/>
          </p:cNvPicPr>
          <p:nvPr/>
        </p:nvPicPr>
        <p:blipFill>
          <a:blip r:embed="rId3" cstate="print"/>
          <a:srcRect/>
          <a:stretch>
            <a:fillRect/>
          </a:stretch>
        </p:blipFill>
        <p:spPr bwMode="auto">
          <a:xfrm>
            <a:off x="4857753" y="764704"/>
            <a:ext cx="3948030" cy="280717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123" name="Picture 3" descr="C:\Users\Magda\Desktop\Comision Dr. Varela\Señalización\IMG_2400.JPG"/>
          <p:cNvPicPr>
            <a:picLocks noChangeAspect="1" noChangeArrowheads="1"/>
          </p:cNvPicPr>
          <p:nvPr/>
        </p:nvPicPr>
        <p:blipFill>
          <a:blip r:embed="rId4" cstate="print"/>
          <a:srcRect/>
          <a:stretch>
            <a:fillRect/>
          </a:stretch>
        </p:blipFill>
        <p:spPr bwMode="auto">
          <a:xfrm>
            <a:off x="214282" y="3786190"/>
            <a:ext cx="4357718" cy="27860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124" name="Picture 4" descr="C:\Users\Magda\Desktop\Comision Dr. Varela\Señalización\IMG_2401.JPG"/>
          <p:cNvPicPr>
            <a:picLocks noChangeAspect="1" noChangeArrowheads="1"/>
          </p:cNvPicPr>
          <p:nvPr/>
        </p:nvPicPr>
        <p:blipFill>
          <a:blip r:embed="rId5" cstate="print"/>
          <a:srcRect/>
          <a:stretch>
            <a:fillRect/>
          </a:stretch>
        </p:blipFill>
        <p:spPr bwMode="auto">
          <a:xfrm>
            <a:off x="4714876" y="3714752"/>
            <a:ext cx="4186158" cy="2857520"/>
          </a:xfrm>
          <a:prstGeom prst="roundRect">
            <a:avLst>
              <a:gd name="adj" fmla="val 4167"/>
            </a:avLst>
          </a:prstGeom>
          <a:solidFill>
            <a:srgbClr val="FFFFFF"/>
          </a:solidFill>
          <a:ln w="76200" cap="sq">
            <a:solidFill>
              <a:srgbClr val="FFFF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125" name="Picture 5" descr="C:\Users\Magda\Desktop\Comision Dr. Varela\Señalización\IMG_2402.JPG"/>
          <p:cNvPicPr>
            <a:picLocks noChangeAspect="1" noChangeArrowheads="1"/>
          </p:cNvPicPr>
          <p:nvPr/>
        </p:nvPicPr>
        <p:blipFill>
          <a:blip r:embed="rId6" cstate="print"/>
          <a:srcRect/>
          <a:stretch>
            <a:fillRect/>
          </a:stretch>
        </p:blipFill>
        <p:spPr bwMode="auto">
          <a:xfrm>
            <a:off x="214282" y="764704"/>
            <a:ext cx="4286280" cy="2878610"/>
          </a:xfrm>
          <a:prstGeom prst="roundRect">
            <a:avLst>
              <a:gd name="adj" fmla="val 4167"/>
            </a:avLst>
          </a:prstGeom>
          <a:solidFill>
            <a:srgbClr val="FFFFFF"/>
          </a:solidFill>
          <a:ln w="76200" cap="sq">
            <a:solidFill>
              <a:srgbClr val="FFFF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itle 1"/>
          <p:cNvSpPr>
            <a:spLocks noGrp="1"/>
          </p:cNvSpPr>
          <p:nvPr>
            <p:ph type="title"/>
          </p:nvPr>
        </p:nvSpPr>
        <p:spPr>
          <a:xfrm>
            <a:off x="457200" y="116632"/>
            <a:ext cx="8229600" cy="634082"/>
          </a:xfrm>
        </p:spPr>
        <p:txBody>
          <a:bodyPr>
            <a:normAutofit fontScale="90000"/>
          </a:bodyPr>
          <a:lstStyle/>
          <a:p>
            <a:r>
              <a:rPr lang="es-ES" b="1" dirty="0" smtClean="0">
                <a:solidFill>
                  <a:schemeClr val="bg1"/>
                </a:solidFill>
              </a:rPr>
              <a:t>Orden y Limpieza en Fábrica</a:t>
            </a:r>
            <a:endParaRPr lang="es-E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p:spPr>
        <p:txBody>
          <a:bodyPr>
            <a:normAutofit fontScale="90000"/>
          </a:bodyPr>
          <a:lstStyle/>
          <a:p>
            <a:r>
              <a:rPr lang="es-ES" b="1" dirty="0" smtClean="0">
                <a:solidFill>
                  <a:schemeClr val="bg1"/>
                </a:solidFill>
              </a:rPr>
              <a:t>Cultura de  Higiene en Fábrica</a:t>
            </a:r>
            <a:endParaRPr lang="es-ES" b="1" dirty="0">
              <a:solidFill>
                <a:schemeClr val="bg1"/>
              </a:solidFill>
            </a:endParaRPr>
          </a:p>
        </p:txBody>
      </p:sp>
      <p:pic>
        <p:nvPicPr>
          <p:cNvPr id="5" name="Picture 10"/>
          <p:cNvPicPr>
            <a:picLocks noGrp="1" noChangeAspect="1" noChangeArrowheads="1"/>
          </p:cNvPicPr>
          <p:nvPr>
            <p:ph sz="half" idx="1"/>
          </p:nvPr>
        </p:nvPicPr>
        <p:blipFill>
          <a:blip r:embed="rId2" cstate="print"/>
          <a:srcRect/>
          <a:stretch>
            <a:fillRect/>
          </a:stretch>
        </p:blipFill>
        <p:spPr bwMode="auto">
          <a:xfrm>
            <a:off x="1047550" y="3933056"/>
            <a:ext cx="2857899"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10 Marcador de contenido" descr="DSC06566.JPG"/>
          <p:cNvPicPr>
            <a:picLocks noChangeAspect="1"/>
          </p:cNvPicPr>
          <p:nvPr/>
        </p:nvPicPr>
        <p:blipFill>
          <a:blip r:embed="rId3" cstate="print"/>
          <a:stretch>
            <a:fillRect/>
          </a:stretch>
        </p:blipFill>
        <p:spPr>
          <a:xfrm rot="5400000">
            <a:off x="1079612" y="728700"/>
            <a:ext cx="2808312"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17 Marcador de contenido" descr="DSC04457.JPG"/>
          <p:cNvPicPr>
            <a:picLocks noChangeAspect="1"/>
          </p:cNvPicPr>
          <p:nvPr/>
        </p:nvPicPr>
        <p:blipFill>
          <a:blip r:embed="rId4" cstate="print"/>
          <a:stretch>
            <a:fillRect/>
          </a:stretch>
        </p:blipFill>
        <p:spPr>
          <a:xfrm>
            <a:off x="4788024" y="764704"/>
            <a:ext cx="3246630"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8" descr="DSC05321.JPG"/>
          <p:cNvPicPr>
            <a:picLocks noGrp="1" noChangeAspect="1"/>
          </p:cNvPicPr>
          <p:nvPr>
            <p:ph sz="half" idx="2"/>
          </p:nvPr>
        </p:nvPicPr>
        <p:blipFill>
          <a:blip r:embed="rId5" cstate="print"/>
          <a:stretch>
            <a:fillRect/>
          </a:stretch>
        </p:blipFill>
        <p:spPr>
          <a:xfrm rot="5400000">
            <a:off x="5220072" y="3789042"/>
            <a:ext cx="2520279" cy="3096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827584" y="1556792"/>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413338"/>
            <a:ext cx="7920880" cy="2308324"/>
          </a:xfrm>
          <a:prstGeom prst="rect">
            <a:avLst/>
          </a:prstGeom>
        </p:spPr>
        <p:txBody>
          <a:bodyPr wrap="square">
            <a:spAutoFit/>
          </a:bodyPr>
          <a:lstStyle/>
          <a:p>
            <a:pPr marL="381000" indent="-381000">
              <a:buFontTx/>
              <a:buAutoNum type="arabicPeriod"/>
            </a:pPr>
            <a:r>
              <a:rPr lang="es-ES_tradnl" sz="2400" dirty="0" smtClean="0">
                <a:solidFill>
                  <a:schemeClr val="bg1"/>
                </a:solidFill>
              </a:rPr>
              <a:t>Reducción de Accidentes de Trabajo a Cero.</a:t>
            </a:r>
          </a:p>
          <a:p>
            <a:pPr marL="381000" indent="-381000">
              <a:buFontTx/>
              <a:buAutoNum type="arabicPeriod"/>
            </a:pPr>
            <a:r>
              <a:rPr lang="es-ES_tradnl" sz="2400" dirty="0" smtClean="0">
                <a:solidFill>
                  <a:schemeClr val="bg1"/>
                </a:solidFill>
              </a:rPr>
              <a:t>Mejoras de métodos y condiciones de trabajos.</a:t>
            </a:r>
          </a:p>
          <a:p>
            <a:pPr marL="381000" indent="-381000">
              <a:buFontTx/>
              <a:buAutoNum type="arabicPeriod"/>
            </a:pPr>
            <a:r>
              <a:rPr lang="es-ES_tradnl" sz="2400" dirty="0" smtClean="0">
                <a:solidFill>
                  <a:schemeClr val="bg1"/>
                </a:solidFill>
              </a:rPr>
              <a:t>Mejoras en selección y distribución de medios de protección personal .</a:t>
            </a:r>
          </a:p>
          <a:p>
            <a:pPr marL="381000" indent="-381000">
              <a:buFontTx/>
              <a:buAutoNum type="arabicPeriod"/>
            </a:pPr>
            <a:r>
              <a:rPr lang="es-ES_tradnl" sz="2400" dirty="0" smtClean="0">
                <a:solidFill>
                  <a:schemeClr val="bg1"/>
                </a:solidFill>
              </a:rPr>
              <a:t>Capacitaciones sobre riesgos específicos al personal  de la empresa.</a:t>
            </a:r>
            <a:endParaRPr lang="es-ES" sz="2400" dirty="0">
              <a:solidFill>
                <a:schemeClr val="bg1"/>
              </a:solidFill>
            </a:endParaRPr>
          </a:p>
        </p:txBody>
      </p:sp>
      <p:sp>
        <p:nvSpPr>
          <p:cNvPr id="9" name="TextBox 8"/>
          <p:cNvSpPr txBox="1"/>
          <p:nvPr/>
        </p:nvSpPr>
        <p:spPr>
          <a:xfrm>
            <a:off x="467544" y="1484784"/>
            <a:ext cx="7932556" cy="523220"/>
          </a:xfrm>
          <a:prstGeom prst="rect">
            <a:avLst/>
          </a:prstGeom>
          <a:noFill/>
        </p:spPr>
        <p:txBody>
          <a:bodyPr wrap="none" rtlCol="0">
            <a:spAutoFit/>
          </a:bodyPr>
          <a:lstStyle/>
          <a:p>
            <a:pPr algn="ctr"/>
            <a:r>
              <a:rPr lang="es-ES" sz="2800" b="1" dirty="0" smtClean="0">
                <a:solidFill>
                  <a:srgbClr val="00B050"/>
                </a:solidFill>
              </a:rPr>
              <a:t>Objetivos del Área de Seguridad e Higiene Industrial</a:t>
            </a:r>
            <a:endParaRPr lang="es-ES" sz="2800" b="1"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ATV\Evacuación CATV\Información sobre Brigadas\Capacitación Brigadas\DSC00164.JPG"/>
          <p:cNvPicPr>
            <a:picLocks noGrp="1" noChangeAspect="1" noChangeArrowheads="1"/>
          </p:cNvPicPr>
          <p:nvPr>
            <p:ph idx="1"/>
          </p:nvPr>
        </p:nvPicPr>
        <p:blipFill>
          <a:blip r:embed="rId2" cstate="email"/>
          <a:srcRect/>
          <a:stretch>
            <a:fillRect/>
          </a:stretch>
        </p:blipFill>
        <p:spPr bwMode="auto">
          <a:xfrm>
            <a:off x="1" y="-99392"/>
            <a:ext cx="9143999" cy="6858000"/>
          </a:xfrm>
          <a:prstGeom prst="rect">
            <a:avLst/>
          </a:prstGeom>
          <a:noFill/>
        </p:spPr>
      </p:pic>
      <p:sp>
        <p:nvSpPr>
          <p:cNvPr id="2" name="Title 1"/>
          <p:cNvSpPr>
            <a:spLocks noGrp="1"/>
          </p:cNvSpPr>
          <p:nvPr>
            <p:ph type="title"/>
          </p:nvPr>
        </p:nvSpPr>
        <p:spPr>
          <a:xfrm>
            <a:off x="457200" y="1340768"/>
            <a:ext cx="8229600" cy="288032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b="1"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Muchas Gracias por Su Atención</a:t>
            </a:r>
            <a:br>
              <a:rPr lang="es-ES" b="1"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br>
            <a:r>
              <a:rPr lang="es-ES" b="1"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
            </a:r>
            <a:br>
              <a:rPr lang="es-ES" b="1"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br>
            <a:r>
              <a:rPr lang="es-ES" b="1"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“La seguridad es responsabilidad de Todos “</a:t>
            </a:r>
            <a:endParaRPr lang="es-ES" b="1" dirty="0">
              <a:ln w="11430"/>
              <a:solidFill>
                <a:srgbClr val="FFFF00"/>
              </a:solidFill>
              <a:effectLst>
                <a:glow rad="228600">
                  <a:schemeClr val="accent2">
                    <a:satMod val="175000"/>
                    <a:alpha val="40000"/>
                  </a:schemeClr>
                </a:glow>
                <a:outerShdw blurRad="50800" dist="39000" dir="5460000" algn="tl">
                  <a:srgbClr val="000000">
                    <a:alpha val="38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Contacto</a:t>
            </a:r>
            <a:endParaRPr lang="es-ES_tradnl" dirty="0"/>
          </a:p>
        </p:txBody>
      </p:sp>
      <p:sp>
        <p:nvSpPr>
          <p:cNvPr id="3" name="Content Placeholder 2"/>
          <p:cNvSpPr>
            <a:spLocks noGrp="1"/>
          </p:cNvSpPr>
          <p:nvPr>
            <p:ph idx="1"/>
          </p:nvPr>
        </p:nvSpPr>
        <p:spPr/>
        <p:txBody>
          <a:bodyPr/>
          <a:lstStyle/>
          <a:p>
            <a:endParaRPr lang="es-ES_tradnl" dirty="0" smtClean="0">
              <a:hlinkClick r:id="rId2"/>
            </a:endParaRPr>
          </a:p>
          <a:p>
            <a:endParaRPr lang="es-ES_tradnl" dirty="0">
              <a:hlinkClick r:id="rId2"/>
            </a:endParaRPr>
          </a:p>
          <a:p>
            <a:r>
              <a:rPr lang="es-ES_tradnl" dirty="0" smtClean="0">
                <a:hlinkClick r:id="rId2"/>
              </a:rPr>
              <a:t>jhernandez@tresvalles.hn</a:t>
            </a:r>
            <a:endParaRPr lang="es-ES_tradnl" dirty="0" smtClean="0"/>
          </a:p>
          <a:p>
            <a:r>
              <a:rPr lang="es-ES_tradnl" dirty="0" smtClean="0"/>
              <a:t>carlos.melara@azucar.hn</a:t>
            </a:r>
            <a:endParaRPr lang="es-ES_tradnl" dirty="0"/>
          </a:p>
        </p:txBody>
      </p:sp>
    </p:spTree>
    <p:extLst>
      <p:ext uri="{BB962C8B-B14F-4D97-AF65-F5344CB8AC3E}">
        <p14:creationId xmlns:p14="http://schemas.microsoft.com/office/powerpoint/2010/main" val="152905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827584" y="1556792"/>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1628800"/>
            <a:ext cx="7920880" cy="4893647"/>
          </a:xfrm>
          <a:prstGeom prst="rect">
            <a:avLst/>
          </a:prstGeom>
        </p:spPr>
        <p:txBody>
          <a:bodyPr wrap="square">
            <a:spAutoFit/>
          </a:bodyPr>
          <a:lstStyle/>
          <a:p>
            <a:pPr marL="381000" indent="-381000" algn="just"/>
            <a:r>
              <a:rPr lang="es-ES_tradnl" sz="2400" dirty="0" smtClean="0">
                <a:solidFill>
                  <a:schemeClr val="bg1"/>
                </a:solidFill>
              </a:rPr>
              <a:t>     La Empresa cuenta con una Comisión Mixta de  Higiene y Seguridad la cual es la encargada de promocionar y velar  la correcta aplicación de las normas y reglamentos de Higiene y Seguridad.</a:t>
            </a:r>
          </a:p>
          <a:p>
            <a:pPr marL="381000" indent="-381000" algn="just"/>
            <a:endParaRPr lang="es-ES_tradnl" sz="2400" dirty="0" smtClean="0">
              <a:solidFill>
                <a:schemeClr val="bg1"/>
              </a:solidFill>
            </a:endParaRPr>
          </a:p>
          <a:p>
            <a:pPr marL="381000" indent="-381000" algn="just"/>
            <a:r>
              <a:rPr lang="es-ES_tradnl" sz="2400" dirty="0" smtClean="0">
                <a:solidFill>
                  <a:schemeClr val="bg1"/>
                </a:solidFill>
              </a:rPr>
              <a:t>     Dicha comisión esta integrada por 12 personas; 6 por parte patronal y 6 por parte de los trabajadores, siendo miembros propietarios y suplentes tal como la ley lo estipula, es un grupo interdisciplinario  de la empresa.</a:t>
            </a:r>
          </a:p>
          <a:p>
            <a:pPr marL="381000" indent="-381000" algn="just"/>
            <a:r>
              <a:rPr lang="es-ES_tradnl" sz="2400" dirty="0" smtClean="0">
                <a:solidFill>
                  <a:schemeClr val="bg1"/>
                </a:solidFill>
              </a:rPr>
              <a:t>     Esta se reúne una vez al mes para revisar los niveles de accidentalidad, analizar riesgos en la Empresa y se discuten temas de interés para el cumplimiento de las normas de seguridad.</a:t>
            </a:r>
            <a:endParaRPr lang="es-ES" sz="2400" dirty="0">
              <a:solidFill>
                <a:schemeClr val="bg1"/>
              </a:solidFill>
            </a:endParaRPr>
          </a:p>
        </p:txBody>
      </p:sp>
      <p:sp>
        <p:nvSpPr>
          <p:cNvPr id="9" name="TextBox 8"/>
          <p:cNvSpPr txBox="1"/>
          <p:nvPr/>
        </p:nvSpPr>
        <p:spPr>
          <a:xfrm>
            <a:off x="467544" y="476672"/>
            <a:ext cx="7135973" cy="1077218"/>
          </a:xfrm>
          <a:prstGeom prst="rect">
            <a:avLst/>
          </a:prstGeom>
          <a:noFill/>
        </p:spPr>
        <p:txBody>
          <a:bodyPr wrap="square" rtlCol="0">
            <a:spAutoFit/>
          </a:bodyPr>
          <a:lstStyle/>
          <a:p>
            <a:pPr algn="ctr"/>
            <a:r>
              <a:rPr lang="es-ES" sz="3200" b="1" dirty="0" smtClean="0">
                <a:solidFill>
                  <a:srgbClr val="00B050"/>
                </a:solidFill>
              </a:rPr>
              <a:t>Comisión Mixta de Higiene y Seguridad CATV</a:t>
            </a:r>
            <a:endParaRPr lang="es-ES" sz="3200" b="1"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p:cNvSpPr>
            <a:spLocks noGrp="1"/>
          </p:cNvSpPr>
          <p:nvPr>
            <p:ph type="title"/>
          </p:nvPr>
        </p:nvSpPr>
        <p:spPr>
          <a:xfrm>
            <a:off x="457200" y="332656"/>
            <a:ext cx="6923112" cy="1368152"/>
          </a:xfrm>
        </p:spPr>
        <p:txBody>
          <a:bodyPr>
            <a:normAutofit fontScale="90000"/>
          </a:bodyPr>
          <a:lstStyle/>
          <a:p>
            <a:r>
              <a:rPr lang="es-HN" b="1" dirty="0" smtClean="0">
                <a:solidFill>
                  <a:srgbClr val="00B050"/>
                </a:solidFill>
              </a:rPr>
              <a:t>EQUIPO DE PROTECCIÓN PERSONAL  NECESARIO</a:t>
            </a:r>
            <a:r>
              <a:rPr lang="es-ES" dirty="0" smtClean="0">
                <a:solidFill>
                  <a:srgbClr val="00B050"/>
                </a:solidFill>
              </a:rPr>
              <a:t/>
            </a:r>
            <a:br>
              <a:rPr lang="es-ES" dirty="0" smtClean="0">
                <a:solidFill>
                  <a:srgbClr val="00B050"/>
                </a:solidFill>
              </a:rPr>
            </a:br>
            <a:endParaRPr lang="es-ES" dirty="0">
              <a:solidFill>
                <a:srgbClr val="00B050"/>
              </a:solidFill>
            </a:endParaRPr>
          </a:p>
        </p:txBody>
      </p:sp>
      <p:sp>
        <p:nvSpPr>
          <p:cNvPr id="3" name="Content Placeholder 2"/>
          <p:cNvSpPr>
            <a:spLocks noGrp="1"/>
          </p:cNvSpPr>
          <p:nvPr>
            <p:ph idx="1"/>
          </p:nvPr>
        </p:nvSpPr>
        <p:spPr>
          <a:xfrm>
            <a:off x="611560" y="1052736"/>
            <a:ext cx="5112568" cy="5328592"/>
          </a:xfrm>
        </p:spPr>
        <p:txBody>
          <a:bodyPr>
            <a:noAutofit/>
          </a:bodyPr>
          <a:lstStyle/>
          <a:p>
            <a:pPr>
              <a:buNone/>
            </a:pPr>
            <a:endParaRPr lang="es-ES" sz="2000" dirty="0"/>
          </a:p>
          <a:p>
            <a:pPr algn="just">
              <a:buNone/>
            </a:pPr>
            <a:r>
              <a:rPr lang="es-HN" sz="2000" dirty="0" smtClean="0">
                <a:solidFill>
                  <a:schemeClr val="bg1"/>
                </a:solidFill>
              </a:rPr>
              <a:t>     Debido </a:t>
            </a:r>
            <a:r>
              <a:rPr lang="es-HN" sz="2000" dirty="0">
                <a:solidFill>
                  <a:schemeClr val="bg1"/>
                </a:solidFill>
              </a:rPr>
              <a:t>al tipo de trabajo y riesgos a los que se verán expuestos los trabajadores en sus diferentes labores, el equipo de protección personal (EPP) mínimo conque deben contar los trabajadores para poder laborar esta área es el siguiente:</a:t>
            </a:r>
            <a:endParaRPr lang="es-ES" sz="2000" dirty="0">
              <a:solidFill>
                <a:schemeClr val="bg1"/>
              </a:solidFill>
            </a:endParaRPr>
          </a:p>
          <a:p>
            <a:pPr lvl="0" algn="just">
              <a:buFont typeface="Wingdings" pitchFamily="2" charset="2"/>
              <a:buChar char="ü"/>
            </a:pPr>
            <a:r>
              <a:rPr lang="es-HN" sz="2000" dirty="0">
                <a:solidFill>
                  <a:schemeClr val="bg1"/>
                </a:solidFill>
              </a:rPr>
              <a:t>Casco de Seguridad.</a:t>
            </a:r>
            <a:endParaRPr lang="es-ES" sz="2000" dirty="0">
              <a:solidFill>
                <a:schemeClr val="bg1"/>
              </a:solidFill>
            </a:endParaRPr>
          </a:p>
          <a:p>
            <a:pPr lvl="0" algn="just">
              <a:buFont typeface="Wingdings" pitchFamily="2" charset="2"/>
              <a:buChar char="ü"/>
            </a:pPr>
            <a:r>
              <a:rPr lang="es-HN" sz="2000" dirty="0">
                <a:solidFill>
                  <a:schemeClr val="bg1"/>
                </a:solidFill>
              </a:rPr>
              <a:t>Anteojos de seguridad según sea el trabajo y riesgo.</a:t>
            </a:r>
            <a:endParaRPr lang="es-ES" sz="2000" dirty="0">
              <a:solidFill>
                <a:schemeClr val="bg1"/>
              </a:solidFill>
            </a:endParaRPr>
          </a:p>
          <a:p>
            <a:pPr lvl="0" algn="just">
              <a:buFont typeface="Wingdings" pitchFamily="2" charset="2"/>
              <a:buChar char="ü"/>
            </a:pPr>
            <a:r>
              <a:rPr lang="es-HN" sz="2000" dirty="0">
                <a:solidFill>
                  <a:schemeClr val="bg1"/>
                </a:solidFill>
              </a:rPr>
              <a:t>Tapones para </a:t>
            </a:r>
            <a:r>
              <a:rPr lang="es-HN" sz="2000" dirty="0" smtClean="0">
                <a:solidFill>
                  <a:schemeClr val="bg1"/>
                </a:solidFill>
              </a:rPr>
              <a:t>oídos.</a:t>
            </a:r>
            <a:endParaRPr lang="es-ES" sz="2000" dirty="0">
              <a:solidFill>
                <a:schemeClr val="bg1"/>
              </a:solidFill>
            </a:endParaRPr>
          </a:p>
          <a:p>
            <a:pPr lvl="0" algn="just">
              <a:buFont typeface="Wingdings" pitchFamily="2" charset="2"/>
              <a:buChar char="ü"/>
            </a:pPr>
            <a:r>
              <a:rPr lang="es-HN" sz="2000" dirty="0">
                <a:solidFill>
                  <a:schemeClr val="bg1"/>
                </a:solidFill>
              </a:rPr>
              <a:t>Arnés o cinturón de protección contra caídas, con su </a:t>
            </a:r>
            <a:r>
              <a:rPr lang="es-HN" sz="2000" dirty="0" smtClean="0">
                <a:solidFill>
                  <a:schemeClr val="bg1"/>
                </a:solidFill>
              </a:rPr>
              <a:t>cuerda o cabo </a:t>
            </a:r>
            <a:r>
              <a:rPr lang="es-HN" sz="2000" dirty="0">
                <a:solidFill>
                  <a:schemeClr val="bg1"/>
                </a:solidFill>
              </a:rPr>
              <a:t>de vida (de ser necesario).</a:t>
            </a:r>
            <a:endParaRPr lang="es-ES" sz="2000" dirty="0">
              <a:solidFill>
                <a:schemeClr val="bg1"/>
              </a:solidFill>
            </a:endParaRPr>
          </a:p>
          <a:p>
            <a:pPr lvl="0" algn="just">
              <a:buFont typeface="Wingdings" pitchFamily="2" charset="2"/>
              <a:buChar char="ü"/>
            </a:pPr>
            <a:r>
              <a:rPr lang="es-HN" sz="2000" dirty="0">
                <a:solidFill>
                  <a:schemeClr val="bg1"/>
                </a:solidFill>
              </a:rPr>
              <a:t>Guantes según sea el trabajo y riesgo</a:t>
            </a:r>
            <a:r>
              <a:rPr lang="es-HN" sz="2000" dirty="0" smtClean="0">
                <a:solidFill>
                  <a:schemeClr val="bg1"/>
                </a:solidFill>
              </a:rPr>
              <a:t>.</a:t>
            </a:r>
            <a:endParaRPr lang="es-ES" sz="2000" dirty="0">
              <a:solidFill>
                <a:schemeClr val="bg1"/>
              </a:solidFill>
            </a:endParaRPr>
          </a:p>
          <a:p>
            <a:pPr lvl="0" algn="just">
              <a:buFont typeface="Wingdings" pitchFamily="2" charset="2"/>
              <a:buChar char="ü"/>
            </a:pPr>
            <a:r>
              <a:rPr lang="es-HN" sz="2000" dirty="0">
                <a:solidFill>
                  <a:schemeClr val="bg1"/>
                </a:solidFill>
              </a:rPr>
              <a:t>Zapato de Seguridad.</a:t>
            </a:r>
            <a:endParaRPr lang="es-ES" sz="2000" dirty="0">
              <a:solidFill>
                <a:schemeClr val="bg1"/>
              </a:solidFill>
            </a:endParaRPr>
          </a:p>
          <a:p>
            <a:endParaRPr lang="es-ES" sz="2000" dirty="0"/>
          </a:p>
          <a:p>
            <a:pPr>
              <a:buNone/>
            </a:pPr>
            <a:endParaRPr lang="es-ES" sz="2000" dirty="0"/>
          </a:p>
        </p:txBody>
      </p:sp>
      <p:pic>
        <p:nvPicPr>
          <p:cNvPr id="6"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63180" y="3199286"/>
            <a:ext cx="7029402" cy="576063"/>
          </a:xfrm>
          <a:prstGeom prst="rect">
            <a:avLst/>
          </a:prstGeom>
          <a:noFill/>
        </p:spPr>
      </p:pic>
      <p:pic>
        <p:nvPicPr>
          <p:cNvPr id="7" name="Picture 6" descr="DSC05592.JPG"/>
          <p:cNvPicPr>
            <a:picLocks noChangeAspect="1"/>
          </p:cNvPicPr>
          <p:nvPr/>
        </p:nvPicPr>
        <p:blipFill>
          <a:blip r:embed="rId4" cstate="print"/>
          <a:stretch>
            <a:fillRect/>
          </a:stretch>
        </p:blipFill>
        <p:spPr>
          <a:xfrm>
            <a:off x="6300192" y="1988840"/>
            <a:ext cx="2483768" cy="1862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DSC05593.JPG"/>
          <p:cNvPicPr>
            <a:picLocks noChangeAspect="1"/>
          </p:cNvPicPr>
          <p:nvPr/>
        </p:nvPicPr>
        <p:blipFill>
          <a:blip r:embed="rId5" cstate="print"/>
          <a:stretch>
            <a:fillRect/>
          </a:stretch>
        </p:blipFill>
        <p:spPr>
          <a:xfrm>
            <a:off x="5796136" y="4320480"/>
            <a:ext cx="3131840" cy="234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363272" cy="1143000"/>
          </a:xfrm>
        </p:spPr>
        <p:txBody>
          <a:bodyPr>
            <a:normAutofit/>
          </a:bodyPr>
          <a:lstStyle/>
          <a:p>
            <a:r>
              <a:rPr lang="es-HN" b="1" dirty="0" smtClean="0">
                <a:solidFill>
                  <a:srgbClr val="00B050"/>
                </a:solidFill>
              </a:rPr>
              <a:t>Supervisión y Entrega de EPP</a:t>
            </a:r>
            <a:endParaRPr lang="es-ES" dirty="0">
              <a:solidFill>
                <a:srgbClr val="00B050"/>
              </a:solidFill>
            </a:endParaRPr>
          </a:p>
        </p:txBody>
      </p:sp>
      <p:pic>
        <p:nvPicPr>
          <p:cNvPr id="6" name="Picture 6" descr="http://www.monografias.com/trabajos65/seguridad-medio-ambiente/seguridad-medio-ambiente_image015.gif"/>
          <p:cNvPicPr>
            <a:picLocks noChangeAspect="1" noChangeArrowheads="1"/>
          </p:cNvPicPr>
          <p:nvPr/>
        </p:nvPicPr>
        <p:blipFill>
          <a:blip r:embed="rId2" cstate="print"/>
          <a:srcRect/>
          <a:stretch>
            <a:fillRect/>
          </a:stretch>
        </p:blipFill>
        <p:spPr bwMode="auto">
          <a:xfrm rot="16200000">
            <a:off x="-3263180" y="3199286"/>
            <a:ext cx="7029402" cy="576063"/>
          </a:xfrm>
          <a:prstGeom prst="rect">
            <a:avLst/>
          </a:prstGeom>
          <a:noFill/>
        </p:spPr>
      </p:pic>
      <p:pic>
        <p:nvPicPr>
          <p:cNvPr id="10" name="Content Placeholder 9" descr="DSC05611.JPG"/>
          <p:cNvPicPr>
            <a:picLocks noGrp="1" noChangeAspect="1"/>
          </p:cNvPicPr>
          <p:nvPr>
            <p:ph idx="1"/>
          </p:nvPr>
        </p:nvPicPr>
        <p:blipFill>
          <a:blip r:embed="rId3" cstate="print"/>
          <a:srcRect l="42841" t="16542" r="28521" b="35728"/>
          <a:stretch>
            <a:fillRect/>
          </a:stretch>
        </p:blipFill>
        <p:spPr>
          <a:xfrm>
            <a:off x="6444208" y="836712"/>
            <a:ext cx="2376264"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DSC05606.JPG"/>
          <p:cNvPicPr>
            <a:picLocks noChangeAspect="1"/>
          </p:cNvPicPr>
          <p:nvPr/>
        </p:nvPicPr>
        <p:blipFill>
          <a:blip r:embed="rId4" cstate="print"/>
          <a:stretch>
            <a:fillRect/>
          </a:stretch>
        </p:blipFill>
        <p:spPr>
          <a:xfrm>
            <a:off x="6444208" y="3429000"/>
            <a:ext cx="2304256" cy="2852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DSC05322.JPG"/>
          <p:cNvPicPr>
            <a:picLocks noChangeAspect="1"/>
          </p:cNvPicPr>
          <p:nvPr/>
        </p:nvPicPr>
        <p:blipFill>
          <a:blip r:embed="rId5" cstate="print"/>
          <a:stretch>
            <a:fillRect/>
          </a:stretch>
        </p:blipFill>
        <p:spPr>
          <a:xfrm>
            <a:off x="2987824" y="836712"/>
            <a:ext cx="3168352"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DSC05324.JPG"/>
          <p:cNvPicPr>
            <a:picLocks noChangeAspect="1"/>
          </p:cNvPicPr>
          <p:nvPr/>
        </p:nvPicPr>
        <p:blipFill>
          <a:blip r:embed="rId6" cstate="print"/>
          <a:stretch>
            <a:fillRect/>
          </a:stretch>
        </p:blipFill>
        <p:spPr>
          <a:xfrm>
            <a:off x="3000333" y="3429000"/>
            <a:ext cx="3227851" cy="2780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DSC05321.JPG"/>
          <p:cNvPicPr>
            <a:picLocks noChangeAspect="1"/>
          </p:cNvPicPr>
          <p:nvPr/>
        </p:nvPicPr>
        <p:blipFill>
          <a:blip r:embed="rId7" cstate="print"/>
          <a:stretch>
            <a:fillRect/>
          </a:stretch>
        </p:blipFill>
        <p:spPr>
          <a:xfrm rot="5400000">
            <a:off x="229208" y="3739344"/>
            <a:ext cx="2780928" cy="2160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DSC01722.JPG"/>
          <p:cNvPicPr>
            <a:picLocks noChangeAspect="1"/>
          </p:cNvPicPr>
          <p:nvPr/>
        </p:nvPicPr>
        <p:blipFill>
          <a:blip r:embed="rId8" cstate="print"/>
          <a:stretch>
            <a:fillRect/>
          </a:stretch>
        </p:blipFill>
        <p:spPr>
          <a:xfrm>
            <a:off x="467544" y="836712"/>
            <a:ext cx="2232248" cy="2232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sz="2800" dirty="0" smtClean="0">
                <a:solidFill>
                  <a:srgbClr val="00B050"/>
                </a:solidFill>
              </a:rPr>
              <a:t/>
            </a:r>
            <a:br>
              <a:rPr lang="es-ES" sz="2800" dirty="0" smtClean="0">
                <a:solidFill>
                  <a:srgbClr val="00B050"/>
                </a:solidFill>
              </a:rPr>
            </a:br>
            <a:endParaRPr lang="es-ES" sz="2800" dirty="0">
              <a:solidFill>
                <a:srgbClr val="00B050"/>
              </a:solidFill>
            </a:endParaRPr>
          </a:p>
        </p:txBody>
      </p:sp>
      <p:sp>
        <p:nvSpPr>
          <p:cNvPr id="3" name="Content Placeholder 2"/>
          <p:cNvSpPr>
            <a:spLocks noGrp="1"/>
          </p:cNvSpPr>
          <p:nvPr>
            <p:ph idx="1"/>
          </p:nvPr>
        </p:nvSpPr>
        <p:spPr>
          <a:xfrm>
            <a:off x="323528" y="1268760"/>
            <a:ext cx="5915000" cy="4709119"/>
          </a:xfrm>
        </p:spPr>
        <p:txBody>
          <a:bodyPr>
            <a:noAutofit/>
          </a:bodyPr>
          <a:lstStyle/>
          <a:p>
            <a:pPr algn="just">
              <a:buNone/>
            </a:pPr>
            <a:endParaRPr lang="es-ES" sz="2400" dirty="0"/>
          </a:p>
          <a:p>
            <a:pPr algn="just">
              <a:buNone/>
            </a:pPr>
            <a:r>
              <a:rPr lang="es-HN" sz="2400" dirty="0" smtClean="0"/>
              <a:t>   </a:t>
            </a:r>
            <a:endParaRPr lang="es-ES" sz="2400" dirty="0"/>
          </a:p>
          <a:p>
            <a:pPr algn="just">
              <a:buNone/>
            </a:pPr>
            <a:r>
              <a:rPr lang="es-HN" sz="2400" dirty="0"/>
              <a:t> </a:t>
            </a:r>
            <a:endParaRPr lang="es-ES" sz="2400" dirty="0"/>
          </a:p>
          <a:p>
            <a:pPr algn="just">
              <a:buNone/>
            </a:pPr>
            <a:endParaRPr lang="es-ES" sz="2400" dirty="0"/>
          </a:p>
        </p:txBody>
      </p:sp>
      <p:pic>
        <p:nvPicPr>
          <p:cNvPr id="4" name="Imagen 1"/>
          <p:cNvPicPr/>
          <p:nvPr/>
        </p:nvPicPr>
        <p:blipFill>
          <a:blip r:embed="rId2" cstate="print">
            <a:clrChange>
              <a:clrFrom>
                <a:srgbClr val="FFFAFE"/>
              </a:clrFrom>
              <a:clrTo>
                <a:srgbClr val="FFFAFE">
                  <a:alpha val="0"/>
                </a:srgbClr>
              </a:clrTo>
            </a:clrChange>
          </a:blip>
          <a:srcRect/>
          <a:stretch>
            <a:fillRect/>
          </a:stretch>
        </p:blipFill>
        <p:spPr bwMode="auto">
          <a:xfrm>
            <a:off x="7668344" y="44624"/>
            <a:ext cx="1331640" cy="1368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6" descr="http://www.monografias.com/trabajos65/seguridad-medio-ambiente/seguridad-medio-ambiente_image015.gif"/>
          <p:cNvPicPr>
            <a:picLocks noChangeAspect="1" noChangeArrowheads="1"/>
          </p:cNvPicPr>
          <p:nvPr/>
        </p:nvPicPr>
        <p:blipFill>
          <a:blip r:embed="rId3" cstate="print"/>
          <a:srcRect/>
          <a:stretch>
            <a:fillRect/>
          </a:stretch>
        </p:blipFill>
        <p:spPr bwMode="auto">
          <a:xfrm rot="16200000">
            <a:off x="-3213484" y="3176973"/>
            <a:ext cx="6930012" cy="576063"/>
          </a:xfrm>
          <a:prstGeom prst="rect">
            <a:avLst/>
          </a:prstGeom>
          <a:noFill/>
        </p:spPr>
      </p:pic>
      <p:sp>
        <p:nvSpPr>
          <p:cNvPr id="7" name="Rectangle 6"/>
          <p:cNvSpPr/>
          <p:nvPr/>
        </p:nvSpPr>
        <p:spPr>
          <a:xfrm>
            <a:off x="683568" y="2348880"/>
            <a:ext cx="7920880" cy="1200329"/>
          </a:xfrm>
          <a:prstGeom prst="rect">
            <a:avLst/>
          </a:prstGeom>
        </p:spPr>
        <p:txBody>
          <a:bodyPr wrap="square">
            <a:spAutoFit/>
          </a:bodyPr>
          <a:lstStyle/>
          <a:p>
            <a:pPr marL="381000" indent="-381000" algn="ctr"/>
            <a:r>
              <a:rPr lang="es-ES" sz="3600" b="1" dirty="0" smtClean="0"/>
              <a:t>Señalización y Dispositivos de Seguridad en Fábrica</a:t>
            </a:r>
            <a:endParaRPr lang="es-ES" sz="3600" b="1"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TotalTime>
  <Words>1779</Words>
  <Application>Microsoft Macintosh PowerPoint</Application>
  <PresentationFormat>On-screen Show (4:3)</PresentationFormat>
  <Paragraphs>300</Paragraphs>
  <Slides>51</Slides>
  <Notes>4</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“AQUÍ LA SEGURIDAD NO ES UNA OPCION, ES UN HABITO”   </vt:lpstr>
      <vt:lpstr>CONDICIONES DE SEGURIDAD PARA LA  PREVENCION DE ACCIDENTES DE TRABAJO </vt:lpstr>
      <vt:lpstr>PowerPoint Presentation</vt:lpstr>
      <vt:lpstr>PowerPoint Presentation</vt:lpstr>
      <vt:lpstr> </vt:lpstr>
      <vt:lpstr> </vt:lpstr>
      <vt:lpstr>EQUIPO DE PROTECCIÓN PERSONAL  NECESARIO </vt:lpstr>
      <vt:lpstr>Supervisión y Entrega de EPP</vt:lpstr>
      <vt:lpstr> </vt:lpstr>
      <vt:lpstr> </vt:lpstr>
      <vt:lpstr>Señalización Fábrica</vt:lpstr>
      <vt:lpstr>PowerPoint Presentation</vt:lpstr>
      <vt:lpstr>PowerPoint Presentation</vt:lpstr>
      <vt:lpstr>PowerPoint Presentation</vt:lpstr>
      <vt:lpstr>PowerPoint Presentation</vt:lpstr>
      <vt:lpstr> </vt:lpstr>
      <vt:lpstr> </vt:lpstr>
      <vt:lpstr> </vt:lpstr>
      <vt:lpstr>Capacitación Brigada de Evacuación</vt:lpstr>
      <vt:lpstr>Brigada de Extinción</vt:lpstr>
      <vt:lpstr>Brigada de Extinción</vt:lpstr>
      <vt:lpstr>Brigada de Primeros Auxilios</vt:lpstr>
      <vt:lpstr> </vt:lpstr>
      <vt:lpstr>Capacitación en Uso y Manejo de Extintores a Vigilantes </vt:lpstr>
      <vt:lpstr> </vt:lpstr>
      <vt:lpstr>PowerPoint Presentation</vt:lpstr>
      <vt:lpstr> </vt:lpstr>
      <vt:lpstr>Brigada de Extinción</vt:lpstr>
      <vt:lpstr>Brigada de Evacuación</vt:lpstr>
      <vt:lpstr>Brigada de Evacuación</vt:lpstr>
      <vt:lpstr>Brigada de Primeros Auxilios</vt:lpstr>
      <vt:lpstr>Identificación de Jefe de Brigadas</vt:lpstr>
      <vt:lpstr>Identificación de Brigada de Extinción</vt:lpstr>
      <vt:lpstr> </vt:lpstr>
      <vt:lpstr> Ejemplo de Diagnostico de Factores de  Riesgo Tachos</vt:lpstr>
      <vt:lpstr> </vt:lpstr>
      <vt:lpstr> </vt:lpstr>
      <vt:lpstr>Estadísticas de accidentalidad en Fábrica</vt:lpstr>
      <vt:lpstr>PowerPoint Presentation</vt:lpstr>
      <vt:lpstr> </vt:lpstr>
      <vt:lpstr>BPM</vt:lpstr>
      <vt:lpstr>BPM</vt:lpstr>
      <vt:lpstr>Higiene personal</vt:lpstr>
      <vt:lpstr>HÁBITOS DE TRABAJO</vt:lpstr>
      <vt:lpstr> USO DE UNIFORME COMPLETO Y LIMPIO  </vt:lpstr>
      <vt:lpstr>PERSONAL</vt:lpstr>
      <vt:lpstr>Prácticas Prohibidas dentro de la Fábrica: </vt:lpstr>
      <vt:lpstr>Orden y Limpieza en Fábrica</vt:lpstr>
      <vt:lpstr>Cultura de  Higiene en Fábrica</vt:lpstr>
      <vt:lpstr>Muchas Gracias por Su Atención  “La seguridad es responsabilidad de Todos “</vt:lpstr>
      <vt:lpstr>Contacto</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“AQUÍ LA SEGURIDAD NO ES UNA OPCION, ES UN HABITO”</dc:title>
  <dc:creator>Magda</dc:creator>
  <cp:lastModifiedBy>Carlos Melara</cp:lastModifiedBy>
  <cp:revision>12</cp:revision>
  <dcterms:created xsi:type="dcterms:W3CDTF">2012-11-05T00:38:58Z</dcterms:created>
  <dcterms:modified xsi:type="dcterms:W3CDTF">2012-11-15T14:26:06Z</dcterms:modified>
</cp:coreProperties>
</file>